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75" r:id="rId3"/>
    <p:sldId id="276" r:id="rId4"/>
    <p:sldId id="277" r:id="rId5"/>
    <p:sldId id="279" r:id="rId6"/>
    <p:sldId id="280" r:id="rId7"/>
    <p:sldId id="281" r:id="rId8"/>
    <p:sldId id="283" r:id="rId9"/>
    <p:sldId id="284" r:id="rId10"/>
    <p:sldId id="274"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797B46-57C4-40E3-8C48-3CDCE6DC5BBA}" type="datetimeFigureOut">
              <a:rPr lang="en-US" smtClean="0"/>
              <a:pPr/>
              <a:t>8/30/2012</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0A43B7-F3A1-47FD-9C63-89865ED613E7}" type="slidenum">
              <a:rPr lang="en-US" smtClean="0"/>
              <a:pPr/>
              <a:t>‹#›</a:t>
            </a:fld>
            <a:endParaRPr lang="en-US"/>
          </a:p>
        </p:txBody>
      </p:sp>
    </p:spTree>
    <p:extLst>
      <p:ext uri="{BB962C8B-B14F-4D97-AF65-F5344CB8AC3E}">
        <p14:creationId xmlns:p14="http://schemas.microsoft.com/office/powerpoint/2010/main" val="1658412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40F2B797-06B5-44AA-A4C5-F0044CD37BEF}" type="slidenum">
              <a:rPr lang="en-US" smtClean="0"/>
              <a:pPr/>
              <a:t>6</a:t>
            </a:fld>
            <a:endParaRPr lang="en-US"/>
          </a:p>
        </p:txBody>
      </p:sp>
    </p:spTree>
    <p:extLst>
      <p:ext uri="{BB962C8B-B14F-4D97-AF65-F5344CB8AC3E}">
        <p14:creationId xmlns:p14="http://schemas.microsoft.com/office/powerpoint/2010/main" val="72536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30.8.2012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492909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30.8.2012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968402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30.8.2012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27453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30.8.2012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152654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30.8.2012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103556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95EC1D4A-A796-47C3-A63E-CE236FB377E2}" type="datetimeFigureOut">
              <a:rPr lang="cs-CZ" smtClean="0"/>
              <a:pPr/>
              <a:t>30.8.2012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1021579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95EC1D4A-A796-47C3-A63E-CE236FB377E2}" type="datetimeFigureOut">
              <a:rPr lang="cs-CZ" smtClean="0"/>
              <a:pPr/>
              <a:t>30.8.2012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2694539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95EC1D4A-A796-47C3-A63E-CE236FB377E2}" type="datetimeFigureOut">
              <a:rPr lang="cs-CZ" smtClean="0"/>
              <a:pPr/>
              <a:t>30.8.2012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2514891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pPr/>
              <a:t>30.8.2012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4012661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pPr/>
              <a:t>30.8.2012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4167392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pPr/>
              <a:t>30.8.2012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389325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pPr/>
              <a:t>30.8.2012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a:p>
        </p:txBody>
      </p:sp>
    </p:spTree>
    <p:extLst>
      <p:ext uri="{BB962C8B-B14F-4D97-AF65-F5344CB8AC3E}">
        <p14:creationId xmlns:p14="http://schemas.microsoft.com/office/powerpoint/2010/main" val="32177087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75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908720"/>
            <a:ext cx="6262464" cy="1470025"/>
          </a:xfrm>
        </p:spPr>
        <p:style>
          <a:lnRef idx="1">
            <a:schemeClr val="accent3"/>
          </a:lnRef>
          <a:fillRef idx="2">
            <a:schemeClr val="accent3"/>
          </a:fillRef>
          <a:effectRef idx="1">
            <a:schemeClr val="accent3"/>
          </a:effectRef>
          <a:fontRef idx="minor">
            <a:schemeClr val="dk1"/>
          </a:fontRef>
        </p:style>
        <p:txBody>
          <a:bodyPr/>
          <a:lstStyle/>
          <a:p>
            <a:r>
              <a:rPr lang="en-US" dirty="0" smtClean="0"/>
              <a:t>Biomechanics</a:t>
            </a:r>
            <a:r>
              <a:rPr lang="cs-CZ" dirty="0" smtClean="0"/>
              <a:t> </a:t>
            </a:r>
            <a:r>
              <a:rPr lang="cs-CZ" dirty="0" smtClean="0"/>
              <a:t>8</a:t>
            </a:r>
            <a:endParaRPr lang="cs-CZ" dirty="0"/>
          </a:p>
        </p:txBody>
      </p:sp>
      <p:sp>
        <p:nvSpPr>
          <p:cNvPr id="3" name="Podnadpis 2"/>
          <p:cNvSpPr>
            <a:spLocks noGrp="1"/>
          </p:cNvSpPr>
          <p:nvPr>
            <p:ph type="subTitle" idx="1"/>
          </p:nvPr>
        </p:nvSpPr>
        <p:spPr>
          <a:xfrm>
            <a:off x="884201" y="2852936"/>
            <a:ext cx="5720680" cy="648072"/>
          </a:xfrm>
        </p:spPr>
        <p:style>
          <a:lnRef idx="2">
            <a:schemeClr val="accent3"/>
          </a:lnRef>
          <a:fillRef idx="1">
            <a:schemeClr val="lt1"/>
          </a:fillRef>
          <a:effectRef idx="0">
            <a:schemeClr val="accent3"/>
          </a:effectRef>
          <a:fontRef idx="minor">
            <a:schemeClr val="dk1"/>
          </a:fontRef>
        </p:style>
        <p:txBody>
          <a:bodyPr/>
          <a:lstStyle/>
          <a:p>
            <a:r>
              <a:rPr lang="cs-CZ" b="1" dirty="0" err="1" smtClean="0"/>
              <a:t>Kinetics</a:t>
            </a:r>
            <a:r>
              <a:rPr lang="cs-CZ" b="1" dirty="0" smtClean="0"/>
              <a:t> 1</a:t>
            </a:r>
            <a:endParaRPr lang="en-US" b="1" dirty="0"/>
          </a:p>
        </p:txBody>
      </p:sp>
      <p:sp>
        <p:nvSpPr>
          <p:cNvPr id="6" name="Rectangle 15"/>
          <p:cNvSpPr>
            <a:spLocks noGrp="1" noChangeArrowheads="1"/>
          </p:cNvSpPr>
          <p:nvPr>
            <p:ph type="ftr" sz="quarter" idx="11"/>
          </p:nvPr>
        </p:nvSpPr>
        <p:spPr>
          <a:xfrm>
            <a:off x="1547664" y="6080720"/>
            <a:ext cx="4032250" cy="457200"/>
          </a:xfrm>
        </p:spPr>
        <p:txBody>
          <a:bodyPr/>
          <a:lstStyle/>
          <a:p>
            <a:pPr>
              <a:defRPr/>
            </a:pPr>
            <a:r>
              <a:rPr lang="cs-CZ" dirty="0" smtClean="0"/>
              <a:t>Projekt: Cizí </a:t>
            </a:r>
            <a:r>
              <a:rPr lang="cs-CZ" dirty="0"/>
              <a:t>jazyky v </a:t>
            </a:r>
            <a:r>
              <a:rPr lang="cs-CZ" dirty="0" err="1" smtClean="0"/>
              <a:t>kinantropologii</a:t>
            </a:r>
            <a:r>
              <a:rPr lang="cs-CZ" dirty="0" smtClean="0"/>
              <a:t> - </a:t>
            </a:r>
            <a:r>
              <a:rPr lang="cs-CZ" dirty="0"/>
              <a:t>CZ.1.07/2.2.00/15.0199</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5085184"/>
            <a:ext cx="1473474" cy="1224136"/>
          </a:xfrm>
          <a:prstGeom prst="rect">
            <a:avLst/>
          </a:prstGeom>
        </p:spPr>
      </p:pic>
      <p:sp>
        <p:nvSpPr>
          <p:cNvPr id="7" name="TextovéPole 6"/>
          <p:cNvSpPr txBox="1"/>
          <p:nvPr/>
        </p:nvSpPr>
        <p:spPr>
          <a:xfrm>
            <a:off x="2627784" y="4170043"/>
            <a:ext cx="2520280" cy="369332"/>
          </a:xfrm>
          <a:prstGeom prst="rect">
            <a:avLst/>
          </a:prstGeom>
          <a:noFill/>
        </p:spPr>
        <p:txBody>
          <a:bodyPr wrap="square" rtlCol="0">
            <a:spAutoFit/>
          </a:bodyPr>
          <a:lstStyle/>
          <a:p>
            <a:r>
              <a:rPr lang="cs-CZ" dirty="0" smtClean="0"/>
              <a:t>Daniel </a:t>
            </a:r>
            <a:r>
              <a:rPr lang="cs-CZ" dirty="0" err="1" smtClean="0"/>
              <a:t>Jandačka</a:t>
            </a:r>
            <a:r>
              <a:rPr lang="cs-CZ" dirty="0" smtClean="0"/>
              <a:t>, PhD.</a:t>
            </a:r>
            <a:endParaRPr lang="en-US" dirty="0"/>
          </a:p>
        </p:txBody>
      </p:sp>
    </p:spTree>
    <p:extLst>
      <p:ext uri="{BB962C8B-B14F-4D97-AF65-F5344CB8AC3E}">
        <p14:creationId xmlns:p14="http://schemas.microsoft.com/office/powerpoint/2010/main" val="13008721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75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2564904"/>
            <a:ext cx="6262464" cy="1470025"/>
          </a:xfrm>
        </p:spPr>
        <p:style>
          <a:lnRef idx="1">
            <a:schemeClr val="accent3"/>
          </a:lnRef>
          <a:fillRef idx="2">
            <a:schemeClr val="accent3"/>
          </a:fillRef>
          <a:effectRef idx="1">
            <a:schemeClr val="accent3"/>
          </a:effectRef>
          <a:fontRef idx="minor">
            <a:schemeClr val="dk1"/>
          </a:fontRef>
        </p:style>
        <p:txBody>
          <a:bodyPr/>
          <a:lstStyle/>
          <a:p>
            <a:r>
              <a:rPr lang="en-US" dirty="0"/>
              <a:t>Thank you for your attention</a:t>
            </a:r>
            <a:endParaRPr lang="cs-CZ" dirty="0"/>
          </a:p>
        </p:txBody>
      </p:sp>
      <p:sp>
        <p:nvSpPr>
          <p:cNvPr id="6" name="Rectangle 15"/>
          <p:cNvSpPr>
            <a:spLocks noGrp="1" noChangeArrowheads="1"/>
          </p:cNvSpPr>
          <p:nvPr>
            <p:ph type="ftr" sz="quarter" idx="11"/>
          </p:nvPr>
        </p:nvSpPr>
        <p:spPr>
          <a:xfrm>
            <a:off x="1547664" y="6080720"/>
            <a:ext cx="4032250" cy="457200"/>
          </a:xfrm>
        </p:spPr>
        <p:txBody>
          <a:bodyPr/>
          <a:lstStyle/>
          <a:p>
            <a:pPr>
              <a:defRPr/>
            </a:pPr>
            <a:r>
              <a:rPr lang="cs-CZ" dirty="0" smtClean="0"/>
              <a:t>Projekt: Cizí </a:t>
            </a:r>
            <a:r>
              <a:rPr lang="cs-CZ" dirty="0"/>
              <a:t>jazyky v </a:t>
            </a:r>
            <a:r>
              <a:rPr lang="cs-CZ" dirty="0" err="1" smtClean="0"/>
              <a:t>kinantropologii</a:t>
            </a:r>
            <a:r>
              <a:rPr lang="cs-CZ" dirty="0" smtClean="0"/>
              <a:t> - </a:t>
            </a:r>
            <a:r>
              <a:rPr lang="cs-CZ" dirty="0"/>
              <a:t>CZ.1.07/2.2.00/15.0199</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5085184"/>
            <a:ext cx="1473474" cy="1224136"/>
          </a:xfrm>
          <a:prstGeom prst="rect">
            <a:avLst/>
          </a:prstGeom>
        </p:spPr>
      </p:pic>
    </p:spTree>
    <p:extLst>
      <p:ext uri="{BB962C8B-B14F-4D97-AF65-F5344CB8AC3E}">
        <p14:creationId xmlns:p14="http://schemas.microsoft.com/office/powerpoint/2010/main" val="2760549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979712" y="1907210"/>
            <a:ext cx="5598368" cy="341632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3600" dirty="0"/>
              <a:t>Kinetics is part of mechanics that studies motion and its causes. In combination with kinematics it is a powerful instrument of complex biomechanical analysis.</a:t>
            </a:r>
          </a:p>
        </p:txBody>
      </p:sp>
    </p:spTree>
    <p:extLst>
      <p:ext uri="{BB962C8B-B14F-4D97-AF65-F5344CB8AC3E}">
        <p14:creationId xmlns:p14="http://schemas.microsoft.com/office/powerpoint/2010/main" val="3832508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dirty="0"/>
              <a:t>Newton's First Law of Motion</a:t>
            </a:r>
          </a:p>
        </p:txBody>
      </p:sp>
      <p:sp>
        <p:nvSpPr>
          <p:cNvPr id="4" name="Obdélník 3"/>
          <p:cNvSpPr/>
          <p:nvPr/>
        </p:nvSpPr>
        <p:spPr>
          <a:xfrm>
            <a:off x="683568" y="1988840"/>
            <a:ext cx="3960440"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b="1" dirty="0"/>
              <a:t>A body at rest stays at rest and a body in motion stays in motion with the same speed and in the same direction unless the body is acted upon by an external force.</a:t>
            </a:r>
            <a:endParaRPr lang="en-US" dirty="0"/>
          </a:p>
        </p:txBody>
      </p:sp>
      <p:pic>
        <p:nvPicPr>
          <p:cNvPr id="1026" name="Picture 2" descr="File:Billiards ball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1844823"/>
            <a:ext cx="3816424" cy="2862317"/>
          </a:xfrm>
          <a:prstGeom prst="rect">
            <a:avLst/>
          </a:prstGeom>
          <a:noFill/>
          <a:extLst>
            <a:ext uri="{909E8E84-426E-40DD-AFC4-6F175D3DCCD1}">
              <a14:hiddenFill xmlns:a14="http://schemas.microsoft.com/office/drawing/2010/main">
                <a:solidFill>
                  <a:srgbClr val="FFFFFF"/>
                </a:solidFill>
              </a14:hiddenFill>
            </a:ext>
          </a:extLst>
        </p:spPr>
      </p:pic>
      <p:sp>
        <p:nvSpPr>
          <p:cNvPr id="5" name="Obdélník 4"/>
          <p:cNvSpPr/>
          <p:nvPr/>
        </p:nvSpPr>
        <p:spPr>
          <a:xfrm>
            <a:off x="611560" y="4869160"/>
            <a:ext cx="4572000" cy="1200329"/>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en-US" dirty="0"/>
              <a:t>If resultant forces acting on a human body are zero, the body stays at rest or stays in motion with the same speed and in the same direction. </a:t>
            </a:r>
          </a:p>
        </p:txBody>
      </p:sp>
    </p:spTree>
    <p:extLst>
      <p:ext uri="{BB962C8B-B14F-4D97-AF65-F5344CB8AC3E}">
        <p14:creationId xmlns:p14="http://schemas.microsoft.com/office/powerpoint/2010/main" val="4054023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lstStyle/>
          <a:p>
            <a:pPr marL="0" indent="0" algn="ctr">
              <a:buNone/>
            </a:pPr>
            <a:r>
              <a:rPr lang="en-US" dirty="0"/>
              <a:t>Let us imagine that we are holding a barbell weighing 100 kg. With what force do we have to act on the barbell to keep it at rest?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348880"/>
            <a:ext cx="5067300" cy="375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8929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Momentum</a:t>
            </a:r>
            <a:endParaRPr lang="en-US" dirty="0"/>
          </a:p>
        </p:txBody>
      </p:sp>
      <p:sp>
        <p:nvSpPr>
          <p:cNvPr id="3" name="Zástupný symbol pro obsah 2"/>
          <p:cNvSpPr>
            <a:spLocks noGrp="1"/>
          </p:cNvSpPr>
          <p:nvPr>
            <p:ph idx="1"/>
          </p:nvPr>
        </p:nvSpPr>
        <p:spPr>
          <a:xfrm>
            <a:off x="457200" y="1600201"/>
            <a:ext cx="8229600" cy="1108720"/>
          </a:xfrm>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pPr marL="0" indent="0">
              <a:buNone/>
            </a:pPr>
            <a:r>
              <a:rPr lang="en-US" dirty="0"/>
              <a:t>In biomechanics momentum </a:t>
            </a:r>
            <a:r>
              <a:rPr lang="en-US" b="1" i="1" dirty="0"/>
              <a:t>p</a:t>
            </a:r>
            <a:r>
              <a:rPr lang="en-US" dirty="0"/>
              <a:t> is the product of mass of a human body </a:t>
            </a:r>
            <a:r>
              <a:rPr lang="en-US" i="1" dirty="0"/>
              <a:t>m</a:t>
            </a:r>
            <a:r>
              <a:rPr lang="en-US" dirty="0"/>
              <a:t> (or mass of any object) and its velocity </a:t>
            </a:r>
            <a:r>
              <a:rPr lang="en-US" b="1" i="1" dirty="0"/>
              <a:t>v</a:t>
            </a:r>
            <a:endParaRPr lang="en-US" dirty="0"/>
          </a:p>
        </p:txBody>
      </p:sp>
      <p:sp>
        <p:nvSpPr>
          <p:cNvPr id="4" name="Obdélník 3"/>
          <p:cNvSpPr/>
          <p:nvPr/>
        </p:nvSpPr>
        <p:spPr>
          <a:xfrm>
            <a:off x="3491880" y="3068960"/>
            <a:ext cx="1493912" cy="584775"/>
          </a:xfrm>
          <a:prstGeom prst="rect">
            <a:avLst/>
          </a:prstGeom>
        </p:spPr>
        <p:txBody>
          <a:bodyPr wrap="square">
            <a:spAutoFit/>
          </a:bodyPr>
          <a:lstStyle/>
          <a:p>
            <a:r>
              <a:rPr lang="cs-CZ" sz="3200" b="1" i="1" dirty="0" smtClean="0"/>
              <a:t>p</a:t>
            </a:r>
            <a:r>
              <a:rPr lang="cs-CZ" sz="3200" i="1" dirty="0" smtClean="0"/>
              <a:t> </a:t>
            </a:r>
            <a:r>
              <a:rPr lang="cs-CZ" sz="3200" i="1" dirty="0"/>
              <a:t>= </a:t>
            </a:r>
            <a:r>
              <a:rPr lang="cs-CZ" sz="3200" i="1" dirty="0" err="1"/>
              <a:t>m</a:t>
            </a:r>
            <a:r>
              <a:rPr lang="cs-CZ" sz="3200" b="1" i="1" dirty="0" err="1"/>
              <a:t>v</a:t>
            </a:r>
            <a:endParaRPr lang="cs-CZ" sz="3200" dirty="0"/>
          </a:p>
        </p:txBody>
      </p:sp>
      <p:sp>
        <p:nvSpPr>
          <p:cNvPr id="5" name="Obdélník 4"/>
          <p:cNvSpPr/>
          <p:nvPr/>
        </p:nvSpPr>
        <p:spPr>
          <a:xfrm>
            <a:off x="755576" y="4221088"/>
            <a:ext cx="4572000" cy="92333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en-US" dirty="0"/>
              <a:t>Momentum allows us to use a single value to express the measure of both motion and inertia of the given body</a:t>
            </a:r>
          </a:p>
        </p:txBody>
      </p:sp>
    </p:spTree>
    <p:extLst>
      <p:ext uri="{BB962C8B-B14F-4D97-AF65-F5344CB8AC3E}">
        <p14:creationId xmlns:p14="http://schemas.microsoft.com/office/powerpoint/2010/main" val="3210923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Elastic</a:t>
            </a:r>
            <a:r>
              <a:rPr lang="cs-CZ" b="1" dirty="0"/>
              <a:t> </a:t>
            </a:r>
            <a:r>
              <a:rPr lang="cs-CZ" b="1" dirty="0" err="1"/>
              <a:t>collisions</a:t>
            </a:r>
            <a:endParaRPr lang="cs-CZ" b="1" dirty="0"/>
          </a:p>
        </p:txBody>
      </p:sp>
      <p:sp>
        <p:nvSpPr>
          <p:cNvPr id="4" name="Obdélník 3"/>
          <p:cNvSpPr/>
          <p:nvPr/>
        </p:nvSpPr>
        <p:spPr>
          <a:xfrm>
            <a:off x="395536" y="1412776"/>
            <a:ext cx="4572000" cy="92333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en-US" dirty="0"/>
              <a:t>If two bodies encounter in a totally elastic </a:t>
            </a:r>
            <a:r>
              <a:rPr lang="en-US" dirty="0" smtClean="0"/>
              <a:t>collision, </a:t>
            </a:r>
            <a:r>
              <a:rPr lang="en-US" dirty="0"/>
              <a:t>their resultant total momentum is conserved. </a:t>
            </a:r>
          </a:p>
        </p:txBody>
      </p:sp>
      <p:pic>
        <p:nvPicPr>
          <p:cNvPr id="3074" name="Picture 2" descr="C:\Jandys\KTV\Biomechanika\Prezentace_Brno\Biomechanics Presentation\book-1\book-1\images\23\eq0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2562993"/>
            <a:ext cx="2447925" cy="361951"/>
          </a:xfrm>
          <a:prstGeom prst="rect">
            <a:avLst/>
          </a:prstGeom>
          <a:noFill/>
          <a:extLst>
            <a:ext uri="{909E8E84-426E-40DD-AFC4-6F175D3DCCD1}">
              <a14:hiddenFill xmlns:a14="http://schemas.microsoft.com/office/drawing/2010/main">
                <a:solidFill>
                  <a:srgbClr val="FFFFFF"/>
                </a:solidFill>
              </a14:hiddenFill>
            </a:ext>
          </a:extLst>
        </p:spPr>
      </p:pic>
      <p:sp>
        <p:nvSpPr>
          <p:cNvPr id="5" name="Obdélník 4"/>
          <p:cNvSpPr/>
          <p:nvPr/>
        </p:nvSpPr>
        <p:spPr>
          <a:xfrm>
            <a:off x="683568" y="3501008"/>
            <a:ext cx="7128792" cy="2308324"/>
          </a:xfrm>
          <a:prstGeom prst="rect">
            <a:avLst/>
          </a:prstGeom>
        </p:spPr>
        <p:txBody>
          <a:bodyPr wrap="square">
            <a:spAutoFit/>
          </a:bodyPr>
          <a:lstStyle/>
          <a:p>
            <a:r>
              <a:rPr lang="en-US" dirty="0"/>
              <a:t>There are three types of </a:t>
            </a:r>
            <a:r>
              <a:rPr lang="cs-CZ" dirty="0" err="1" smtClean="0"/>
              <a:t>elastic</a:t>
            </a:r>
            <a:r>
              <a:rPr lang="cs-CZ" dirty="0" smtClean="0"/>
              <a:t> </a:t>
            </a:r>
            <a:r>
              <a:rPr lang="en-US" dirty="0" smtClean="0"/>
              <a:t>collisions</a:t>
            </a:r>
            <a:endParaRPr lang="cs-CZ" dirty="0"/>
          </a:p>
          <a:p>
            <a:pPr marL="342900" indent="-342900">
              <a:buAutoNum type="arabicPeriod"/>
            </a:pPr>
            <a:r>
              <a:rPr lang="en-US" dirty="0" smtClean="0"/>
              <a:t>A </a:t>
            </a:r>
            <a:r>
              <a:rPr lang="en-US" dirty="0"/>
              <a:t>moving body encounters a static body, acting with a central </a:t>
            </a:r>
            <a:r>
              <a:rPr lang="en-US" dirty="0" smtClean="0"/>
              <a:t>force</a:t>
            </a:r>
            <a:r>
              <a:rPr lang="cs-CZ" dirty="0" smtClean="0"/>
              <a:t>.</a:t>
            </a:r>
            <a:r>
              <a:rPr lang="en-US" dirty="0" smtClean="0"/>
              <a:t> Generally the </a:t>
            </a:r>
            <a:r>
              <a:rPr lang="en-US" dirty="0"/>
              <a:t>moving ball gives all its momentum to the static ball. </a:t>
            </a:r>
            <a:endParaRPr lang="cs-CZ" dirty="0" smtClean="0"/>
          </a:p>
          <a:p>
            <a:pPr marL="342900" indent="-342900">
              <a:buAutoNum type="arabicPeriod"/>
            </a:pPr>
            <a:r>
              <a:rPr lang="en-US" dirty="0" smtClean="0"/>
              <a:t>Two </a:t>
            </a:r>
            <a:r>
              <a:rPr lang="en-US" dirty="0"/>
              <a:t>bodies encounter with opposite velocities and exchange their momenta. </a:t>
            </a:r>
            <a:endParaRPr lang="cs-CZ" dirty="0" smtClean="0"/>
          </a:p>
          <a:p>
            <a:pPr marL="342900" indent="-342900">
              <a:buAutoNum type="arabicPeriod"/>
            </a:pPr>
            <a:r>
              <a:rPr lang="en-US" dirty="0" smtClean="0"/>
              <a:t>The </a:t>
            </a:r>
            <a:r>
              <a:rPr lang="en-US" dirty="0"/>
              <a:t>first body is faster than the second body and both bodies move before encounter in the same direction. Again, they exchange their momenta. </a:t>
            </a:r>
            <a:endParaRPr lang="cs-CZ" dirty="0"/>
          </a:p>
        </p:txBody>
      </p:sp>
      <p:pic>
        <p:nvPicPr>
          <p:cNvPr id="3076" name="Picture 4" descr="http://img.ehowcdn.com/article-new-intro-modal/ehow/images/a07/6f/gf/rack-pool-balls-triangle-800x80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168" y="1412776"/>
            <a:ext cx="2498601" cy="1972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39648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Inelastic</a:t>
            </a:r>
            <a:r>
              <a:rPr lang="cs-CZ" b="1" dirty="0"/>
              <a:t> </a:t>
            </a:r>
            <a:r>
              <a:rPr lang="cs-CZ" b="1" dirty="0" err="1"/>
              <a:t>collisions</a:t>
            </a:r>
            <a:endParaRPr lang="cs-CZ" b="1" dirty="0"/>
          </a:p>
        </p:txBody>
      </p:sp>
      <p:pic>
        <p:nvPicPr>
          <p:cNvPr id="4" name="Picture 4"/>
          <p:cNvPicPr>
            <a:picLocks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4644008" y="1484784"/>
            <a:ext cx="3810000" cy="3810000"/>
          </a:xfrm>
          <a:prstGeom prst="rect">
            <a:avLst/>
          </a:prstGeom>
          <a:noFill/>
          <a:ln/>
        </p:spPr>
      </p:pic>
      <p:sp>
        <p:nvSpPr>
          <p:cNvPr id="5" name="Obdélník 4"/>
          <p:cNvSpPr/>
          <p:nvPr/>
        </p:nvSpPr>
        <p:spPr>
          <a:xfrm>
            <a:off x="467544" y="1616489"/>
            <a:ext cx="3744416"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dirty="0"/>
              <a:t>In totally inelastic collisions momentum is also conserved but after the collision both bodies move together in the same resultant direction.</a:t>
            </a:r>
          </a:p>
        </p:txBody>
      </p:sp>
      <p:pic>
        <p:nvPicPr>
          <p:cNvPr id="4098" name="Picture 2" descr="C:\Jandys\KTV\Biomechanika\Prezentace_Brno\Biomechanics Presentation\book-1\book-1\images\23\eq0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5" y="3645024"/>
            <a:ext cx="3960440" cy="670468"/>
          </a:xfrm>
          <a:prstGeom prst="rect">
            <a:avLst/>
          </a:prstGeom>
          <a:noFill/>
          <a:extLst>
            <a:ext uri="{909E8E84-426E-40DD-AFC4-6F175D3DCCD1}">
              <a14:hiddenFill xmlns:a14="http://schemas.microsoft.com/office/drawing/2010/main">
                <a:solidFill>
                  <a:srgbClr val="FFFFFF"/>
                </a:solidFill>
              </a14:hiddenFill>
            </a:ext>
          </a:extLst>
        </p:spPr>
      </p:pic>
      <p:sp>
        <p:nvSpPr>
          <p:cNvPr id="6" name="Obdélník 5"/>
          <p:cNvSpPr/>
          <p:nvPr/>
        </p:nvSpPr>
        <p:spPr>
          <a:xfrm>
            <a:off x="755576" y="5455766"/>
            <a:ext cx="7992888" cy="1200329"/>
          </a:xfrm>
          <a:prstGeom prst="rect">
            <a:avLst/>
          </a:prstGeom>
        </p:spPr>
        <p:txBody>
          <a:bodyPr wrap="square">
            <a:spAutoFit/>
          </a:bodyPr>
          <a:lstStyle/>
          <a:p>
            <a:r>
              <a:rPr lang="en-US" dirty="0"/>
              <a:t>Let us imagine a situation of a defender with the weight of 80 kg colliding with a forward weighing 120 kg. Just before the collision the defender’s velocity is 6 m/s while the forward’s velocity is -5 m/s (opposite direction). Will the forward move ahead and score or will he be stopped?</a:t>
            </a:r>
          </a:p>
        </p:txBody>
      </p:sp>
    </p:spTree>
    <p:extLst>
      <p:ext uri="{BB962C8B-B14F-4D97-AF65-F5344CB8AC3E}">
        <p14:creationId xmlns:p14="http://schemas.microsoft.com/office/powerpoint/2010/main" val="3211222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dirty="0"/>
              <a:t>Newton's Second Law of Motion</a:t>
            </a:r>
          </a:p>
        </p:txBody>
      </p:sp>
      <p:sp>
        <p:nvSpPr>
          <p:cNvPr id="4" name="Obdélník 3"/>
          <p:cNvSpPr/>
          <p:nvPr/>
        </p:nvSpPr>
        <p:spPr>
          <a:xfrm>
            <a:off x="2195736" y="1772816"/>
            <a:ext cx="4572000" cy="1754326"/>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a:r>
              <a:rPr lang="en-US" b="1" dirty="0"/>
              <a:t>Every time a human body, or any object in sport, decreases its velocity, increases its velocity, or changes the direction of its motion, it moves with non-zero acceleration. Resultant external force is the cause of this </a:t>
            </a:r>
            <a:r>
              <a:rPr lang="en-US" b="1" dirty="0" smtClean="0"/>
              <a:t>acceleration.</a:t>
            </a:r>
            <a:endParaRPr lang="en-US" dirty="0"/>
          </a:p>
        </p:txBody>
      </p:sp>
      <p:pic>
        <p:nvPicPr>
          <p:cNvPr id="5122" name="Picture 2" descr="C:\Jandys\KTV\Biomechanika\Prezentace_Brno\Biomechanics Presentation\book-1\book-1\images\24\eq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717032"/>
            <a:ext cx="2466781" cy="792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6619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971600" y="332656"/>
            <a:ext cx="6984776" cy="1477328"/>
          </a:xfrm>
          <a:prstGeom prst="rect">
            <a:avLst/>
          </a:prstGeom>
        </p:spPr>
        <p:txBody>
          <a:bodyPr wrap="square">
            <a:spAutoFit/>
          </a:bodyPr>
          <a:lstStyle/>
          <a:p>
            <a:pPr algn="ctr"/>
            <a:r>
              <a:rPr lang="en-US" dirty="0"/>
              <a:t>Let us have a look, for example, at weight training exercises. What forces must act on a 30kg barbell during bench press exercise? There is gravitational force with downward direction and reaction force exerted by our arms in the opposite direction. The resultant external vertical force (black </a:t>
            </a:r>
            <a:r>
              <a:rPr lang="en-US" dirty="0" smtClean="0"/>
              <a:t>line) </a:t>
            </a:r>
            <a:r>
              <a:rPr lang="en-US" dirty="0"/>
              <a:t>is the difference between these two forces.</a:t>
            </a:r>
          </a:p>
        </p:txBody>
      </p:sp>
      <p:pic>
        <p:nvPicPr>
          <p:cNvPr id="6148" name="Picture 4" descr="C:\Jandys\KTV\Biomechanika\Prezentace_Brno\Biomechanics Presentation\book-1\book-1\images\24\obr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988840"/>
            <a:ext cx="5400600" cy="3183442"/>
          </a:xfrm>
          <a:prstGeom prst="rect">
            <a:avLst/>
          </a:prstGeom>
          <a:noFill/>
          <a:extLst>
            <a:ext uri="{909E8E84-426E-40DD-AFC4-6F175D3DCCD1}">
              <a14:hiddenFill xmlns:a14="http://schemas.microsoft.com/office/drawing/2010/main">
                <a:solidFill>
                  <a:srgbClr val="FFFFFF"/>
                </a:solidFill>
              </a14:hiddenFill>
            </a:ext>
          </a:extLst>
        </p:spPr>
      </p:pic>
      <p:sp>
        <p:nvSpPr>
          <p:cNvPr id="5" name="Obdélník 4"/>
          <p:cNvSpPr/>
          <p:nvPr/>
        </p:nvSpPr>
        <p:spPr>
          <a:xfrm>
            <a:off x="755576" y="5160137"/>
            <a:ext cx="8064896" cy="1477328"/>
          </a:xfrm>
          <a:prstGeom prst="rect">
            <a:avLst/>
          </a:prstGeom>
        </p:spPr>
        <p:txBody>
          <a:bodyPr wrap="square">
            <a:spAutoFit/>
          </a:bodyPr>
          <a:lstStyle/>
          <a:p>
            <a:r>
              <a:rPr lang="en-US" dirty="0"/>
              <a:t>Please note that the resultant force is greater at the beginning of the motion when we start moving the barbell and hence we are accelerating. Later we move the barbell with little acceleration and therefore the resultant force is lesser. In the opposite direction, when we are stopping the barbell, a breaking force must be acting and therefore the barbell decelerates (negative force).</a:t>
            </a:r>
            <a:endParaRPr lang="en-US" dirty="0"/>
          </a:p>
        </p:txBody>
      </p:sp>
    </p:spTree>
    <p:extLst>
      <p:ext uri="{BB962C8B-B14F-4D97-AF65-F5344CB8AC3E}">
        <p14:creationId xmlns:p14="http://schemas.microsoft.com/office/powerpoint/2010/main" val="410640213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1049</TotalTime>
  <Words>214</Words>
  <Application>Microsoft Office PowerPoint</Application>
  <PresentationFormat>Předvádění na obrazovce (4:3)</PresentationFormat>
  <Paragraphs>29</Paragraphs>
  <Slides>10</Slides>
  <Notes>1</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Biomechanics 8</vt:lpstr>
      <vt:lpstr>Prezentace aplikace PowerPoint</vt:lpstr>
      <vt:lpstr>Newton's First Law of Motion</vt:lpstr>
      <vt:lpstr>Prezentace aplikace PowerPoint</vt:lpstr>
      <vt:lpstr>Momentum</vt:lpstr>
      <vt:lpstr>Elastic collisions</vt:lpstr>
      <vt:lpstr>Inelastic collisions</vt:lpstr>
      <vt:lpstr>Newton's Second Law of Motion</vt:lpstr>
      <vt:lpstr>Prezentace aplikace PowerPoint</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Biomechanics 1</dc:title>
  <cp:lastModifiedBy>OU</cp:lastModifiedBy>
  <cp:revision>16</cp:revision>
  <dcterms:modified xsi:type="dcterms:W3CDTF">2012-08-30T08:33:09Z</dcterms:modified>
</cp:coreProperties>
</file>