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4" r:id="rId2"/>
    <p:sldId id="272" r:id="rId3"/>
    <p:sldId id="273" r:id="rId4"/>
    <p:sldId id="299" r:id="rId5"/>
    <p:sldId id="293" r:id="rId6"/>
    <p:sldId id="300" r:id="rId7"/>
    <p:sldId id="301" r:id="rId8"/>
    <p:sldId id="304" r:id="rId9"/>
    <p:sldId id="305" r:id="rId10"/>
    <p:sldId id="306" r:id="rId11"/>
    <p:sldId id="302" r:id="rId12"/>
    <p:sldId id="307" r:id="rId13"/>
    <p:sldId id="303" r:id="rId14"/>
    <p:sldId id="308" r:id="rId15"/>
    <p:sldId id="309" r:id="rId16"/>
    <p:sldId id="310" r:id="rId17"/>
    <p:sldId id="312" r:id="rId18"/>
    <p:sldId id="313" r:id="rId19"/>
    <p:sldId id="314" r:id="rId20"/>
    <p:sldId id="311" r:id="rId21"/>
    <p:sldId id="316" r:id="rId22"/>
    <p:sldId id="315" r:id="rId23"/>
    <p:sldId id="317" r:id="rId24"/>
    <p:sldId id="318" r:id="rId25"/>
    <p:sldId id="320" r:id="rId26"/>
    <p:sldId id="319" r:id="rId2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B64B"/>
    <a:srgbClr val="66FFFF"/>
    <a:srgbClr val="CC3300"/>
    <a:srgbClr val="3D9F7E"/>
    <a:srgbClr val="DDDDDD"/>
    <a:srgbClr val="FF0066"/>
    <a:srgbClr val="64A2FC"/>
    <a:srgbClr val="FF99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7572" autoAdjust="0"/>
  </p:normalViewPr>
  <p:slideViewPr>
    <p:cSldViewPr>
      <p:cViewPr varScale="1">
        <p:scale>
          <a:sx n="73" d="100"/>
          <a:sy n="73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9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533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533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25914B-5A6E-41F6-8FD8-3B23CA74DB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22555-4283-41FD-A0C4-A8BAB36437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571AF-41DA-4442-9D8E-B687472847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EA5BC-B20F-4317-BB0B-5F84BD2BBB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B3357-700B-46BF-984E-DA0C132821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BC709-2D76-4C37-AF2B-03F96DFFB6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15F5A-188C-40BC-8DB4-C88B6475AA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C18CA-9530-475D-B69B-49F2BF63FB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3558C-036F-4DC1-A0A1-E729825F05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30043-77F1-4EAE-A648-F7ACBCE869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1DACF-CDA2-4191-9ED1-FA67BA614B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3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3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3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3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3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3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3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3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3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3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4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4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4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4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4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4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4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4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4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4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5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5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5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5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5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5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5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5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5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5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6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6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6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6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6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6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6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6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6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6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7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7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7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7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7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7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7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7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7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7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8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8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8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8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8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8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8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8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8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8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9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9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9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9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9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9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9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9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9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9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0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0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0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0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0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0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0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0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0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0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1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1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1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1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1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1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1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1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1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1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2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2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2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2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2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2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2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2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2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2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3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3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3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3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3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3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3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3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3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3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4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4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4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4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4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4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4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4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4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4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5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5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5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5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5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5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5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5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5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5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6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6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6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6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6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6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6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6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6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6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7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7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7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7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7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7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7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7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7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7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8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8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8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8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8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8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8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8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8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8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9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9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9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9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9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9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9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9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9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9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0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0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0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0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0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0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0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0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0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0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1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1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1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1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431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BB5E5DA-E1E3-4969-B3C4-C968AA7BAC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31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31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31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31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879475" y="21526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1547813" y="1773238"/>
            <a:ext cx="5865812" cy="2519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Ontogeneze</a:t>
            </a:r>
          </a:p>
          <a:p>
            <a:pPr algn="ctr"/>
            <a:r>
              <a:rPr lang="cs-CZ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lidské</a:t>
            </a:r>
          </a:p>
          <a:p>
            <a:pPr algn="ctr"/>
            <a:r>
              <a:rPr lang="cs-CZ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motoriky</a:t>
            </a:r>
            <a:endParaRPr lang="cs-CZ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66FF33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85786" y="642919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66FFFF"/>
                </a:solidFill>
              </a:rPr>
              <a:t>Období batolecího věku  1 – 3 </a:t>
            </a:r>
            <a:r>
              <a:rPr lang="cs-CZ" sz="2800" b="1" dirty="0" smtClean="0">
                <a:solidFill>
                  <a:srgbClr val="66FFFF"/>
                </a:solidFill>
              </a:rPr>
              <a:t>roky</a:t>
            </a:r>
            <a:endParaRPr lang="cs-CZ" sz="2800" dirty="0">
              <a:solidFill>
                <a:srgbClr val="66FFFF"/>
              </a:solidFill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642910" y="1714488"/>
            <a:ext cx="8001056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Zpočátku při chůzi padá, ale ne nebezpečně. Lokomoce se zdokonaluje, ve 3. letech umějí děti chodit jistě.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a) prvky chůze: -</a:t>
            </a:r>
            <a:endParaRPr kumimoji="0" lang="cs-CZ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2 roky - po špičkách, ještě přísunná chůze do schodů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3 roky - střídavá chůze po schodech, poskoky 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2 - 3 roky -  cupitavý běh, ale neumí spojit běh se skokem ( rozběhne se, zastaví a pak teprve skočí). Špatný odhad, velká odvaha, nepružné skoky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b) házení a chytání</a:t>
            </a:r>
            <a:endParaRPr kumimoji="0" lang="cs-CZ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jemné pohyby se učí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cefalokaudálně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 loket – zápěstí – prsty)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přeleze překážku do pasu, umí chodit, běhat, ale rádo se ještě vrací k zemi – rádo si hraje v sedě na zemi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http://nd01.blog.cz/074/496/9ff755a551_16270221_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571480"/>
            <a:ext cx="4286250" cy="5715000"/>
          </a:xfrm>
          <a:prstGeom prst="rect">
            <a:avLst/>
          </a:prstGeom>
          <a:noFill/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5786" y="642919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66FFFF"/>
                </a:solidFill>
              </a:rPr>
              <a:t>Období batolecího věku  1 – 3 </a:t>
            </a:r>
            <a:r>
              <a:rPr lang="cs-CZ" sz="2800" b="1" dirty="0" smtClean="0">
                <a:solidFill>
                  <a:srgbClr val="66FFFF"/>
                </a:solidFill>
              </a:rPr>
              <a:t>roky</a:t>
            </a:r>
            <a:endParaRPr lang="cs-CZ" sz="2800" dirty="0">
              <a:solidFill>
                <a:srgbClr val="66FFFF"/>
              </a:solidFill>
            </a:endParaRPr>
          </a:p>
        </p:txBody>
      </p:sp>
      <p:pic>
        <p:nvPicPr>
          <p:cNvPr id="47106" name="Picture 2" descr="74vyska2.jpg (300×409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071678"/>
            <a:ext cx="2857500" cy="3895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5786" y="642919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/>
              <a:t>Období předškolního věku 3 – 6 let</a:t>
            </a:r>
            <a:endParaRPr lang="cs-CZ" sz="2800" dirty="0">
              <a:solidFill>
                <a:srgbClr val="66FFFF"/>
              </a:solidFill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785786" y="1714488"/>
            <a:ext cx="764386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Dále se rozvíjejí základní pohybové dovednosti jako běh, učí se skoku a hodu. Má rádo míčové hry, zdokonalování v chytání a hodech.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Základy k některým sportovním disciplínám – 5.rok prvky gymnastiky, lyžování,plavání, bruslení, jízda na kole.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Biologický vývoj: 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dále se formuje tvorba páteře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dbát na správné držení těla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cvičení – napodobování nějaké činnosti nebo zvířátka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páteř a kosterní systém jsou pružné- možnost tvarování a vytvoření návyku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http://www.predskolaci.cz/wp-content/uploads/2009/01/rozvoj-manualni-zrucnos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5869" y="285728"/>
            <a:ext cx="4558131" cy="6215082"/>
          </a:xfrm>
          <a:prstGeom prst="rect">
            <a:avLst/>
          </a:prstGeom>
          <a:noFill/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85786" y="642919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/>
              <a:t>Období předškolního věku 3 – 6 let</a:t>
            </a:r>
            <a:endParaRPr lang="cs-CZ" sz="2800" dirty="0">
              <a:solidFill>
                <a:srgbClr val="66FFFF"/>
              </a:solidFill>
            </a:endParaRPr>
          </a:p>
        </p:txBody>
      </p:sp>
      <p:pic>
        <p:nvPicPr>
          <p:cNvPr id="46086" name="Picture 6" descr="http://img.mf.cz/330/327/OL-jss-0110-169x100-pripravka-fotbal-d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5992"/>
            <a:ext cx="5256757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5786" y="642919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9933"/>
                </a:solidFill>
              </a:rPr>
              <a:t>Období </a:t>
            </a:r>
            <a:r>
              <a:rPr lang="cs-CZ" sz="2800" b="1" dirty="0" err="1">
                <a:solidFill>
                  <a:srgbClr val="FF9933"/>
                </a:solidFill>
              </a:rPr>
              <a:t>prepubescence</a:t>
            </a:r>
            <a:r>
              <a:rPr lang="cs-CZ" sz="2800" b="1" dirty="0">
                <a:solidFill>
                  <a:srgbClr val="FF9933"/>
                </a:solidFill>
              </a:rPr>
              <a:t> 6 – 11 let</a:t>
            </a: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857224" y="1571612"/>
            <a:ext cx="7786742" cy="450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Mladší školní věk 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– tzv. 2. dětství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školní docházka – znamená pro dítě určité pohybové omezení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biologická zralost pro školní docházku – FILIPÍNSKÁ míra = dítě si má dosáhnout přes hlavu na boltec ucha protilehlé ruky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zdokonalují se pohybové dovednosti, rozvíjí se obratnost a koordinace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učíme základní sportovní dovednosti – herní činnost, skoky, přeskoky, přelézání překážek….s náčiním, rovnováha…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Starší školní věk – 8 – 11 let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11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zlepšení celého vývoje motoriky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zahajuje se většina sportovních disciplín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nemají schopnost se soustředit dlouho na jednu činnost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příprava by měla být co 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nejvšestrannější 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– všestranný pohybový rozvoj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2" name="Picture 6" descr="http://www.klatovy.net/fotogalerie/albums/userpics/P1010189~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142984"/>
            <a:ext cx="3929058" cy="2946794"/>
          </a:xfrm>
          <a:prstGeom prst="rect">
            <a:avLst/>
          </a:prstGeom>
          <a:noFill/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5786" y="642919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9933"/>
                </a:solidFill>
              </a:rPr>
              <a:t>Období </a:t>
            </a:r>
            <a:r>
              <a:rPr lang="cs-CZ" sz="2800" b="1" dirty="0" err="1">
                <a:solidFill>
                  <a:srgbClr val="FF9933"/>
                </a:solidFill>
              </a:rPr>
              <a:t>prepubescence</a:t>
            </a:r>
            <a:r>
              <a:rPr lang="cs-CZ" sz="2800" b="1" dirty="0">
                <a:solidFill>
                  <a:srgbClr val="FF9933"/>
                </a:solidFill>
              </a:rPr>
              <a:t> 6 – 11 let</a:t>
            </a:r>
          </a:p>
        </p:txBody>
      </p:sp>
      <p:pic>
        <p:nvPicPr>
          <p:cNvPr id="55298" name="Picture 2" descr="061-17-ssk-zavody.jpg (543×40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928802"/>
            <a:ext cx="3879083" cy="2857520"/>
          </a:xfrm>
          <a:prstGeom prst="rect">
            <a:avLst/>
          </a:prstGeom>
          <a:noFill/>
        </p:spPr>
      </p:pic>
      <p:pic>
        <p:nvPicPr>
          <p:cNvPr id="55300" name="Picture 4" descr="http://drbnik.cz/casopis/foto/2007/20070303/img00104.jpg"/>
          <p:cNvPicPr>
            <a:picLocks noChangeAspect="1" noChangeArrowheads="1"/>
          </p:cNvPicPr>
          <p:nvPr/>
        </p:nvPicPr>
        <p:blipFill>
          <a:blip r:embed="rId4" cstate="print"/>
          <a:srcRect l="29870" t="4263" r="15584" b="11419"/>
          <a:stretch>
            <a:fillRect/>
          </a:stretch>
        </p:blipFill>
        <p:spPr bwMode="auto">
          <a:xfrm>
            <a:off x="3357554" y="3643290"/>
            <a:ext cx="2755466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5786" y="642919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92D050"/>
                </a:solidFill>
              </a:rPr>
              <a:t>Období </a:t>
            </a:r>
            <a:r>
              <a:rPr lang="cs-CZ" sz="2800" b="1" dirty="0" smtClean="0">
                <a:solidFill>
                  <a:srgbClr val="92D050"/>
                </a:solidFill>
              </a:rPr>
              <a:t>pubescence</a:t>
            </a:r>
          </a:p>
          <a:p>
            <a:r>
              <a:rPr lang="cs-CZ" sz="2800" b="1" dirty="0" smtClean="0">
                <a:solidFill>
                  <a:srgbClr val="92D050"/>
                </a:solidFill>
              </a:rPr>
              <a:t>11 – 15 let</a:t>
            </a:r>
            <a:endParaRPr lang="cs-CZ" sz="2800" b="1" dirty="0">
              <a:solidFill>
                <a:srgbClr val="92D050"/>
              </a:solidFill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857224" y="1571612"/>
            <a:ext cx="771530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 nástup činnosti pohlavních hormonů.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cs-CZ" dirty="0">
                <a:latin typeface="Arial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cs-CZ" dirty="0" smtClean="0">
                <a:latin typeface="Arial" pitchFamily="34" charset="0"/>
                <a:ea typeface="Calibri" pitchFamily="34" charset="0"/>
                <a:cs typeface="Tahoma" pitchFamily="34" charset="0"/>
              </a:rPr>
              <a:t>d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ěvčata 1,5 – 2 roky náskoku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 výrazný negativní vliv na motoriku mají disproporce v růstu, projevuje se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diskoordinací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 pohybů, zhoršením obratnosti a silové schopnosti, přesnosti a plynulosti pohybu, motorickým neklidem.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dirty="0">
              <a:latin typeface="Arial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Vrchol negace je u děvčat ve 13 u chlapců ve 14 – 15.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dirty="0">
              <a:latin typeface="Arial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Pravidelná tělesná výchova v pubertě tlumí negativní projevy v 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motorice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dirty="0">
              <a:latin typeface="Arial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Na konci tohoto období můžeme pozorovat typicky ženskou a mužskou motoriku.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- Žena: zaoblenost a plynulost pohybu.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- Muž: silový projev. 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5786" y="642919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92D050"/>
                </a:solidFill>
              </a:rPr>
              <a:t>Období </a:t>
            </a:r>
            <a:r>
              <a:rPr lang="cs-CZ" sz="2800" b="1" dirty="0" smtClean="0">
                <a:solidFill>
                  <a:srgbClr val="92D050"/>
                </a:solidFill>
              </a:rPr>
              <a:t>pubescence</a:t>
            </a:r>
          </a:p>
          <a:p>
            <a:r>
              <a:rPr lang="cs-CZ" sz="2800" b="1" dirty="0" smtClean="0">
                <a:solidFill>
                  <a:srgbClr val="92D050"/>
                </a:solidFill>
              </a:rPr>
              <a:t>11 – 15 let</a:t>
            </a:r>
            <a:endParaRPr lang="cs-CZ" sz="2800" b="1" dirty="0">
              <a:solidFill>
                <a:srgbClr val="92D050"/>
              </a:solidFill>
            </a:endParaRPr>
          </a:p>
        </p:txBody>
      </p:sp>
      <p:pic>
        <p:nvPicPr>
          <p:cNvPr id="57346" name="Picture 2" descr="http://www.vysocina-news.cz/data/36657/preface/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3572152" cy="2819400"/>
          </a:xfrm>
          <a:prstGeom prst="rect">
            <a:avLst/>
          </a:prstGeom>
          <a:noFill/>
        </p:spPr>
      </p:pic>
      <p:pic>
        <p:nvPicPr>
          <p:cNvPr id="57348" name="Picture 4" descr="http://www.zsmarjankapraha6.cz/images/2007/pa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214818"/>
            <a:ext cx="3467100" cy="2190750"/>
          </a:xfrm>
          <a:prstGeom prst="rect">
            <a:avLst/>
          </a:prstGeom>
          <a:noFill/>
        </p:spPr>
      </p:pic>
      <p:pic>
        <p:nvPicPr>
          <p:cNvPr id="57350" name="Picture 6" descr="http://www.zsmarjankapraha6.cz/images/2007/plavani/plavani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429000"/>
            <a:ext cx="3429000" cy="2581276"/>
          </a:xfrm>
          <a:prstGeom prst="rect">
            <a:avLst/>
          </a:prstGeom>
          <a:noFill/>
        </p:spPr>
      </p:pic>
      <p:pic>
        <p:nvPicPr>
          <p:cNvPr id="57352" name="Picture 8" descr="http://img.mf.cz/014/581/dominik-rece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71480"/>
            <a:ext cx="4214802" cy="2978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5786" y="642919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66FFFF"/>
                </a:solidFill>
              </a:rPr>
              <a:t>Období </a:t>
            </a:r>
            <a:r>
              <a:rPr lang="cs-CZ" sz="2800" b="1" dirty="0" err="1" smtClean="0">
                <a:solidFill>
                  <a:srgbClr val="66FFFF"/>
                </a:solidFill>
              </a:rPr>
              <a:t>postpubescence</a:t>
            </a:r>
            <a:endParaRPr lang="cs-CZ" sz="2800" b="1" dirty="0" smtClean="0">
              <a:solidFill>
                <a:srgbClr val="66FFFF"/>
              </a:solidFill>
            </a:endParaRPr>
          </a:p>
          <a:p>
            <a:r>
              <a:rPr lang="cs-CZ" sz="2800" b="1" dirty="0" smtClean="0">
                <a:solidFill>
                  <a:srgbClr val="66FFFF"/>
                </a:solidFill>
              </a:rPr>
              <a:t>15 – 20 let</a:t>
            </a:r>
            <a:endParaRPr lang="cs-CZ" sz="2800" b="1" dirty="0">
              <a:solidFill>
                <a:srgbClr val="66FFFF"/>
              </a:solidFill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857224" y="1857364"/>
            <a:ext cx="771530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 smtClean="0"/>
              <a:t> mizí </a:t>
            </a:r>
            <a:r>
              <a:rPr lang="cs-CZ" dirty="0"/>
              <a:t>anatomické disproporce a </a:t>
            </a:r>
            <a:r>
              <a:rPr lang="cs-CZ" dirty="0" err="1"/>
              <a:t>diskoordinace</a:t>
            </a:r>
            <a:r>
              <a:rPr lang="cs-CZ" dirty="0"/>
              <a:t> motoriky předchozího období. </a:t>
            </a:r>
            <a:endParaRPr lang="cs-CZ" dirty="0" smtClean="0"/>
          </a:p>
          <a:p>
            <a:pPr lvl="0" algn="just" eaLnBrk="0" hangingPunct="0">
              <a:spcBef>
                <a:spcPts val="600"/>
              </a:spcBef>
              <a:buFont typeface="Arial" pitchFamily="34" charset="0"/>
              <a:buChar char="•"/>
            </a:pPr>
            <a:endParaRPr lang="cs-CZ" dirty="0"/>
          </a:p>
          <a:p>
            <a:pPr lvl="0" algn="just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 smtClean="0"/>
              <a:t> nastupuje </a:t>
            </a:r>
            <a:r>
              <a:rPr lang="cs-CZ" dirty="0"/>
              <a:t>období vrcholu motorické aktivity života člověka, </a:t>
            </a:r>
            <a:endParaRPr lang="cs-CZ" dirty="0" smtClean="0"/>
          </a:p>
          <a:p>
            <a:pPr lvl="0" algn="just" eaLnBrk="0" hangingPunct="0">
              <a:spcBef>
                <a:spcPts val="600"/>
              </a:spcBef>
              <a:buFont typeface="Arial" pitchFamily="34" charset="0"/>
              <a:buChar char="•"/>
            </a:pPr>
            <a:endParaRPr lang="cs-CZ" dirty="0" smtClean="0"/>
          </a:p>
          <a:p>
            <a:pPr lvl="0" algn="just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chlapci </a:t>
            </a:r>
            <a:r>
              <a:rPr lang="cs-CZ" dirty="0"/>
              <a:t>výkonnostně jasně převyšují </a:t>
            </a:r>
            <a:r>
              <a:rPr lang="cs-CZ" dirty="0" smtClean="0"/>
              <a:t>dívky - výrazné </a:t>
            </a:r>
            <a:r>
              <a:rPr lang="cs-CZ" dirty="0"/>
              <a:t>rozdíly zejména v lokomočních pohybech a činnostech využívající velké svalové skupiny</a:t>
            </a:r>
            <a:r>
              <a:rPr lang="cs-CZ" dirty="0" smtClean="0"/>
              <a:t>.</a:t>
            </a:r>
          </a:p>
          <a:p>
            <a:pPr lvl="0" algn="just" eaLnBrk="0" hangingPunct="0">
              <a:spcBef>
                <a:spcPts val="600"/>
              </a:spcBef>
              <a:buFont typeface="Arial" pitchFamily="34" charset="0"/>
              <a:buChar char="•"/>
            </a:pPr>
            <a:endParaRPr lang="cs-CZ" dirty="0"/>
          </a:p>
          <a:p>
            <a:pPr lvl="0" algn="just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 smtClean="0"/>
              <a:t> trénované </a:t>
            </a:r>
            <a:r>
              <a:rPr lang="cs-CZ" dirty="0"/>
              <a:t>ženy předčí ve speciální výkonnosti muže, ženský pohyb vyniká ladností nad pohybem mužů.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5786" y="642919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66FFFF"/>
                </a:solidFill>
              </a:rPr>
              <a:t>Období </a:t>
            </a:r>
            <a:r>
              <a:rPr lang="cs-CZ" sz="2800" b="1" dirty="0" err="1" smtClean="0">
                <a:solidFill>
                  <a:srgbClr val="66FFFF"/>
                </a:solidFill>
              </a:rPr>
              <a:t>postpubescence</a:t>
            </a:r>
            <a:endParaRPr lang="cs-CZ" sz="2800" b="1" dirty="0" smtClean="0">
              <a:solidFill>
                <a:srgbClr val="66FFFF"/>
              </a:solidFill>
            </a:endParaRPr>
          </a:p>
          <a:p>
            <a:r>
              <a:rPr lang="cs-CZ" sz="2800" b="1" dirty="0" smtClean="0">
                <a:solidFill>
                  <a:srgbClr val="66FFFF"/>
                </a:solidFill>
              </a:rPr>
              <a:t>15 – 20 let</a:t>
            </a:r>
            <a:endParaRPr lang="cs-CZ" sz="2800" b="1" dirty="0">
              <a:solidFill>
                <a:srgbClr val="66FFFF"/>
              </a:solidFill>
            </a:endParaRPr>
          </a:p>
        </p:txBody>
      </p:sp>
      <p:pic>
        <p:nvPicPr>
          <p:cNvPr id="58370" name="Picture 2" descr="http://www.g2.cz/img/u/xtreme/xtreme_spektrum/34/photo/p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022029"/>
            <a:ext cx="6405554" cy="4259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4"/>
          <p:cNvSpPr txBox="1">
            <a:spLocks noChangeArrowheads="1"/>
          </p:cNvSpPr>
          <p:nvPr/>
        </p:nvSpPr>
        <p:spPr bwMode="auto">
          <a:xfrm>
            <a:off x="900113" y="2708275"/>
            <a:ext cx="76327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>
                <a:solidFill>
                  <a:srgbClr val="FFFF00"/>
                </a:solidFill>
              </a:rPr>
              <a:t>je proces, kterým prochází jedinec od </a:t>
            </a:r>
            <a:r>
              <a:rPr lang="cs-CZ" sz="2400" dirty="0" smtClean="0">
                <a:solidFill>
                  <a:srgbClr val="FFFF00"/>
                </a:solidFill>
              </a:rPr>
              <a:t>splynutí pohlavních buněk</a:t>
            </a:r>
            <a:r>
              <a:rPr lang="cs-CZ" sz="2400" dirty="0">
                <a:solidFill>
                  <a:srgbClr val="FFFF00"/>
                </a:solidFill>
              </a:rPr>
              <a:t> až po </a:t>
            </a:r>
            <a:r>
              <a:rPr lang="cs-CZ" sz="2400" dirty="0" smtClean="0">
                <a:solidFill>
                  <a:srgbClr val="FFFF00"/>
                </a:solidFill>
              </a:rPr>
              <a:t>dospělost.</a:t>
            </a:r>
          </a:p>
          <a:p>
            <a:endParaRPr lang="cs-CZ" sz="2400" dirty="0">
              <a:solidFill>
                <a:srgbClr val="FFFF00"/>
              </a:solidFill>
            </a:endParaRPr>
          </a:p>
          <a:p>
            <a:endParaRPr lang="cs-CZ" sz="2400" dirty="0" smtClean="0">
              <a:solidFill>
                <a:srgbClr val="FFFF00"/>
              </a:solidFill>
            </a:endParaRPr>
          </a:p>
          <a:p>
            <a:r>
              <a:rPr lang="cs-CZ" sz="2400" b="1" dirty="0" smtClean="0"/>
              <a:t>Ontogeneze</a:t>
            </a:r>
            <a:r>
              <a:rPr lang="cs-CZ" sz="2400" dirty="0" smtClean="0">
                <a:solidFill>
                  <a:srgbClr val="FFFF00"/>
                </a:solidFill>
              </a:rPr>
              <a:t> spolu s </a:t>
            </a:r>
            <a:r>
              <a:rPr lang="cs-CZ" sz="2400" b="1" dirty="0" smtClean="0"/>
              <a:t>fylogenezí</a:t>
            </a:r>
            <a:r>
              <a:rPr lang="cs-CZ" sz="2400" dirty="0" smtClean="0">
                <a:solidFill>
                  <a:srgbClr val="FFFF00"/>
                </a:solidFill>
              </a:rPr>
              <a:t> patří do evoluční biologie.</a:t>
            </a:r>
            <a:endParaRPr lang="cs-CZ" sz="2400" dirty="0">
              <a:solidFill>
                <a:srgbClr val="FFFF00"/>
              </a:solidFill>
            </a:endParaRPr>
          </a:p>
          <a:p>
            <a:endParaRPr lang="cs-CZ" sz="2000" dirty="0" smtClean="0"/>
          </a:p>
          <a:p>
            <a:endParaRPr lang="cs-CZ" sz="2000" dirty="0"/>
          </a:p>
        </p:txBody>
      </p:sp>
      <p:sp>
        <p:nvSpPr>
          <p:cNvPr id="6147" name="WordArt 55"/>
          <p:cNvSpPr>
            <a:spLocks noChangeArrowheads="1" noChangeShapeType="1" noTextEdit="1"/>
          </p:cNvSpPr>
          <p:nvPr/>
        </p:nvSpPr>
        <p:spPr bwMode="auto">
          <a:xfrm>
            <a:off x="1071538" y="1071546"/>
            <a:ext cx="3595691" cy="7318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 spc="56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4FF04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Ontogeneze</a:t>
            </a:r>
            <a:endParaRPr lang="cs-CZ" sz="2800" kern="10" spc="56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4FF04"/>
                  </a:gs>
                  <a:gs pos="100000">
                    <a:srgbClr val="00FF00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5786" y="642919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FF00"/>
                </a:solidFill>
              </a:rPr>
              <a:t>Období </a:t>
            </a:r>
            <a:r>
              <a:rPr lang="cs-CZ" sz="2800" b="1" dirty="0" err="1" smtClean="0">
                <a:solidFill>
                  <a:srgbClr val="FFFF00"/>
                </a:solidFill>
              </a:rPr>
              <a:t>mecítma</a:t>
            </a:r>
            <a:endParaRPr lang="cs-CZ" sz="2800" b="1" dirty="0" smtClean="0">
              <a:solidFill>
                <a:srgbClr val="FFFF00"/>
              </a:solidFill>
            </a:endParaRPr>
          </a:p>
          <a:p>
            <a:r>
              <a:rPr lang="cs-CZ" sz="2800" b="1" dirty="0" smtClean="0">
                <a:solidFill>
                  <a:srgbClr val="FFFF00"/>
                </a:solidFill>
              </a:rPr>
              <a:t>20 – 30 let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857224" y="2071678"/>
            <a:ext cx="7786742" cy="34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 smtClean="0"/>
              <a:t> motorická </a:t>
            </a:r>
            <a:r>
              <a:rPr lang="cs-CZ" dirty="0"/>
              <a:t>výkonnost je značně diferencovaná především v závislosti na somatotypu, zaměstnání, trénovanosti a životosprávě jedince. </a:t>
            </a:r>
            <a:endParaRPr lang="cs-CZ" dirty="0" smtClean="0"/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cs-CZ" dirty="0"/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výrazný </a:t>
            </a:r>
            <a:r>
              <a:rPr lang="cs-CZ" dirty="0"/>
              <a:t>pokles výkonnosti nastává již v tomto období u jedinců s </a:t>
            </a:r>
            <a:r>
              <a:rPr lang="cs-CZ" dirty="0" err="1"/>
              <a:t>hypokinetickým</a:t>
            </a:r>
            <a:r>
              <a:rPr lang="cs-CZ" dirty="0"/>
              <a:t> způsobem </a:t>
            </a:r>
            <a:r>
              <a:rPr lang="cs-CZ" dirty="0" smtClean="0"/>
              <a:t>života.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cs-CZ" dirty="0"/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 smtClean="0"/>
              <a:t> nejlepší </a:t>
            </a:r>
            <a:r>
              <a:rPr lang="cs-CZ" dirty="0"/>
              <a:t>předpoklady pro rozvoj maximální úrovně </a:t>
            </a:r>
            <a:endParaRPr lang="cs-CZ" dirty="0" smtClean="0"/>
          </a:p>
          <a:p>
            <a:pPr lvl="2">
              <a:spcBef>
                <a:spcPts val="600"/>
              </a:spcBef>
              <a:buFontTx/>
              <a:buChar char="-"/>
            </a:pPr>
            <a:r>
              <a:rPr lang="cs-CZ" dirty="0" smtClean="0"/>
              <a:t> rychlosti </a:t>
            </a:r>
            <a:r>
              <a:rPr lang="cs-CZ" dirty="0"/>
              <a:t>a obratnosti jsou kolem 20. </a:t>
            </a:r>
            <a:r>
              <a:rPr lang="cs-CZ" dirty="0" smtClean="0"/>
              <a:t>roku</a:t>
            </a:r>
          </a:p>
          <a:p>
            <a:pPr lvl="2">
              <a:spcBef>
                <a:spcPts val="600"/>
              </a:spcBef>
              <a:buFontTx/>
              <a:buChar char="-"/>
            </a:pPr>
            <a:r>
              <a:rPr lang="cs-CZ" dirty="0"/>
              <a:t> </a:t>
            </a:r>
            <a:r>
              <a:rPr lang="cs-CZ" dirty="0" smtClean="0"/>
              <a:t>pohyblivosti </a:t>
            </a:r>
            <a:r>
              <a:rPr lang="cs-CZ" dirty="0"/>
              <a:t>23. roku a </a:t>
            </a:r>
            <a:r>
              <a:rPr lang="cs-CZ" dirty="0" smtClean="0"/>
              <a:t>síly</a:t>
            </a:r>
          </a:p>
          <a:p>
            <a:pPr lvl="2">
              <a:spcBef>
                <a:spcPts val="600"/>
              </a:spcBef>
              <a:buFontTx/>
              <a:buChar char="-"/>
            </a:pPr>
            <a:r>
              <a:rPr lang="cs-CZ" dirty="0"/>
              <a:t> </a:t>
            </a:r>
            <a:r>
              <a:rPr lang="cs-CZ" dirty="0" smtClean="0"/>
              <a:t>vytrvalosti </a:t>
            </a:r>
            <a:r>
              <a:rPr lang="cs-CZ" dirty="0"/>
              <a:t>mezi 26. – 30. rokem života.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5786" y="642919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FF00"/>
                </a:solidFill>
              </a:rPr>
              <a:t>Období </a:t>
            </a:r>
            <a:r>
              <a:rPr lang="cs-CZ" sz="2800" b="1" dirty="0" err="1" smtClean="0">
                <a:solidFill>
                  <a:srgbClr val="FFFF00"/>
                </a:solidFill>
              </a:rPr>
              <a:t>mecítma</a:t>
            </a:r>
            <a:endParaRPr lang="cs-CZ" sz="2800" b="1" dirty="0" smtClean="0">
              <a:solidFill>
                <a:srgbClr val="FFFF00"/>
              </a:solidFill>
            </a:endParaRPr>
          </a:p>
          <a:p>
            <a:r>
              <a:rPr lang="cs-CZ" sz="2800" b="1" dirty="0" smtClean="0">
                <a:solidFill>
                  <a:srgbClr val="FFFF00"/>
                </a:solidFill>
              </a:rPr>
              <a:t>20 – 30 let</a:t>
            </a:r>
            <a:endParaRPr lang="cs-CZ" sz="2800" b="1" dirty="0">
              <a:solidFill>
                <a:srgbClr val="FFFF00"/>
              </a:solidFill>
            </a:endParaRPr>
          </a:p>
        </p:txBody>
      </p:sp>
      <p:pic>
        <p:nvPicPr>
          <p:cNvPr id="61442" name="Picture 2" descr="http://www.rakety.cz/wp-content/uploads/squash-zeny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143116"/>
            <a:ext cx="5244138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5786" y="642919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9933"/>
                </a:solidFill>
              </a:rPr>
              <a:t>Období </a:t>
            </a:r>
            <a:r>
              <a:rPr lang="cs-CZ" sz="2800" b="1" dirty="0" err="1" smtClean="0">
                <a:solidFill>
                  <a:srgbClr val="FF9933"/>
                </a:solidFill>
              </a:rPr>
              <a:t>adultum</a:t>
            </a:r>
            <a:endParaRPr lang="cs-CZ" sz="2800" b="1" dirty="0" smtClean="0">
              <a:solidFill>
                <a:srgbClr val="FF9933"/>
              </a:solidFill>
            </a:endParaRPr>
          </a:p>
          <a:p>
            <a:r>
              <a:rPr lang="cs-CZ" sz="2800" b="1" dirty="0" smtClean="0">
                <a:solidFill>
                  <a:srgbClr val="FF9933"/>
                </a:solidFill>
              </a:rPr>
              <a:t>30 – 45 let</a:t>
            </a:r>
            <a:endParaRPr lang="cs-CZ" sz="2800" b="1" dirty="0">
              <a:solidFill>
                <a:srgbClr val="FF9933"/>
              </a:solidFill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857224" y="2214554"/>
            <a:ext cx="778674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 smtClean="0"/>
              <a:t> mezi </a:t>
            </a:r>
            <a:r>
              <a:rPr lang="cs-CZ" dirty="0"/>
              <a:t>jedinci značné motorické rozdíly v závislosti na vlivu prostředí</a:t>
            </a:r>
            <a:r>
              <a:rPr lang="cs-CZ" dirty="0" smtClean="0"/>
              <a:t>.</a:t>
            </a:r>
          </a:p>
          <a:p>
            <a:pPr lvl="0" eaLnBrk="0" hangingPunct="0">
              <a:spcBef>
                <a:spcPts val="600"/>
              </a:spcBef>
              <a:buFont typeface="Arial" pitchFamily="34" charset="0"/>
              <a:buChar char="•"/>
            </a:pPr>
            <a:endParaRPr lang="cs-CZ" dirty="0"/>
          </a:p>
          <a:p>
            <a:pPr lvl="0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 smtClean="0"/>
              <a:t> úroveň </a:t>
            </a:r>
            <a:r>
              <a:rPr lang="cs-CZ" dirty="0"/>
              <a:t>jednotlivých motorických schopností přirozeně klesá (rychlost, obratnost, pohyblivost), tréninkem lze udržet vysokou úroveň síly a vytrvalosti (do 6. </a:t>
            </a:r>
            <a:r>
              <a:rPr lang="cs-CZ" dirty="0" err="1"/>
              <a:t>decenia</a:t>
            </a:r>
            <a:r>
              <a:rPr lang="cs-CZ" dirty="0"/>
              <a:t>). </a:t>
            </a:r>
            <a:endParaRPr lang="cs-CZ" dirty="0" smtClean="0"/>
          </a:p>
          <a:p>
            <a:pPr lvl="0" eaLnBrk="0" hangingPunct="0">
              <a:spcBef>
                <a:spcPts val="600"/>
              </a:spcBef>
              <a:buFont typeface="Arial" pitchFamily="34" charset="0"/>
              <a:buChar char="•"/>
            </a:pPr>
            <a:endParaRPr lang="cs-CZ" dirty="0"/>
          </a:p>
          <a:p>
            <a:pPr lvl="0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 smtClean="0"/>
              <a:t> techniku </a:t>
            </a:r>
            <a:r>
              <a:rPr lang="cs-CZ" dirty="0"/>
              <a:t>pohybu lze zlepšovat i v tomto období.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5786" y="642919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9933"/>
                </a:solidFill>
              </a:rPr>
              <a:t>Období </a:t>
            </a:r>
            <a:r>
              <a:rPr lang="cs-CZ" sz="2800" b="1" dirty="0" err="1" smtClean="0">
                <a:solidFill>
                  <a:srgbClr val="FF9933"/>
                </a:solidFill>
              </a:rPr>
              <a:t>adultum</a:t>
            </a:r>
            <a:endParaRPr lang="cs-CZ" sz="2800" b="1" dirty="0" smtClean="0">
              <a:solidFill>
                <a:srgbClr val="FF9933"/>
              </a:solidFill>
            </a:endParaRPr>
          </a:p>
          <a:p>
            <a:r>
              <a:rPr lang="cs-CZ" sz="2800" b="1" dirty="0" smtClean="0">
                <a:solidFill>
                  <a:srgbClr val="FF9933"/>
                </a:solidFill>
              </a:rPr>
              <a:t>30 – 45 let</a:t>
            </a:r>
            <a:endParaRPr lang="cs-CZ" sz="2800" b="1" dirty="0">
              <a:solidFill>
                <a:srgbClr val="FF9933"/>
              </a:solidFill>
            </a:endParaRPr>
          </a:p>
        </p:txBody>
      </p:sp>
      <p:pic>
        <p:nvPicPr>
          <p:cNvPr id="60418" name="Picture 2" descr="http://storage0.dms.mediafax.cz/media/1/1/1689/2951102/1/armstrong-cyklistika-e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14488"/>
            <a:ext cx="4177106" cy="3143272"/>
          </a:xfrm>
          <a:prstGeom prst="rect">
            <a:avLst/>
          </a:prstGeom>
          <a:noFill/>
        </p:spPr>
      </p:pic>
      <p:pic>
        <p:nvPicPr>
          <p:cNvPr id="60420" name="Picture 4" descr="http://sharkspage.com/galleries/2007_wcs3_sj_Detroit/images/sharks_wing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500042"/>
            <a:ext cx="380047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5786" y="642919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B64B"/>
                </a:solidFill>
              </a:rPr>
              <a:t>Období středního věku</a:t>
            </a:r>
            <a:r>
              <a:rPr lang="cs-CZ" sz="2800" dirty="0">
                <a:solidFill>
                  <a:srgbClr val="FFB64B"/>
                </a:solidFill>
              </a:rPr>
              <a:t> </a:t>
            </a:r>
            <a:r>
              <a:rPr lang="cs-CZ" sz="2800" b="1" dirty="0" smtClean="0">
                <a:solidFill>
                  <a:srgbClr val="FFB64B"/>
                </a:solidFill>
              </a:rPr>
              <a:t>45 - 60 let</a:t>
            </a:r>
            <a:endParaRPr lang="cs-CZ" sz="2800" b="1" dirty="0">
              <a:solidFill>
                <a:srgbClr val="FFB64B"/>
              </a:solidFill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857224" y="2000240"/>
            <a:ext cx="778674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 smtClean="0"/>
              <a:t> dochází </a:t>
            </a:r>
            <a:r>
              <a:rPr lang="cs-CZ" dirty="0"/>
              <a:t>k přirozenému poklesu úrovně všech pohybových schopností a motorické výkonnosti, úroveň poklesu lze snížit trénovaností.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85786" y="3286124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9933"/>
                </a:solidFill>
              </a:rPr>
              <a:t>Období </a:t>
            </a:r>
            <a:r>
              <a:rPr lang="cs-CZ" sz="2800" b="1" dirty="0" smtClean="0">
                <a:solidFill>
                  <a:srgbClr val="FF9933"/>
                </a:solidFill>
              </a:rPr>
              <a:t>stáří</a:t>
            </a:r>
          </a:p>
          <a:p>
            <a:r>
              <a:rPr lang="cs-CZ" sz="2800" b="1" dirty="0" smtClean="0">
                <a:solidFill>
                  <a:srgbClr val="FF9933"/>
                </a:solidFill>
              </a:rPr>
              <a:t>60 – 75 let</a:t>
            </a:r>
            <a:endParaRPr lang="cs-CZ" sz="2800" b="1" dirty="0">
              <a:solidFill>
                <a:srgbClr val="FF9933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28662" y="4429132"/>
            <a:ext cx="7786742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 smtClean="0"/>
              <a:t> dochází </a:t>
            </a:r>
            <a:r>
              <a:rPr lang="cs-CZ" dirty="0"/>
              <a:t>k značným změnám v </a:t>
            </a:r>
            <a:r>
              <a:rPr lang="cs-CZ" dirty="0" err="1"/>
              <a:t>motorice</a:t>
            </a:r>
            <a:r>
              <a:rPr lang="cs-CZ" dirty="0"/>
              <a:t>, projevující se poklesem </a:t>
            </a:r>
            <a:r>
              <a:rPr lang="cs-CZ" dirty="0" smtClean="0"/>
              <a:t>tempa</a:t>
            </a:r>
          </a:p>
          <a:p>
            <a:pPr lvl="0" eaLnBrk="0" hangingPunct="0">
              <a:spcBef>
                <a:spcPts val="600"/>
              </a:spcBef>
            </a:pPr>
            <a:r>
              <a:rPr lang="cs-CZ" dirty="0" smtClean="0"/>
              <a:t> </a:t>
            </a:r>
            <a:r>
              <a:rPr lang="cs-CZ" dirty="0"/>
              <a:t>pohybů, strnulostí a neplynulostí pohybů, ztrátou pohybové harmonie. </a:t>
            </a:r>
            <a:endParaRPr lang="cs-CZ" dirty="0" smtClean="0"/>
          </a:p>
          <a:p>
            <a:pPr lvl="0" eaLnBrk="0" hangingPunct="0">
              <a:spcBef>
                <a:spcPts val="600"/>
              </a:spcBef>
            </a:pPr>
            <a:r>
              <a:rPr lang="cs-CZ" dirty="0" smtClean="0"/>
              <a:t>Tyto </a:t>
            </a:r>
            <a:r>
              <a:rPr lang="cs-CZ" dirty="0"/>
              <a:t>znaky tzv. stařecké motoriky lze vhodnými formami tělesné aktivity oddálit často až do 8. </a:t>
            </a:r>
            <a:r>
              <a:rPr lang="cs-CZ" dirty="0" err="1"/>
              <a:t>decenia</a:t>
            </a:r>
            <a:r>
              <a:rPr lang="cs-CZ" dirty="0"/>
              <a:t>.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4" name="Picture 6" descr="http://www.dobrachata.cz/_dataPublic/photo/e5e6db44125d4e59ebc4b462470ba4a3/volejbalov%C3%A1%20exibice%202006-senio%C5%99i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500306"/>
            <a:ext cx="3929050" cy="2619367"/>
          </a:xfrm>
          <a:prstGeom prst="rect">
            <a:avLst/>
          </a:prstGeom>
          <a:noFill/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5786" y="642919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B64B"/>
                </a:solidFill>
              </a:rPr>
              <a:t>Období středního věku</a:t>
            </a:r>
            <a:r>
              <a:rPr lang="cs-CZ" sz="2800" dirty="0">
                <a:solidFill>
                  <a:srgbClr val="FFB64B"/>
                </a:solidFill>
              </a:rPr>
              <a:t> </a:t>
            </a:r>
            <a:r>
              <a:rPr lang="cs-CZ" sz="2800" b="1" dirty="0" smtClean="0">
                <a:solidFill>
                  <a:srgbClr val="FFB64B"/>
                </a:solidFill>
              </a:rPr>
              <a:t>45 - 60 let</a:t>
            </a:r>
            <a:endParaRPr lang="cs-CZ" sz="2800" b="1" dirty="0">
              <a:solidFill>
                <a:srgbClr val="FFB64B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143504" y="1428736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9933"/>
                </a:solidFill>
              </a:rPr>
              <a:t>Období </a:t>
            </a:r>
            <a:r>
              <a:rPr lang="cs-CZ" sz="2800" b="1" dirty="0" smtClean="0">
                <a:solidFill>
                  <a:srgbClr val="FF9933"/>
                </a:solidFill>
              </a:rPr>
              <a:t>stáří</a:t>
            </a:r>
          </a:p>
          <a:p>
            <a:r>
              <a:rPr lang="cs-CZ" sz="2800" b="1" dirty="0" smtClean="0">
                <a:solidFill>
                  <a:srgbClr val="FF9933"/>
                </a:solidFill>
              </a:rPr>
              <a:t>60 – 75 let</a:t>
            </a:r>
            <a:endParaRPr lang="cs-CZ" sz="2800" b="1" dirty="0">
              <a:solidFill>
                <a:srgbClr val="FF9933"/>
              </a:solidFill>
            </a:endParaRPr>
          </a:p>
        </p:txBody>
      </p:sp>
      <p:pic>
        <p:nvPicPr>
          <p:cNvPr id="63492" name="Picture 4" descr="http://www.gojuryu.cz/wp-content/uploads/2006/guarel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643050"/>
            <a:ext cx="2876550" cy="3838576"/>
          </a:xfrm>
          <a:prstGeom prst="rect">
            <a:avLst/>
          </a:prstGeom>
          <a:noFill/>
        </p:spPr>
      </p:pic>
      <p:pic>
        <p:nvPicPr>
          <p:cNvPr id="63490" name="Picture 2" descr="seniori_cvici.jpg (263×263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3929066"/>
            <a:ext cx="2505075" cy="2505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5786" y="642919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9933"/>
                </a:solidFill>
              </a:rPr>
              <a:t>Období </a:t>
            </a:r>
            <a:r>
              <a:rPr lang="cs-CZ" sz="2800" b="1" dirty="0" smtClean="0">
                <a:solidFill>
                  <a:srgbClr val="FF9933"/>
                </a:solidFill>
              </a:rPr>
              <a:t>kmetství</a:t>
            </a:r>
          </a:p>
          <a:p>
            <a:r>
              <a:rPr lang="cs-CZ" sz="2800" b="1" dirty="0" smtClean="0">
                <a:solidFill>
                  <a:srgbClr val="FF9933"/>
                </a:solidFill>
              </a:rPr>
              <a:t>75 – ... let</a:t>
            </a:r>
            <a:endParaRPr lang="cs-CZ" sz="2800" b="1" dirty="0">
              <a:solidFill>
                <a:srgbClr val="FF9933"/>
              </a:solidFill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857224" y="2000240"/>
            <a:ext cx="778674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 smtClean="0"/>
              <a:t> pokles </a:t>
            </a:r>
            <a:r>
              <a:rPr lang="cs-CZ" dirty="0"/>
              <a:t>motoriky je již nevyhnutelný, rozdíly mezi trénovanými a netrénovanými jedinci mizí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4514" name="Picture 2" descr="http://www.canik.cz/images/clanky/81-svetsenio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928934"/>
            <a:ext cx="4819650" cy="3228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879475" y="21526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2268538" y="908050"/>
            <a:ext cx="4176712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cs-CZ" sz="2800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solidFill>
                <a:srgbClr val="009999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00034" y="857232"/>
            <a:ext cx="70009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000" b="1" cap="none" spc="0" dirty="0" smtClean="0">
                <a:ln w="10541" cmpd="sng">
                  <a:solidFill>
                    <a:srgbClr val="FF0066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Zákony ontogeneze člověka</a:t>
            </a:r>
            <a:endParaRPr lang="cs-CZ" sz="4000" b="1" cap="none" spc="0" dirty="0">
              <a:ln w="10541" cmpd="sng">
                <a:solidFill>
                  <a:srgbClr val="FF0066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14348" y="1928802"/>
            <a:ext cx="77867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solidFill>
                  <a:srgbClr val="FFFF00"/>
                </a:solidFill>
              </a:rPr>
              <a:t>celistvosti a jednoty organismu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dirty="0"/>
              <a:t>(změny motorických funkcí jsou v úzké souvislosti se změnami tělesnými a psychickými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b="1" i="1" dirty="0">
                <a:solidFill>
                  <a:srgbClr val="FFFF00"/>
                </a:solidFill>
              </a:rPr>
              <a:t>nezvratnosti a neopakovatelnosti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dirty="0"/>
              <a:t>(vývoj probíhá po etapách a jejich sled je </a:t>
            </a:r>
            <a:r>
              <a:rPr lang="cs-CZ" dirty="0" smtClean="0"/>
              <a:t>nezvratitelný)</a:t>
            </a:r>
          </a:p>
          <a:p>
            <a:endParaRPr lang="cs-CZ" dirty="0" smtClean="0"/>
          </a:p>
          <a:p>
            <a:endParaRPr lang="cs-CZ" dirty="0"/>
          </a:p>
          <a:p>
            <a:pPr lvl="0"/>
            <a:r>
              <a:rPr lang="cs-CZ" b="1" i="1" dirty="0">
                <a:solidFill>
                  <a:srgbClr val="FFFF00"/>
                </a:solidFill>
              </a:rPr>
              <a:t>diferenciace a specializace </a:t>
            </a:r>
            <a:r>
              <a:rPr lang="cs-CZ" dirty="0"/>
              <a:t>(postupem věku dochází k účelové diferenciaci motoriky, vzrůstá </a:t>
            </a:r>
            <a:r>
              <a:rPr lang="cs-CZ" dirty="0" err="1"/>
              <a:t>interindividuální</a:t>
            </a:r>
            <a:r>
              <a:rPr lang="cs-CZ" dirty="0"/>
              <a:t> variabilita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endParaRPr lang="cs-CZ" dirty="0"/>
          </a:p>
          <a:p>
            <a:pPr lvl="0"/>
            <a:r>
              <a:rPr lang="cs-CZ" b="1" i="1" dirty="0">
                <a:solidFill>
                  <a:srgbClr val="FFFF00"/>
                </a:solidFill>
              </a:rPr>
              <a:t>nerovnoměrnosti </a:t>
            </a:r>
            <a:r>
              <a:rPr lang="cs-CZ" dirty="0"/>
              <a:t>(velikost vývojových změn neprobíhá rovnoměrně – zhruba ve fázích vzestupu, kulminace a involuce, regrese</a:t>
            </a:r>
            <a:r>
              <a:rPr lang="cs-CZ" dirty="0" smtClean="0"/>
              <a:t>)</a:t>
            </a:r>
          </a:p>
          <a:p>
            <a:pPr lvl="0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879475" y="2152650"/>
            <a:ext cx="769305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i="1" dirty="0">
                <a:solidFill>
                  <a:srgbClr val="FFFF00"/>
                </a:solidFill>
              </a:rPr>
              <a:t>jednoty biologického a sociálního </a:t>
            </a:r>
            <a:r>
              <a:rPr lang="cs-CZ" dirty="0"/>
              <a:t>(vývoj lidského organismu probíhá jako proces socializace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pPr lvl="0"/>
            <a:r>
              <a:rPr lang="cs-CZ" b="1" i="1" dirty="0" err="1" smtClean="0">
                <a:solidFill>
                  <a:srgbClr val="FFFF00"/>
                </a:solidFill>
              </a:rPr>
              <a:t>asynchronie</a:t>
            </a:r>
            <a:r>
              <a:rPr lang="cs-CZ" i="1" dirty="0" smtClean="0"/>
              <a:t> </a:t>
            </a:r>
            <a:r>
              <a:rPr lang="cs-CZ" dirty="0" smtClean="0"/>
              <a:t>(vývoj všech změn organismu probíhá sice podle zákona celistvosti, ale asynchronně. Střídá se období akcelerace a relativního klidu, senzitivní období)</a:t>
            </a:r>
          </a:p>
          <a:p>
            <a:endParaRPr lang="en-US" dirty="0"/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2268538" y="908050"/>
            <a:ext cx="4176712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cs-CZ" sz="2800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solidFill>
                <a:srgbClr val="009999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00034" y="857232"/>
            <a:ext cx="70009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000" b="1" cap="none" spc="0" dirty="0" smtClean="0">
                <a:ln w="10541" cmpd="sng">
                  <a:solidFill>
                    <a:srgbClr val="FF0066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Zákony ontogeneze člověka</a:t>
            </a:r>
            <a:endParaRPr lang="cs-CZ" sz="4000" b="1" cap="none" spc="0" dirty="0">
              <a:ln w="10541" cmpd="sng">
                <a:solidFill>
                  <a:srgbClr val="FF0066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6" name="Obdélník 5"/>
          <p:cNvSpPr/>
          <p:nvPr/>
        </p:nvSpPr>
        <p:spPr>
          <a:xfrm>
            <a:off x="857224" y="571480"/>
            <a:ext cx="50016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000" b="1" cap="none" spc="0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Sekvenční pravidla</a:t>
            </a:r>
          </a:p>
          <a:p>
            <a:pPr algn="ctr"/>
            <a:r>
              <a:rPr lang="cs-CZ" sz="40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motorického vývoje</a:t>
            </a:r>
            <a:endParaRPr lang="cs-CZ" sz="4000" b="1" cap="none" spc="0" dirty="0">
              <a:ln w="10541" cmpd="sng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42910" y="2143116"/>
            <a:ext cx="814393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b="1" dirty="0" err="1">
                <a:solidFill>
                  <a:srgbClr val="FFFF00"/>
                </a:solidFill>
              </a:rPr>
              <a:t>cefalokaudálního</a:t>
            </a:r>
            <a:r>
              <a:rPr lang="cs-CZ" b="1" dirty="0">
                <a:solidFill>
                  <a:srgbClr val="FFFF00"/>
                </a:solidFill>
              </a:rPr>
              <a:t> trendu </a:t>
            </a:r>
            <a:r>
              <a:rPr lang="cs-CZ" sz="1600" dirty="0"/>
              <a:t>(vývoj motoriky postupuje od hlavy k dolním končetinám</a:t>
            </a:r>
            <a:r>
              <a:rPr lang="cs-CZ" sz="1600" dirty="0" smtClean="0"/>
              <a:t>)</a:t>
            </a:r>
          </a:p>
          <a:p>
            <a:pPr lvl="0"/>
            <a:endParaRPr lang="cs-CZ" dirty="0"/>
          </a:p>
          <a:p>
            <a:pPr lvl="0"/>
            <a:r>
              <a:rPr lang="cs-CZ" b="1" dirty="0">
                <a:solidFill>
                  <a:srgbClr val="FFFF00"/>
                </a:solidFill>
              </a:rPr>
              <a:t>centrálně periferního trendu </a:t>
            </a:r>
            <a:r>
              <a:rPr lang="cs-CZ" sz="1600" dirty="0"/>
              <a:t>(vývoj motoriky postupuje od centra těla k periferii</a:t>
            </a:r>
            <a:r>
              <a:rPr lang="cs-CZ" sz="1600" dirty="0" smtClean="0"/>
              <a:t>)</a:t>
            </a:r>
          </a:p>
          <a:p>
            <a:pPr lvl="0"/>
            <a:endParaRPr lang="cs-CZ" dirty="0"/>
          </a:p>
          <a:p>
            <a:pPr lvl="0"/>
            <a:r>
              <a:rPr lang="cs-CZ" b="1" dirty="0">
                <a:solidFill>
                  <a:srgbClr val="FFFF00"/>
                </a:solidFill>
              </a:rPr>
              <a:t>recipročního propojení </a:t>
            </a:r>
            <a:r>
              <a:rPr lang="cs-CZ" sz="1600" dirty="0"/>
              <a:t>(princip pro udržování rovnováhy v protikladných částech těla při složitější činnosti, např. na nejnižší úrovni flexory - extenzory</a:t>
            </a:r>
            <a:r>
              <a:rPr lang="cs-CZ" sz="1600" dirty="0" smtClean="0"/>
              <a:t>)</a:t>
            </a:r>
          </a:p>
          <a:p>
            <a:pPr lvl="0"/>
            <a:endParaRPr lang="cs-CZ" dirty="0"/>
          </a:p>
          <a:p>
            <a:pPr lvl="0"/>
            <a:r>
              <a:rPr lang="cs-CZ" b="1" dirty="0">
                <a:solidFill>
                  <a:srgbClr val="FFFF00"/>
                </a:solidFill>
              </a:rPr>
              <a:t>funkční asymetrie </a:t>
            </a:r>
            <a:r>
              <a:rPr lang="cs-CZ" sz="1600" dirty="0"/>
              <a:t>(vývoj směřuje k funkční asymetrii – pohybové lateralitě</a:t>
            </a:r>
            <a:r>
              <a:rPr lang="cs-CZ" sz="1600" dirty="0" smtClean="0"/>
              <a:t>)</a:t>
            </a:r>
          </a:p>
          <a:p>
            <a:pPr lvl="0"/>
            <a:endParaRPr lang="cs-CZ" dirty="0"/>
          </a:p>
          <a:p>
            <a:pPr lvl="0"/>
            <a:r>
              <a:rPr lang="cs-CZ" b="1" dirty="0">
                <a:solidFill>
                  <a:srgbClr val="FFFF00"/>
                </a:solidFill>
              </a:rPr>
              <a:t>individualizace</a:t>
            </a:r>
            <a:r>
              <a:rPr lang="cs-CZ" dirty="0"/>
              <a:t> </a:t>
            </a:r>
            <a:r>
              <a:rPr lang="cs-CZ" sz="1600" dirty="0"/>
              <a:t>(vývoj jedince je jedinečný a neopakovatelný ve všech jeho znacích a projevech</a:t>
            </a:r>
            <a:r>
              <a:rPr lang="cs-CZ" sz="1600" dirty="0" smtClean="0"/>
              <a:t>)</a:t>
            </a:r>
          </a:p>
          <a:p>
            <a:pPr lvl="0"/>
            <a:endParaRPr lang="cs-CZ" dirty="0"/>
          </a:p>
          <a:p>
            <a:pPr lvl="0"/>
            <a:r>
              <a:rPr lang="cs-CZ" b="1" dirty="0">
                <a:solidFill>
                  <a:srgbClr val="FFFF00"/>
                </a:solidFill>
              </a:rPr>
              <a:t>autoregulační fluktuace </a:t>
            </a:r>
            <a:r>
              <a:rPr lang="cs-CZ" sz="1600" dirty="0"/>
              <a:t>(vývoj motoriky probíhá za náhodného střídání fází progresivního vývoje a relativní stabilizace).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3" name="Obdélník 2"/>
          <p:cNvSpPr/>
          <p:nvPr/>
        </p:nvSpPr>
        <p:spPr>
          <a:xfrm>
            <a:off x="642910" y="714357"/>
            <a:ext cx="5143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cap="none" spc="0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Věková období dle Příhody</a:t>
            </a:r>
            <a:endParaRPr lang="cs-CZ" sz="2800" b="1" cap="none" spc="0" dirty="0">
              <a:ln w="10541" cmpd="sng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71538" y="1571612"/>
            <a:ext cx="7143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kojenec               			0 – 1           </a:t>
            </a:r>
            <a:endParaRPr lang="cs-CZ" b="1" u="sng" dirty="0"/>
          </a:p>
          <a:p>
            <a:pPr>
              <a:lnSpc>
                <a:spcPct val="150000"/>
              </a:lnSpc>
            </a:pPr>
            <a:r>
              <a:rPr lang="cs-CZ" dirty="0"/>
              <a:t>batole                 			1 – 3         </a:t>
            </a:r>
            <a:endParaRPr lang="cs-CZ" b="1" u="sng" dirty="0"/>
          </a:p>
          <a:p>
            <a:pPr>
              <a:lnSpc>
                <a:spcPct val="150000"/>
              </a:lnSpc>
            </a:pPr>
            <a:r>
              <a:rPr lang="cs-CZ" dirty="0"/>
              <a:t>předškolní věk      		</a:t>
            </a:r>
            <a:r>
              <a:rPr lang="cs-CZ" dirty="0" smtClean="0"/>
              <a:t>3 </a:t>
            </a:r>
            <a:r>
              <a:rPr lang="cs-CZ" dirty="0"/>
              <a:t>– 6</a:t>
            </a:r>
            <a:endParaRPr lang="cs-CZ" b="1" u="sng" dirty="0"/>
          </a:p>
          <a:p>
            <a:pPr>
              <a:lnSpc>
                <a:spcPct val="150000"/>
              </a:lnSpc>
            </a:pPr>
            <a:r>
              <a:rPr lang="cs-CZ" dirty="0"/>
              <a:t>ml. školní věk       		</a:t>
            </a:r>
            <a:r>
              <a:rPr lang="cs-CZ" dirty="0" smtClean="0"/>
              <a:t>6 </a:t>
            </a:r>
            <a:r>
              <a:rPr lang="cs-CZ" dirty="0"/>
              <a:t>– 11   </a:t>
            </a:r>
            <a:r>
              <a:rPr lang="cs-CZ" dirty="0" err="1"/>
              <a:t>prepubescence</a:t>
            </a:r>
            <a:endParaRPr lang="cs-CZ" b="1" u="sng" dirty="0"/>
          </a:p>
          <a:p>
            <a:pPr>
              <a:lnSpc>
                <a:spcPct val="150000"/>
              </a:lnSpc>
            </a:pPr>
            <a:r>
              <a:rPr lang="cs-CZ" dirty="0"/>
              <a:t>st. školní věk       			11 – 15  pubescence</a:t>
            </a:r>
            <a:endParaRPr lang="cs-CZ" b="1" u="sng" dirty="0"/>
          </a:p>
          <a:p>
            <a:pPr>
              <a:lnSpc>
                <a:spcPct val="150000"/>
              </a:lnSpc>
            </a:pPr>
            <a:r>
              <a:rPr lang="cs-CZ" dirty="0"/>
              <a:t>ml. dospělost       			15 – 20  </a:t>
            </a:r>
            <a:r>
              <a:rPr lang="cs-CZ" dirty="0" err="1"/>
              <a:t>postpubescence</a:t>
            </a:r>
            <a:r>
              <a:rPr lang="cs-CZ" dirty="0"/>
              <a:t>	 </a:t>
            </a:r>
            <a:endParaRPr lang="cs-CZ" b="1" u="sng" dirty="0"/>
          </a:p>
          <a:p>
            <a:pPr>
              <a:lnSpc>
                <a:spcPct val="150000"/>
              </a:lnSpc>
            </a:pPr>
            <a:r>
              <a:rPr lang="cs-CZ" dirty="0" err="1"/>
              <a:t>mecítma</a:t>
            </a:r>
            <a:r>
              <a:rPr lang="cs-CZ" dirty="0"/>
              <a:t>             			20 – 30	</a:t>
            </a:r>
            <a:endParaRPr lang="cs-CZ" b="1" u="sng" dirty="0"/>
          </a:p>
          <a:p>
            <a:pPr>
              <a:lnSpc>
                <a:spcPct val="150000"/>
              </a:lnSpc>
            </a:pPr>
            <a:r>
              <a:rPr lang="cs-CZ" dirty="0"/>
              <a:t>životní stabilizace a vyvrcholení	30 – </a:t>
            </a:r>
            <a:r>
              <a:rPr lang="cs-CZ" dirty="0" smtClean="0"/>
              <a:t>45	</a:t>
            </a:r>
            <a:r>
              <a:rPr lang="cs-CZ" dirty="0" err="1" smtClean="0"/>
              <a:t>adultum</a:t>
            </a:r>
            <a:endParaRPr lang="cs-CZ" b="1" u="sng" dirty="0"/>
          </a:p>
          <a:p>
            <a:pPr>
              <a:lnSpc>
                <a:spcPct val="150000"/>
              </a:lnSpc>
            </a:pPr>
            <a:r>
              <a:rPr lang="cs-CZ" dirty="0"/>
              <a:t>střední věk           			45 – 60</a:t>
            </a:r>
            <a:endParaRPr lang="cs-CZ" b="1" u="sng" dirty="0"/>
          </a:p>
          <a:p>
            <a:pPr>
              <a:lnSpc>
                <a:spcPct val="150000"/>
              </a:lnSpc>
            </a:pPr>
            <a:r>
              <a:rPr lang="cs-CZ" dirty="0"/>
              <a:t>starší věk             			60 – 75	</a:t>
            </a:r>
            <a:endParaRPr lang="cs-CZ" b="1" u="sng" dirty="0"/>
          </a:p>
          <a:p>
            <a:pPr>
              <a:lnSpc>
                <a:spcPct val="150000"/>
              </a:lnSpc>
            </a:pPr>
            <a:r>
              <a:rPr lang="cs-CZ" dirty="0"/>
              <a:t>kmetství               			75 – více</a:t>
            </a:r>
            <a:endParaRPr lang="cs-CZ" b="1" u="sng" dirty="0"/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85786" y="642918"/>
            <a:ext cx="3429024" cy="461665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9900"/>
                </a:solidFill>
              </a:rPr>
              <a:t>Období prenatální</a:t>
            </a:r>
            <a:endParaRPr lang="cs-CZ" sz="2400" b="1" dirty="0">
              <a:solidFill>
                <a:srgbClr val="FF9900"/>
              </a:solidFill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714348" y="1071546"/>
            <a:ext cx="4214842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Před narozen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</a:rPr>
              <a:t>í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m člověka. Již v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</a:rPr>
              <a:t> 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1. měs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</a:rPr>
              <a:t>í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ci se zač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</a:rPr>
              <a:t>í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n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</a:rPr>
              <a:t>á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formovat tělesn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</a:rPr>
              <a:t>á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stavba i svalov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</a:rPr>
              <a:t>é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skupiny, prvn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</a:rPr>
              <a:t>í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pohyby). Od 4. měs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</a:rPr>
              <a:t>í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ce intenzivněj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</a:rPr>
              <a:t>ší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pohyby 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</a:rPr>
              <a:t>–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stupňuj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</a:rPr>
              <a:t>í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se. 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8133" name="Picture 5" descr="http://www.mhhe.com/socscience/sex/common/ibank/ibank/0113.jpg"/>
          <p:cNvPicPr>
            <a:picLocks noChangeAspect="1" noChangeArrowheads="1"/>
          </p:cNvPicPr>
          <p:nvPr/>
        </p:nvPicPr>
        <p:blipFill>
          <a:blip r:embed="rId2" cstate="print"/>
          <a:srcRect l="1172" t="4688"/>
          <a:stretch>
            <a:fillRect/>
          </a:stretch>
        </p:blipFill>
        <p:spPr bwMode="auto">
          <a:xfrm>
            <a:off x="571472" y="2571744"/>
            <a:ext cx="5595934" cy="4047651"/>
          </a:xfrm>
          <a:prstGeom prst="rect">
            <a:avLst/>
          </a:prstGeom>
          <a:noFill/>
        </p:spPr>
      </p:pic>
      <p:pic>
        <p:nvPicPr>
          <p:cNvPr id="48131" name="Picture 3" descr="http://www.getreligion.org/wp-content/photos/2009/04/embryo.jpg"/>
          <p:cNvPicPr>
            <a:picLocks noChangeAspect="1" noChangeArrowheads="1"/>
          </p:cNvPicPr>
          <p:nvPr/>
        </p:nvPicPr>
        <p:blipFill>
          <a:blip r:embed="rId3" cstate="print"/>
          <a:srcRect l="3000" t="6798" r="6999" b="7099"/>
          <a:stretch>
            <a:fillRect/>
          </a:stretch>
        </p:blipFill>
        <p:spPr bwMode="auto">
          <a:xfrm>
            <a:off x="5072066" y="1142984"/>
            <a:ext cx="3835093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5786" y="642918"/>
            <a:ext cx="4143404" cy="857256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9900"/>
                </a:solidFill>
              </a:rPr>
              <a:t>Období novorozenecké – do 1. roku</a:t>
            </a: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785786" y="1785926"/>
            <a:ext cx="771530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Po narození má páteř kyfotický tvar – mírně zaoblený oblouk, na těle jsou </a:t>
            </a:r>
            <a:r>
              <a:rPr kumimoji="0" lang="cs-CZ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rudimenty –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zbytky fylogenetického vývoje, např. kostrč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reflexy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pro udržení života, dítě si je neuvědomuje: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DDDDD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sací reflex</a:t>
            </a: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rgbClr val="DDDDDD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DDDDD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Robinsonův reflex</a:t>
            </a:r>
            <a:r>
              <a:rPr kumimoji="0" lang="cs-CZ" b="1" i="0" u="none" strike="noStrike" cap="none" normalizeH="0" dirty="0" smtClean="0">
                <a:ln>
                  <a:noFill/>
                </a:ln>
                <a:solidFill>
                  <a:srgbClr val="DDDDD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	-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 uchopovací reflex)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DDDDD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Reflex chůze 	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– ucítí – li dítě na chodidlech tlak, začne šlapat nohama  začne intenzivně pohybovat nohama, rukama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DDDDD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Reflex plavací 	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DDDDD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ve vodním prostředí začne pohybovat rukama a nohama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DDDDD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Šíjový reflex</a:t>
            </a:r>
            <a:r>
              <a:rPr kumimoji="0" lang="cs-CZ" b="0" i="0" u="none" strike="noStrike" cap="none" normalizeH="0" dirty="0" smtClean="0">
                <a:ln>
                  <a:noFill/>
                </a:ln>
                <a:solidFill>
                  <a:srgbClr val="DDDDD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	-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DDDDD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otáčí hlavu na stranu natažené ruky, druhou krčí – „šermíř“</a:t>
            </a:r>
          </a:p>
          <a:p>
            <a:pPr lvl="1" eaLnBrk="0" hangingPunct="0">
              <a:spcBef>
                <a:spcPts val="600"/>
              </a:spcBef>
            </a:pPr>
            <a:endParaRPr lang="cs-CZ" sz="1100" b="1" i="1" dirty="0" smtClean="0">
              <a:solidFill>
                <a:srgbClr val="FFFF00"/>
              </a:solidFill>
              <a:latin typeface="Arial" pitchFamily="34" charset="0"/>
              <a:cs typeface="Times New Roman" pitchFamily="18" charset="0"/>
            </a:endParaRPr>
          </a:p>
          <a:p>
            <a:pPr lvl="1" eaLnBrk="0" hangingPunct="0">
              <a:spcBef>
                <a:spcPts val="600"/>
              </a:spcBef>
            </a:pPr>
            <a:endParaRPr lang="cs-CZ" sz="1100" b="1" i="1" dirty="0" smtClean="0">
              <a:solidFill>
                <a:srgbClr val="FFFF00"/>
              </a:solidFill>
              <a:latin typeface="Arial" pitchFamily="34" charset="0"/>
              <a:cs typeface="Times New Roman" pitchFamily="18" charset="0"/>
            </a:endParaRPr>
          </a:p>
          <a:p>
            <a:pPr lvl="1" eaLnBrk="0" hangingPunct="0">
              <a:spcBef>
                <a:spcPts val="600"/>
              </a:spcBef>
            </a:pPr>
            <a:r>
              <a:rPr lang="cs-CZ" sz="2000" b="1" i="1" dirty="0" smtClean="0">
                <a:solidFill>
                  <a:srgbClr val="FFFF00"/>
                </a:solidFill>
              </a:rPr>
              <a:t>Postnatální </a:t>
            </a:r>
            <a:r>
              <a:rPr lang="cs-CZ" sz="2000" b="1" i="1" dirty="0">
                <a:solidFill>
                  <a:srgbClr val="FFFF00"/>
                </a:solidFill>
              </a:rPr>
              <a:t>reflexy trvají 3 – 4měsíce, poté vyhasínají</a:t>
            </a:r>
            <a:endParaRPr lang="cs-CZ" sz="2000" b="1" dirty="0">
              <a:solidFill>
                <a:srgbClr val="FFFF00"/>
              </a:solidFill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5059" name="Picture 3" descr="http://www.vtm.cz/files/imagecache/dust_filerenderer_big/upload/story_press/447/baby_4992d4758b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928926" y="2895889"/>
            <a:ext cx="6215074" cy="3962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5786" y="714356"/>
            <a:ext cx="4143404" cy="857256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9900"/>
                </a:solidFill>
              </a:rPr>
              <a:t>Období novorozenecké – do 1. roku</a:t>
            </a: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857224" y="1571612"/>
            <a:ext cx="764386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Cefalokaudální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vývoj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1. měsíc 	- zvedá hlavičku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2., 3. měsíc 	- pozoruje okolí, pase koníčky 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4. měsíc 	-</a:t>
            </a:r>
            <a:r>
              <a:rPr kumimoji="0" lang="cs-CZ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lozí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6. měsíc 	- sed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8.- 9. měsíc 	- staví se, nejdřív s pomocí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10. – 12. měsíc -</a:t>
            </a:r>
            <a:r>
              <a:rPr kumimoji="0" lang="cs-CZ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umí stát, první kroky, krůčky na plných chodidlech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začíná se formovat krční lordóza, hrudní kyfóza – sedem, a bederní lordóza. Vyvíjí se esovitý tvar páteře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dy">
  <a:themeElements>
    <a:clrScheme name="Body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Bod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dy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1157</TotalTime>
  <Words>686</Words>
  <Application>Microsoft Office PowerPoint</Application>
  <PresentationFormat>Předvádění na obrazovce (4:3)</PresentationFormat>
  <Paragraphs>191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Body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</vt:vector>
  </TitlesOfParts>
  <Company>tom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</dc:creator>
  <cp:lastModifiedBy>vespa</cp:lastModifiedBy>
  <cp:revision>46</cp:revision>
  <dcterms:created xsi:type="dcterms:W3CDTF">2005-06-23T20:02:54Z</dcterms:created>
  <dcterms:modified xsi:type="dcterms:W3CDTF">2011-04-15T06:07:55Z</dcterms:modified>
</cp:coreProperties>
</file>