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71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7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71791-3F42-418F-B6C1-EAA16B976853}" type="datetimeFigureOut">
              <a:rPr lang="en-US" smtClean="0"/>
              <a:pPr/>
              <a:t>8/29/2012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2B797-06B5-44AA-A4C5-F0044CD37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63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90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40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53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5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7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53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89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66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39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32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70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tiff"/><Relationship Id="rId4" Type="http://schemas.openxmlformats.org/officeDocument/2006/relationships/image" Target="../media/image10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6262464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Biomechanika 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84201" y="2852936"/>
            <a:ext cx="5720680" cy="64807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Kinematika 2</a:t>
            </a:r>
            <a:endParaRPr lang="cs-CZ" b="1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47664" y="6080720"/>
            <a:ext cx="4032250" cy="457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Projekt: Cizí </a:t>
            </a:r>
            <a:r>
              <a:rPr lang="cs-CZ" dirty="0"/>
              <a:t>jazyky v </a:t>
            </a:r>
            <a:r>
              <a:rPr lang="cs-CZ" dirty="0" err="1" smtClean="0"/>
              <a:t>kinantropologii</a:t>
            </a:r>
            <a:r>
              <a:rPr lang="cs-CZ" dirty="0" smtClean="0"/>
              <a:t> - </a:t>
            </a:r>
            <a:r>
              <a:rPr lang="cs-CZ" dirty="0"/>
              <a:t>CZ.1.07/2.2.00/15.0199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85184"/>
            <a:ext cx="1473474" cy="122413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627784" y="417004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Daniel </a:t>
            </a:r>
            <a:r>
              <a:rPr lang="cs-CZ" dirty="0" err="1" smtClean="0"/>
              <a:t>Jandačka</a:t>
            </a:r>
            <a:r>
              <a:rPr lang="cs-CZ" dirty="0" smtClean="0"/>
              <a:t>, PhD.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7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6262464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47664" y="6080720"/>
            <a:ext cx="4032250" cy="457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Projekt: Cizí </a:t>
            </a:r>
            <a:r>
              <a:rPr lang="cs-CZ" dirty="0"/>
              <a:t>jazyky v </a:t>
            </a:r>
            <a:r>
              <a:rPr lang="cs-CZ" dirty="0" err="1" smtClean="0"/>
              <a:t>kinantropologii</a:t>
            </a:r>
            <a:r>
              <a:rPr lang="cs-CZ" dirty="0" smtClean="0"/>
              <a:t> - </a:t>
            </a:r>
            <a:r>
              <a:rPr lang="cs-CZ" dirty="0"/>
              <a:t>CZ.1.07/2.2.00/15.0199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85184"/>
            <a:ext cx="147347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0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Rychlost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683568" y="11247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Když se snažíme říci, že </a:t>
            </a:r>
            <a:r>
              <a:rPr lang="cs-CZ" dirty="0" smtClean="0"/>
              <a:t>je někdo pomalý </a:t>
            </a:r>
            <a:r>
              <a:rPr lang="cs-CZ" dirty="0"/>
              <a:t>nebo rychlý, popisujeme kvalitativně jeho </a:t>
            </a:r>
            <a:r>
              <a:rPr lang="cs-CZ" dirty="0" smtClean="0"/>
              <a:t>rychlost.</a:t>
            </a: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1763688" y="1938396"/>
            <a:ext cx="4572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cs-CZ" dirty="0"/>
              <a:t>V biomechanice se snažíme </a:t>
            </a:r>
            <a:r>
              <a:rPr lang="cs-CZ" dirty="0" smtClean="0"/>
              <a:t>o</a:t>
            </a:r>
            <a:r>
              <a:rPr lang="cs-CZ" dirty="0"/>
              <a:t> kvantitativní popis rychlosti.</a:t>
            </a:r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539552" y="5733256"/>
            <a:ext cx="8064896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Když je </a:t>
            </a:r>
            <a:r>
              <a:rPr lang="cs-CZ" dirty="0" smtClean="0"/>
              <a:t>nějaká </a:t>
            </a:r>
            <a:r>
              <a:rPr lang="cs-CZ" dirty="0"/>
              <a:t>vlastnost kvantifikovatelná, znamená to, že určité aspekty této vlastnosti jsou měřitelné a vyjádřitelné číslem.</a:t>
            </a:r>
            <a:endParaRPr lang="en-US" dirty="0"/>
          </a:p>
        </p:txBody>
      </p:sp>
      <p:pic>
        <p:nvPicPr>
          <p:cNvPr id="1026" name="Picture 2" descr="http://www.extreme-sports.cz/Public/Images/News/651e965f388b9551db179490a00c36d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829" y="2780927"/>
            <a:ext cx="3765798" cy="2818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52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Průměrná </a:t>
            </a:r>
            <a:r>
              <a:rPr lang="cs-CZ" b="1" dirty="0" smtClean="0"/>
              <a:t>rychlost</a:t>
            </a:r>
            <a:endParaRPr lang="en-US" dirty="0"/>
          </a:p>
        </p:txBody>
      </p:sp>
      <p:pic>
        <p:nvPicPr>
          <p:cNvPr id="2050" name="Picture 2" descr="C:\Jandys\KTV\Biomechanika\Prezentace_Brno\Biomechanics Presentation\book-1\book-1\images\17\eq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276872"/>
            <a:ext cx="1800200" cy="13501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5" name="Obdélník 4"/>
          <p:cNvSpPr/>
          <p:nvPr/>
        </p:nvSpPr>
        <p:spPr>
          <a:xfrm>
            <a:off x="485800" y="1358103"/>
            <a:ext cx="8118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Arial" charset="0"/>
                <a:cs typeface="Arial" charset="0"/>
              </a:rPr>
              <a:t>Skalární veličina průměrná rychlost </a:t>
            </a:r>
            <a:r>
              <a:rPr lang="cs-CZ" i="1" dirty="0">
                <a:latin typeface="Arial" charset="0"/>
                <a:cs typeface="Arial" charset="0"/>
              </a:rPr>
              <a:t>v</a:t>
            </a:r>
            <a:r>
              <a:rPr lang="cs-CZ" dirty="0">
                <a:latin typeface="Arial" charset="0"/>
                <a:cs typeface="Arial" charset="0"/>
              </a:rPr>
              <a:t> je podíl dráhy </a:t>
            </a:r>
            <a:r>
              <a:rPr lang="cs-CZ" i="1" dirty="0">
                <a:latin typeface="Arial" charset="0"/>
                <a:cs typeface="Arial" charset="0"/>
              </a:rPr>
              <a:t>s</a:t>
            </a:r>
            <a:r>
              <a:rPr lang="cs-CZ" dirty="0">
                <a:latin typeface="Arial" charset="0"/>
                <a:cs typeface="Arial" charset="0"/>
              </a:rPr>
              <a:t> a doby </a:t>
            </a:r>
            <a:r>
              <a:rPr lang="cs-CZ" i="1" dirty="0">
                <a:latin typeface="Arial" charset="0"/>
                <a:cs typeface="Arial" charset="0"/>
              </a:rPr>
              <a:t>t</a:t>
            </a:r>
            <a:r>
              <a:rPr lang="cs-CZ" dirty="0">
                <a:latin typeface="Arial" charset="0"/>
                <a:cs typeface="Arial" charset="0"/>
              </a:rPr>
              <a:t>, za kterou byla dráha uražena</a:t>
            </a:r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584684" y="4677632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Průměrná rychlost je důležitá pro popis výkonu v mnoha sportovních disciplínách. V těch disciplínách se stejnou dráhou, kterou musí závodníci urazit, je rychlost přímo mírou úspěchu.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Jsou </a:t>
            </a:r>
            <a:r>
              <a:rPr lang="cs-CZ" dirty="0"/>
              <a:t>to například závody v běhu na lyžích. </a:t>
            </a:r>
            <a:r>
              <a:rPr lang="cs-CZ" dirty="0" smtClean="0"/>
              <a:t>Průměrná </a:t>
            </a:r>
            <a:r>
              <a:rPr lang="cs-CZ" dirty="0"/>
              <a:t>rychlost závodníka je uražená vzdálenost dělená výsledným časem závodníka. </a:t>
            </a:r>
            <a:endParaRPr lang="en-US" dirty="0"/>
          </a:p>
        </p:txBody>
      </p:sp>
      <p:pic>
        <p:nvPicPr>
          <p:cNvPr id="2054" name="Picture 6" descr="http://www.crosscountryskier.com/cross_country_ski_images/SeanHalsted_JamesNetzPho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44824"/>
            <a:ext cx="1877193" cy="281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593812" y="4005064"/>
            <a:ext cx="5508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Její jednotkou v soustavě SI je metr za </a:t>
            </a:r>
            <a:r>
              <a:rPr lang="cs-CZ" dirty="0" smtClean="0"/>
              <a:t>sekundu (</a:t>
            </a:r>
            <a:r>
              <a:rPr lang="cs-CZ" dirty="0"/>
              <a:t>m/s).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99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1080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Průměrná rychlost nám však mnoho neříká o průběhu závodu. Nevíme, jaká byla jeho maximální </a:t>
            </a:r>
            <a:r>
              <a:rPr lang="cs-CZ" sz="2400" dirty="0" smtClean="0"/>
              <a:t>rychlost závodníka, </a:t>
            </a:r>
            <a:r>
              <a:rPr lang="cs-CZ" sz="2400" dirty="0"/>
              <a:t>kdy zrychlil a kdy zpomalil</a:t>
            </a:r>
            <a:r>
              <a:rPr lang="cs-CZ" sz="2400" dirty="0" smtClean="0"/>
              <a:t>. Proto měříme průměrnou rychlost úseků:</a:t>
            </a:r>
            <a:endParaRPr lang="en-US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139842"/>
              </p:ext>
            </p:extLst>
          </p:nvPr>
        </p:nvGraphicFramePr>
        <p:xfrm>
          <a:off x="395536" y="1988840"/>
          <a:ext cx="8229600" cy="429768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Uběhnutá vzdálenost (m)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Mezičas (hod:min:s)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Průměrná rychlost úseku (m/s)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1 000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4:28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3,73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5 000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22:20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10 000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43:50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3,94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15 000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01:05:00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20 000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01:25:10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3,90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25 000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01:47:30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30 000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02:09:00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3,97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35 000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02:30:00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40 000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02:51:30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4,17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B050"/>
                          </a:solidFill>
                        </a:rPr>
                        <a:t>42 125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03:00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23528" y="1412776"/>
            <a:ext cx="820891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/>
              <a:t>Tabulka </a:t>
            </a:r>
            <a:r>
              <a:rPr lang="cs-CZ" dirty="0" smtClean="0"/>
              <a:t>Mezičasy </a:t>
            </a:r>
            <a:r>
              <a:rPr lang="cs-CZ" dirty="0"/>
              <a:t>a průměrné rychlosti vodiče na úsecích 1-5, 10-15, 20-25, 30-35 a 40-maraton, který běží na čas 3 hodiny.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1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Okamžitá rychlost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84784"/>
            <a:ext cx="7571184" cy="103671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/>
            <a:r>
              <a:rPr lang="cs-CZ" b="1" dirty="0"/>
              <a:t>Okamžitá rychlost je podíl uražené dráhy a doby, za kterou byla dráha uražena za předpokladu, že tato doba je velice krátká (téměř se blížící nule).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661160"/>
            <a:ext cx="2016224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2631231" y="3501008"/>
            <a:ext cx="504056" cy="7337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77044"/>
              </p:ext>
            </p:extLst>
          </p:nvPr>
        </p:nvGraphicFramePr>
        <p:xfrm>
          <a:off x="3203848" y="3012445"/>
          <a:ext cx="258651" cy="48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4" imgW="114120" imgH="215640" progId="Equation.DSMT4">
                  <p:embed/>
                </p:oleObj>
              </mc:Choice>
              <mc:Fallback>
                <p:oleObj name="Equation" r:id="rId4" imgW="1141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03848" y="3012445"/>
                        <a:ext cx="258651" cy="488563"/>
                      </a:xfrm>
                      <a:prstGeom prst="rect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4283968" y="299695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Například odhodová rychlost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4499992" y="43651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Okamžitá rychlost je vektor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7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GB" sz="1200" dirty="0"/>
              <a:t>Mean and standard deviation </a:t>
            </a:r>
            <a:r>
              <a:rPr lang="en-GB" sz="1200" dirty="0" smtClean="0"/>
              <a:t>of </a:t>
            </a:r>
            <a:r>
              <a:rPr lang="en-GB" sz="1200" dirty="0"/>
              <a:t>the kicking </a:t>
            </a:r>
            <a:r>
              <a:rPr lang="cs-CZ" sz="1200" dirty="0" err="1" smtClean="0"/>
              <a:t>toe</a:t>
            </a:r>
            <a:r>
              <a:rPr lang="en-GB" sz="1200" dirty="0" smtClean="0"/>
              <a:t>’s velocity (</a:t>
            </a:r>
            <a:r>
              <a:rPr lang="en-GB" sz="1200" i="1" dirty="0"/>
              <a:t>n</a:t>
            </a:r>
            <a:r>
              <a:rPr lang="en-GB" sz="1200" dirty="0"/>
              <a:t> = 9): </a:t>
            </a:r>
            <a:r>
              <a:rPr lang="en-GB" sz="1200" dirty="0" smtClean="0"/>
              <a:t>The </a:t>
            </a:r>
            <a:r>
              <a:rPr lang="en-GB" sz="1200" dirty="0"/>
              <a:t>solid, dashed, and dotted lines represent the mean for kicks when starting from the 0°, 45°, and 90° stance positions, respectively. The solid area represents the standard deviation from the 45° curve.</a:t>
            </a:r>
            <a:r>
              <a:rPr lang="cs-CZ" sz="1200" dirty="0"/>
              <a:t/>
            </a:r>
            <a:br>
              <a:rPr lang="cs-CZ" sz="1200" dirty="0"/>
            </a:br>
            <a:endParaRPr lang="en-US" sz="1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53" y="908720"/>
            <a:ext cx="363887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632" y="903046"/>
            <a:ext cx="3440730" cy="202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61" y="2916045"/>
            <a:ext cx="3494854" cy="1880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280" y="2708920"/>
            <a:ext cx="327107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96746"/>
            <a:ext cx="2527125" cy="1904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364088" y="30689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Magnitude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7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Rychlost </a:t>
            </a:r>
            <a:r>
              <a:rPr lang="cs-CZ" b="1" dirty="0" smtClean="0"/>
              <a:t>posunutí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cs-CZ" dirty="0" smtClean="0"/>
              <a:t>Podíl </a:t>
            </a:r>
            <a:r>
              <a:rPr lang="cs-CZ" dirty="0"/>
              <a:t>posunutí daného tělesa a doby, za kterou k němu </a:t>
            </a:r>
            <a:r>
              <a:rPr lang="cs-CZ" dirty="0" smtClean="0"/>
              <a:t>došlo.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2372301" y="29969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V</a:t>
            </a:r>
            <a:r>
              <a:rPr lang="cs-CZ" dirty="0"/>
              <a:t> případě závodníka, který závodí v alpském lyžování, nás příliš nezajímá, jakou průměrnou rychlostí jel, ale jaká byla velikost rychlosti posunutí, tedy jak rychle se posunul z místa startu do cíle, nikoliv jak rychle objížděl branky.</a:t>
            </a:r>
            <a:endParaRPr lang="en-US" dirty="0"/>
          </a:p>
        </p:txBody>
      </p:sp>
      <p:pic>
        <p:nvPicPr>
          <p:cNvPr id="2050" name="Picture 2" descr="https://encrypted-tbn2.google.com/images?q=tbn:ANd9GcTs8EG9O3mIud540zYdhdBYsuisDHSZwCB1mewtQuiAfW2c9Egb-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09" y="4638226"/>
            <a:ext cx="2953741" cy="1983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.ytimg.com/vi/ECWF8dI0T2o/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638226"/>
            <a:ext cx="2660831" cy="199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00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Důležitost </a:t>
            </a:r>
            <a:r>
              <a:rPr lang="cs-CZ" b="1" dirty="0" smtClean="0"/>
              <a:t>rychlosti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Je mnoho sportů, ve kterých zvítězí sportovci s největší průměrnou rychlostí na trati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Rychlost je samozřejmě důležitá i ve sportech, ve kterých je pouze jedním z faktorů ovlivňujících sportovní výkon.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1235957" y="3501008"/>
            <a:ext cx="7056784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Podívejme se třeba na tenisové podání. Míček po dobrém podání letí rychlostí až 100 - 200 km/h a je velice těžké ho odehrát zpět. Proč? Čím rychleji míček letí, tím méně času má protihráč k provedení pohybové akce. Například Ivan </a:t>
            </a:r>
            <a:r>
              <a:rPr lang="cs-CZ" dirty="0" err="1"/>
              <a:t>Karlovič</a:t>
            </a:r>
            <a:r>
              <a:rPr lang="cs-CZ" dirty="0"/>
              <a:t> je schopen provést podání rekordní rychlostí 251 km/h, což je asi 70 </a:t>
            </a:r>
            <a:r>
              <a:rPr lang="cs-CZ" dirty="0" smtClean="0"/>
              <a:t>m/s. </a:t>
            </a:r>
            <a:r>
              <a:rPr lang="cs-CZ" dirty="0"/>
              <a:t>Vzdálenost místa podání od protihráče je přibližně 24 m. Kolik času má protihráč, aby reagoval na podání Ivana </a:t>
            </a:r>
            <a:r>
              <a:rPr lang="cs-CZ" dirty="0" err="1"/>
              <a:t>Karloviče</a:t>
            </a:r>
            <a:r>
              <a:rPr lang="cs-CZ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89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Jandys\KTV\Biomechanika\Prezentace_Brno\Biomechanics Presentation\book-1\book-1\images\17\eq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20688"/>
            <a:ext cx="212389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922278" y="2466081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Protihráč má pouze asi 0,3 s k pohybové akci, při které musí odehrát velice přesně míč. Vidíme, že v tenise je rychlostí projektilu determinován čas, který mají hráči ke zvládnutí úderu, případně k přemístění se do místa, v němž jej mohou zahrát.</a:t>
            </a: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1425010" y="3933056"/>
            <a:ext cx="64087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Stejně tak ve sportech jako například fotbal, florbal, hokej a házená je rychlost letících projektilů důležitá pro brankáře, neboť určuje, kolik času mají, aby projektil chytili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Rychlost je pozitivně ovlivňující činitel výkonu například skokanů do dálky, trojskokanů, skokanů do výšky nebo skokanů na lyžích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Gymnasté </a:t>
            </a:r>
            <a:r>
              <a:rPr lang="cs-CZ" dirty="0"/>
              <a:t>potřebují vysokou rychlost náběhu na můstek při přeskoku aby mohli následně vykonat potřebný počet rotací.</a:t>
            </a:r>
          </a:p>
        </p:txBody>
      </p:sp>
    </p:spTree>
    <p:extLst>
      <p:ext uri="{BB962C8B-B14F-4D97-AF65-F5344CB8AC3E}">
        <p14:creationId xmlns:p14="http://schemas.microsoft.com/office/powerpoint/2010/main" val="5068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</TotalTime>
  <Words>272</Words>
  <Application>Microsoft Office PowerPoint</Application>
  <PresentationFormat>Předvádění na obrazovce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systému Office</vt:lpstr>
      <vt:lpstr>MathType 5.0 Equation</vt:lpstr>
      <vt:lpstr>Biomechanika 5</vt:lpstr>
      <vt:lpstr>Rychlost</vt:lpstr>
      <vt:lpstr>Průměrná rychlost</vt:lpstr>
      <vt:lpstr>Prezentace aplikace PowerPoint</vt:lpstr>
      <vt:lpstr>Okamžitá rychlost</vt:lpstr>
      <vt:lpstr>Mean and standard deviation of the kicking toe’s velocity (n = 9): The solid, dashed, and dotted lines represent the mean for kicks when starting from the 0°, 45°, and 90° stance positions, respectively. The solid area represents the standard deviation from the 45° curve. </vt:lpstr>
      <vt:lpstr>Rychlost posunutí</vt:lpstr>
      <vt:lpstr>Důležitost rychlosti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Biomechanics 1</dc:title>
  <cp:lastModifiedBy>OU</cp:lastModifiedBy>
  <cp:revision>9</cp:revision>
  <dcterms:modified xsi:type="dcterms:W3CDTF">2012-08-29T07:32:15Z</dcterms:modified>
</cp:coreProperties>
</file>