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5" r:id="rId3"/>
    <p:sldId id="276" r:id="rId4"/>
    <p:sldId id="277" r:id="rId5"/>
    <p:sldId id="281" r:id="rId6"/>
    <p:sldId id="280" r:id="rId7"/>
    <p:sldId id="282" r:id="rId8"/>
    <p:sldId id="283" r:id="rId9"/>
    <p:sldId id="284" r:id="rId10"/>
    <p:sldId id="285" r:id="rId11"/>
    <p:sldId id="286" r:id="rId12"/>
    <p:sldId id="288" r:id="rId13"/>
    <p:sldId id="290" r:id="rId14"/>
    <p:sldId id="291" r:id="rId15"/>
    <p:sldId id="292" r:id="rId16"/>
    <p:sldId id="293" r:id="rId17"/>
    <p:sldId id="294" r:id="rId18"/>
    <p:sldId id="274"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97B46-57C4-40E3-8C48-3CDCE6DC5BBA}" type="datetimeFigureOut">
              <a:rPr lang="en-US" smtClean="0"/>
              <a:pPr/>
              <a:t>8/31/2012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A43B7-F3A1-47FD-9C63-89865ED613E7}" type="slidenum">
              <a:rPr lang="en-US" smtClean="0"/>
              <a:pPr/>
              <a:t>‹#›</a:t>
            </a:fld>
            <a:endParaRPr lang="en-US"/>
          </a:p>
        </p:txBody>
      </p:sp>
    </p:spTree>
    <p:extLst>
      <p:ext uri="{BB962C8B-B14F-4D97-AF65-F5344CB8AC3E}">
        <p14:creationId xmlns:p14="http://schemas.microsoft.com/office/powerpoint/2010/main" val="165841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929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9684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745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5265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035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0215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pPr/>
              <a:t>31.8.2012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6945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pPr/>
              <a:t>31.8.2012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51489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31.8.2012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0126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1673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3893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3217708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Biomechanics</a:t>
            </a:r>
            <a:r>
              <a:rPr lang="cs-CZ" dirty="0" smtClean="0"/>
              <a:t> 10</a:t>
            </a:r>
            <a:endParaRPr lang="cs-CZ" dirty="0"/>
          </a:p>
        </p:txBody>
      </p:sp>
      <p:sp>
        <p:nvSpPr>
          <p:cNvPr id="3" name="Podnadpis 2"/>
          <p:cNvSpPr>
            <a:spLocks noGrp="1"/>
          </p:cNvSpPr>
          <p:nvPr>
            <p:ph type="subTitle" idx="1"/>
          </p:nvPr>
        </p:nvSpPr>
        <p:spPr>
          <a:xfrm>
            <a:off x="884201" y="2852936"/>
            <a:ext cx="5720680" cy="648072"/>
          </a:xfrm>
        </p:spPr>
        <p:style>
          <a:lnRef idx="2">
            <a:schemeClr val="accent3"/>
          </a:lnRef>
          <a:fillRef idx="1">
            <a:schemeClr val="lt1"/>
          </a:fillRef>
          <a:effectRef idx="0">
            <a:schemeClr val="accent3"/>
          </a:effectRef>
          <a:fontRef idx="minor">
            <a:schemeClr val="dk1"/>
          </a:fontRef>
        </p:style>
        <p:txBody>
          <a:bodyPr/>
          <a:lstStyle/>
          <a:p>
            <a:r>
              <a:rPr lang="cs-CZ" b="1" dirty="0" err="1" smtClean="0"/>
              <a:t>Energy</a:t>
            </a:r>
            <a:endParaRPr lang="en-US" b="1"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
        <p:nvSpPr>
          <p:cNvPr id="7" name="TextovéPole 6"/>
          <p:cNvSpPr txBox="1"/>
          <p:nvPr/>
        </p:nvSpPr>
        <p:spPr>
          <a:xfrm>
            <a:off x="2627784" y="4170043"/>
            <a:ext cx="2520280" cy="369332"/>
          </a:xfrm>
          <a:prstGeom prst="rect">
            <a:avLst/>
          </a:prstGeom>
          <a:noFill/>
        </p:spPr>
        <p:txBody>
          <a:bodyPr wrap="square" rtlCol="0">
            <a:spAutoFit/>
          </a:bodyPr>
          <a:lstStyle/>
          <a:p>
            <a:r>
              <a:rPr lang="cs-CZ" dirty="0" smtClean="0"/>
              <a:t>Daniel </a:t>
            </a:r>
            <a:r>
              <a:rPr lang="cs-CZ" dirty="0" err="1" smtClean="0"/>
              <a:t>Jandačka</a:t>
            </a:r>
            <a:r>
              <a:rPr lang="cs-CZ" dirty="0" smtClean="0"/>
              <a:t>, PhD.</a:t>
            </a:r>
            <a:endParaRPr lang="en-US" dirty="0"/>
          </a:p>
        </p:txBody>
      </p:sp>
    </p:spTree>
    <p:extLst>
      <p:ext uri="{BB962C8B-B14F-4D97-AF65-F5344CB8AC3E}">
        <p14:creationId xmlns:p14="http://schemas.microsoft.com/office/powerpoint/2010/main" val="130087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Total energy</a:t>
            </a:r>
            <a:endParaRPr lang="en-US"/>
          </a:p>
        </p:txBody>
      </p:sp>
      <p:sp>
        <p:nvSpPr>
          <p:cNvPr id="4" name="Obdélník 3"/>
          <p:cNvSpPr/>
          <p:nvPr/>
        </p:nvSpPr>
        <p:spPr>
          <a:xfrm>
            <a:off x="2302767" y="2132856"/>
            <a:ext cx="4572000" cy="138499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2800" dirty="0"/>
              <a:t>The total energy of an athlete is a sum of kinetic, potential, and elastic energy.</a:t>
            </a:r>
          </a:p>
        </p:txBody>
      </p:sp>
    </p:spTree>
    <p:extLst>
      <p:ext uri="{BB962C8B-B14F-4D97-AF65-F5344CB8AC3E}">
        <p14:creationId xmlns:p14="http://schemas.microsoft.com/office/powerpoint/2010/main" val="3771150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en-US" dirty="0"/>
          </a:p>
        </p:txBody>
      </p:sp>
      <p:sp>
        <p:nvSpPr>
          <p:cNvPr id="4" name="Obdélník 3"/>
          <p:cNvSpPr/>
          <p:nvPr/>
        </p:nvSpPr>
        <p:spPr>
          <a:xfrm>
            <a:off x="539552" y="1556792"/>
            <a:ext cx="7848872" cy="707886"/>
          </a:xfrm>
          <a:prstGeom prst="rect">
            <a:avLst/>
          </a:prstGeom>
        </p:spPr>
        <p:txBody>
          <a:bodyPr wrap="square">
            <a:spAutoFit/>
          </a:bodyPr>
          <a:lstStyle/>
          <a:p>
            <a:r>
              <a:rPr lang="en-US" sz="2000" dirty="0"/>
              <a:t>What elastic energy is stored in a tendon of an athlete which stretches by 0,009 m, if the rigidity of tendon is 10 000 N/m?</a:t>
            </a:r>
          </a:p>
        </p:txBody>
      </p:sp>
      <p:pic>
        <p:nvPicPr>
          <p:cNvPr id="1026" name="Picture 2" descr="C:\Jandys\KTV\Biomechanika\Prezentace_Brno\Biomechanics Presentation\book-2\book-2\images\28\eq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319087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32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Relation between work and energy</a:t>
            </a:r>
          </a:p>
        </p:txBody>
      </p:sp>
      <p:sp>
        <p:nvSpPr>
          <p:cNvPr id="4" name="Obdélník 3"/>
          <p:cNvSpPr/>
          <p:nvPr/>
        </p:nvSpPr>
        <p:spPr>
          <a:xfrm>
            <a:off x="761950" y="1484784"/>
            <a:ext cx="784887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a:t>Work </a:t>
            </a:r>
            <a:r>
              <a:rPr lang="en-US" sz="2400" b="1" dirty="0" smtClean="0"/>
              <a:t>performed </a:t>
            </a:r>
            <a:r>
              <a:rPr lang="en-US" sz="2400" b="1" dirty="0"/>
              <a:t>by external forces that are acting on a body is the cause of the change of </a:t>
            </a:r>
            <a:r>
              <a:rPr lang="en-US" sz="2400" b="1" dirty="0" smtClean="0"/>
              <a:t>energy </a:t>
            </a:r>
            <a:r>
              <a:rPr lang="en-US" sz="2400" b="1" dirty="0"/>
              <a:t>of the </a:t>
            </a:r>
            <a:r>
              <a:rPr lang="en-US" sz="2400" b="1" dirty="0" smtClean="0"/>
              <a:t>body:</a:t>
            </a:r>
            <a:r>
              <a:rPr lang="en-US" sz="2400" dirty="0" smtClean="0"/>
              <a:t> </a:t>
            </a:r>
            <a:r>
              <a:rPr lang="en-US" sz="2400" i="1" dirty="0"/>
              <a:t>W</a:t>
            </a:r>
            <a:r>
              <a:rPr lang="en-US" sz="2400" dirty="0"/>
              <a:t> = Δ</a:t>
            </a:r>
            <a:r>
              <a:rPr lang="en-US" sz="2400" i="1" dirty="0"/>
              <a:t>E</a:t>
            </a:r>
            <a:endParaRPr lang="en-US" sz="2400" dirty="0"/>
          </a:p>
        </p:txBody>
      </p:sp>
      <p:sp>
        <p:nvSpPr>
          <p:cNvPr id="5" name="Obdélník 4"/>
          <p:cNvSpPr/>
          <p:nvPr/>
        </p:nvSpPr>
        <p:spPr>
          <a:xfrm>
            <a:off x="761950" y="2564904"/>
            <a:ext cx="7920880" cy="2031325"/>
          </a:xfrm>
          <a:prstGeom prst="rect">
            <a:avLst/>
          </a:prstGeom>
        </p:spPr>
        <p:txBody>
          <a:bodyPr wrap="square">
            <a:spAutoFit/>
          </a:bodyPr>
          <a:lstStyle/>
          <a:p>
            <a:r>
              <a:rPr lang="en-US" dirty="0"/>
              <a:t>Let us have a look at a shot-putter, for example. He used a force of 1206 N to displace the shot by 0,5 m in the direction of the throw. The force used was constant. We will neglect vertical displacement of the shot and thus also its potential energy. Let us imagine that all work was used up to change the kinetic energy of the shot. If we know that the work of 603 J was performed, then the change of the kinetic energy of the shot in the place of throw was 603 J. What was the velocity </a:t>
            </a:r>
            <a:r>
              <a:rPr lang="en-US" dirty="0" err="1"/>
              <a:t>vodhod</a:t>
            </a:r>
            <a:r>
              <a:rPr lang="en-US" dirty="0"/>
              <a:t> of the shot weighing 7,26 kg at the moment of the throw?</a:t>
            </a:r>
          </a:p>
        </p:txBody>
      </p:sp>
      <p:pic>
        <p:nvPicPr>
          <p:cNvPr id="3074" name="Picture 2" descr="C:\Jandys\KTV\Biomechanika\Prezentace_Brno\Biomechanics Presentation\book-1\book-1\images\29\eq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41482"/>
            <a:ext cx="26193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3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Increasing energy by performing work</a:t>
            </a:r>
          </a:p>
        </p:txBody>
      </p:sp>
      <p:sp>
        <p:nvSpPr>
          <p:cNvPr id="4" name="Obdélník 3"/>
          <p:cNvSpPr/>
          <p:nvPr/>
        </p:nvSpPr>
        <p:spPr>
          <a:xfrm>
            <a:off x="683568" y="1772816"/>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In order to maximize kinetic energy of human body or sport equipment we must exert the greatest possible force along the longest possible distance.</a:t>
            </a:r>
            <a:endParaRPr lang="en-US" dirty="0"/>
          </a:p>
        </p:txBody>
      </p:sp>
      <p:sp>
        <p:nvSpPr>
          <p:cNvPr id="5" name="Obdélník 4"/>
          <p:cNvSpPr/>
          <p:nvPr/>
        </p:nvSpPr>
        <p:spPr>
          <a:xfrm>
            <a:off x="683568" y="3419248"/>
            <a:ext cx="7920880" cy="646331"/>
          </a:xfrm>
          <a:prstGeom prst="rect">
            <a:avLst/>
          </a:prstGeom>
        </p:spPr>
        <p:txBody>
          <a:bodyPr wrap="square">
            <a:spAutoFit/>
          </a:bodyPr>
          <a:lstStyle/>
          <a:p>
            <a:r>
              <a:rPr lang="en-US" dirty="0"/>
              <a:t>This way we can make us of the knowledge of the relation between energy and work to improve our technique in certain sports, especially in athletics.</a:t>
            </a:r>
          </a:p>
        </p:txBody>
      </p:sp>
      <p:pic>
        <p:nvPicPr>
          <p:cNvPr id="5122" name="Picture 2" descr="C:\Jandys\KTV\Biomechanika\Prezentace_Brno\Biomechanics Presentation\book-1\book-1\images\29\obr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96" y="4246276"/>
            <a:ext cx="8362950" cy="140970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62533" y="5639942"/>
            <a:ext cx="8362950" cy="1200329"/>
          </a:xfrm>
          <a:prstGeom prst="rect">
            <a:avLst/>
          </a:prstGeom>
        </p:spPr>
        <p:txBody>
          <a:bodyPr wrap="square">
            <a:spAutoFit/>
          </a:bodyPr>
          <a:lstStyle/>
          <a:p>
            <a:r>
              <a:rPr lang="en-US" dirty="0"/>
              <a:t>Shot-putters therefore often start their throw by standing on one foot, bent forward over the edge of the shot-put circle, with their back towards the direction of the throw, to maximize the distance along which their force will act on the shot and thus to also maximize the initial velocity of the shot at the moment of the </a:t>
            </a:r>
            <a:r>
              <a:rPr lang="en-US" dirty="0" smtClean="0"/>
              <a:t>throw</a:t>
            </a:r>
            <a:r>
              <a:rPr lang="cs-CZ" dirty="0" smtClean="0"/>
              <a:t>.</a:t>
            </a:r>
            <a:endParaRPr lang="en-US" dirty="0"/>
          </a:p>
        </p:txBody>
      </p:sp>
    </p:spTree>
    <p:extLst>
      <p:ext uri="{BB962C8B-B14F-4D97-AF65-F5344CB8AC3E}">
        <p14:creationId xmlns:p14="http://schemas.microsoft.com/office/powerpoint/2010/main" val="2298927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Decreasing energy by performing work</a:t>
            </a:r>
          </a:p>
        </p:txBody>
      </p:sp>
      <p:sp>
        <p:nvSpPr>
          <p:cNvPr id="4" name="Obdélník 3"/>
          <p:cNvSpPr/>
          <p:nvPr/>
        </p:nvSpPr>
        <p:spPr>
          <a:xfrm>
            <a:off x="683568" y="1761220"/>
            <a:ext cx="4572000" cy="175432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The relation between energy and work can also be used to explain techniques of absorbing energy of a body to prevent potential injuries of athletes. This happens mostly in catching projectiles, landing, etc. when negative work is performed.</a:t>
            </a:r>
          </a:p>
        </p:txBody>
      </p:sp>
      <p:sp>
        <p:nvSpPr>
          <p:cNvPr id="5" name="Obdélník 4"/>
          <p:cNvSpPr/>
          <p:nvPr/>
        </p:nvSpPr>
        <p:spPr>
          <a:xfrm>
            <a:off x="507986" y="4293096"/>
            <a:ext cx="5328592" cy="2031325"/>
          </a:xfrm>
          <a:prstGeom prst="rect">
            <a:avLst/>
          </a:prstGeom>
        </p:spPr>
        <p:txBody>
          <a:bodyPr wrap="square">
            <a:spAutoFit/>
          </a:bodyPr>
          <a:lstStyle/>
          <a:p>
            <a:r>
              <a:rPr lang="en-US" dirty="0"/>
              <a:t>During landing it is important to maximize the distance along which the projectile is decelerating. By making stopping distance longer we make impact forces smaller. We must realize, however, that prolonging the stopping distance by bending our knees deeply, for example, does not necessary lead to smaller reaction forces in specific joints.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3" y="1373423"/>
            <a:ext cx="3425150" cy="228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6588224" y="1844824"/>
            <a:ext cx="1512168" cy="369332"/>
          </a:xfrm>
          <a:prstGeom prst="rect">
            <a:avLst/>
          </a:prstGeom>
          <a:noFill/>
        </p:spPr>
        <p:txBody>
          <a:bodyPr wrap="square" rtlCol="0">
            <a:spAutoFit/>
          </a:bodyPr>
          <a:lstStyle/>
          <a:p>
            <a:r>
              <a:rPr lang="cs-CZ" dirty="0" smtClean="0"/>
              <a:t>Reakční síla</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287" y="3747766"/>
            <a:ext cx="2422041" cy="308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698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Law of Conservation of Mechanical </a:t>
            </a:r>
            <a:r>
              <a:rPr lang="en-US" b="1" dirty="0" smtClean="0"/>
              <a:t>Energy</a:t>
            </a:r>
            <a:endParaRPr lang="en-US" dirty="0"/>
          </a:p>
        </p:txBody>
      </p:sp>
      <p:sp>
        <p:nvSpPr>
          <p:cNvPr id="4" name="Obdélník 3"/>
          <p:cNvSpPr/>
          <p:nvPr/>
        </p:nvSpPr>
        <p:spPr>
          <a:xfrm>
            <a:off x="827584" y="1988840"/>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Total mechanical energy of a body is constant unless external forces act on it (other than gravitational force).</a:t>
            </a:r>
            <a:endParaRPr lang="en-US" dirty="0"/>
          </a:p>
        </p:txBody>
      </p:sp>
      <p:pic>
        <p:nvPicPr>
          <p:cNvPr id="1026" name="Picture 2" descr="C:\Jandys\KTV\Biomechanika\Prezentace_Brno\Biomechanics Presentation\book-2\book-2\images\29\eq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56992"/>
            <a:ext cx="2047875" cy="38100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21429" y="4437112"/>
            <a:ext cx="8208912" cy="2031325"/>
          </a:xfrm>
          <a:prstGeom prst="rect">
            <a:avLst/>
          </a:prstGeom>
        </p:spPr>
        <p:txBody>
          <a:bodyPr wrap="square">
            <a:spAutoFit/>
          </a:bodyPr>
          <a:lstStyle/>
          <a:p>
            <a:r>
              <a:rPr lang="en-US" dirty="0"/>
              <a:t>For example if we assume that a pole </a:t>
            </a:r>
            <a:r>
              <a:rPr lang="en-US" dirty="0" err="1"/>
              <a:t>vaulter</a:t>
            </a:r>
            <a:r>
              <a:rPr lang="en-US" dirty="0"/>
              <a:t> does not perform any work after taking off, his total mechanical energy at the beginning of the vault is equal to his kinetic energy at the end of his run-up. This kinetic energy is transformed into deformation energy of the pole and subsequently into the increase in potential energy of the athlete. In other words, the faster the pole </a:t>
            </a:r>
            <a:r>
              <a:rPr lang="en-US" dirty="0" err="1"/>
              <a:t>vaulter</a:t>
            </a:r>
            <a:r>
              <a:rPr lang="en-US" dirty="0"/>
              <a:t> runs and the better his pole is able to transform kinetic energy into potential energy through deformation energy, the higher he jumps</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204864"/>
            <a:ext cx="2376652" cy="17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7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Power</a:t>
            </a:r>
            <a:endParaRPr lang="en-US" dirty="0"/>
          </a:p>
        </p:txBody>
      </p:sp>
      <p:sp>
        <p:nvSpPr>
          <p:cNvPr id="4" name="Obdélník 3"/>
          <p:cNvSpPr/>
          <p:nvPr/>
        </p:nvSpPr>
        <p:spPr>
          <a:xfrm>
            <a:off x="841748" y="1628800"/>
            <a:ext cx="48823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t>Power measures speed with which work is performed.</a:t>
            </a:r>
            <a:r>
              <a:rPr lang="cs-CZ" b="1" dirty="0" smtClean="0"/>
              <a:t>.</a:t>
            </a:r>
            <a:endParaRPr lang="en-US" dirty="0"/>
          </a:p>
        </p:txBody>
      </p:sp>
      <p:pic>
        <p:nvPicPr>
          <p:cNvPr id="1026" name="Picture 2" descr="C:\Jandys\KTV\Biomechanika\Prezentace_Brno\Biomechanics Presentation\book-1\book-1\images\29\eq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1333500" cy="33337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971600" y="2852936"/>
            <a:ext cx="4968552" cy="1200329"/>
          </a:xfrm>
          <a:prstGeom prst="rect">
            <a:avLst/>
          </a:prstGeom>
        </p:spPr>
        <p:txBody>
          <a:bodyPr wrap="square">
            <a:spAutoFit/>
          </a:bodyPr>
          <a:lstStyle/>
          <a:p>
            <a:r>
              <a:rPr lang="en-US" dirty="0"/>
              <a:t>What is the optimum gear ratio for cycling as fast as possible under the given conditions? What is the optimum length of step to walk as fast as possible under the given conditions?</a:t>
            </a:r>
          </a:p>
        </p:txBody>
      </p:sp>
      <p:pic>
        <p:nvPicPr>
          <p:cNvPr id="1028" name="Picture 4" descr="Jaroslav Kulhav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039593"/>
            <a:ext cx="2725316" cy="1647039"/>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841748" y="4221088"/>
            <a:ext cx="45365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In complex human motions the maximum output mechanical power is reached with approximately 50 % of maximum force and velocity of a given </a:t>
            </a:r>
            <a:r>
              <a:rPr lang="en-US" dirty="0" smtClean="0"/>
              <a:t>athlete</a:t>
            </a:r>
            <a:r>
              <a:rPr lang="cs-CZ" dirty="0" smtClean="0"/>
              <a:t>.</a:t>
            </a:r>
            <a:endParaRPr lang="en-US" dirty="0"/>
          </a:p>
        </p:txBody>
      </p:sp>
      <p:sp>
        <p:nvSpPr>
          <p:cNvPr id="7" name="Obdélník 6"/>
          <p:cNvSpPr/>
          <p:nvPr/>
        </p:nvSpPr>
        <p:spPr>
          <a:xfrm>
            <a:off x="718088" y="5589240"/>
            <a:ext cx="5150056" cy="923330"/>
          </a:xfrm>
          <a:prstGeom prst="rect">
            <a:avLst/>
          </a:prstGeom>
        </p:spPr>
        <p:txBody>
          <a:bodyPr wrap="square">
            <a:spAutoFit/>
          </a:bodyPr>
          <a:lstStyle/>
          <a:p>
            <a:r>
              <a:rPr lang="cs-CZ" dirty="0"/>
              <a:t>U komplexních pohybů ovlivňují výsledný výkon nejenom vlastnosti jednotlivých svalů, ale také svalová koordinace</a:t>
            </a:r>
            <a:endParaRPr lang="en-US" dirty="0"/>
          </a:p>
        </p:txBody>
      </p:sp>
      <p:pic>
        <p:nvPicPr>
          <p:cNvPr id="10" name="obrázek 2" descr="C:\Documents and Settings\jandacka\Local Settings\Temporary Internet Files\Content.Word\Muži bench akcelerace 0.jpg"/>
          <p:cNvPicPr>
            <a:picLocks noGrp="1"/>
          </p:cNvPicPr>
          <p:nvPr>
            <p:ph idx="1"/>
          </p:nvPr>
        </p:nvPicPr>
        <p:blipFill>
          <a:blip r:embed="rId4" cstate="print"/>
          <a:srcRect/>
          <a:stretch>
            <a:fillRect/>
          </a:stretch>
        </p:blipFill>
        <p:spPr bwMode="auto">
          <a:xfrm>
            <a:off x="6156176" y="2851211"/>
            <a:ext cx="2195740" cy="1596950"/>
          </a:xfrm>
          <a:prstGeom prst="rect">
            <a:avLst/>
          </a:prstGeom>
          <a:noFill/>
          <a:ln w="9525">
            <a:noFill/>
            <a:miter lim="800000"/>
            <a:headEnd/>
            <a:tailEnd/>
          </a:ln>
        </p:spPr>
      </p:pic>
      <p:pic>
        <p:nvPicPr>
          <p:cNvPr id="11" name="obrázek 9"/>
          <p:cNvPicPr/>
          <p:nvPr/>
        </p:nvPicPr>
        <p:blipFill>
          <a:blip r:embed="rId5" cstate="print"/>
          <a:srcRect/>
          <a:stretch>
            <a:fillRect/>
          </a:stretch>
        </p:blipFill>
        <p:spPr bwMode="auto">
          <a:xfrm>
            <a:off x="6042670" y="4509120"/>
            <a:ext cx="2664296" cy="2269495"/>
          </a:xfrm>
          <a:prstGeom prst="rect">
            <a:avLst/>
          </a:prstGeom>
          <a:noFill/>
          <a:ln w="9525">
            <a:noFill/>
            <a:miter lim="800000"/>
            <a:headEnd/>
            <a:tailEnd/>
          </a:ln>
        </p:spPr>
      </p:pic>
    </p:spTree>
    <p:extLst>
      <p:ext uri="{BB962C8B-B14F-4D97-AF65-F5344CB8AC3E}">
        <p14:creationId xmlns:p14="http://schemas.microsoft.com/office/powerpoint/2010/main" val="3030771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Human metabolic system influences the ability of athletes to produce power</a:t>
            </a:r>
          </a:p>
        </p:txBody>
      </p:sp>
      <p:pic>
        <p:nvPicPr>
          <p:cNvPr id="2050" name="Picture 2" descr="C:\Jandys\KTV\Biomechanika\Prezentace_Brno\Biomechanics Presentation\book-1\book-1\images\29\obr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619875" cy="340042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39552" y="5373216"/>
            <a:ext cx="7992888" cy="923330"/>
          </a:xfrm>
          <a:prstGeom prst="rect">
            <a:avLst/>
          </a:prstGeom>
        </p:spPr>
        <p:txBody>
          <a:bodyPr wrap="square">
            <a:spAutoFit/>
          </a:bodyPr>
          <a:lstStyle/>
          <a:p>
            <a:r>
              <a:rPr lang="en-US" dirty="0"/>
              <a:t>The force with which the weightlifter acts on the barbell and the velocity of his motion indicates enormous muscle power (about 3.200 W) but only for a very short time.</a:t>
            </a:r>
          </a:p>
        </p:txBody>
      </p:sp>
      <p:sp>
        <p:nvSpPr>
          <p:cNvPr id="5" name="Obdélník 4"/>
          <p:cNvSpPr/>
          <p:nvPr/>
        </p:nvSpPr>
        <p:spPr>
          <a:xfrm>
            <a:off x="395536" y="6272299"/>
            <a:ext cx="8568952" cy="369332"/>
          </a:xfrm>
          <a:prstGeom prst="rect">
            <a:avLst/>
          </a:prstGeom>
        </p:spPr>
        <p:txBody>
          <a:bodyPr wrap="square">
            <a:spAutoFit/>
          </a:bodyPr>
          <a:lstStyle/>
          <a:p>
            <a:r>
              <a:rPr lang="en-US" dirty="0"/>
              <a:t>Marathon runners produce </a:t>
            </a:r>
            <a:r>
              <a:rPr lang="en-US" dirty="0" smtClean="0"/>
              <a:t>lower </a:t>
            </a:r>
            <a:r>
              <a:rPr lang="en-US" dirty="0"/>
              <a:t>power output because they run for two to four hours.</a:t>
            </a:r>
          </a:p>
        </p:txBody>
      </p:sp>
    </p:spTree>
    <p:extLst>
      <p:ext uri="{BB962C8B-B14F-4D97-AF65-F5344CB8AC3E}">
        <p14:creationId xmlns:p14="http://schemas.microsoft.com/office/powerpoint/2010/main" val="2248213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564904"/>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a:t>Thank you for your attention</a:t>
            </a:r>
            <a:endParaRPr lang="cs-CZ"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Tree>
    <p:extLst>
      <p:ext uri="{BB962C8B-B14F-4D97-AF65-F5344CB8AC3E}">
        <p14:creationId xmlns:p14="http://schemas.microsoft.com/office/powerpoint/2010/main" val="276054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43608" y="1700808"/>
            <a:ext cx="7488832"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dirty="0" smtClean="0"/>
              <a:t>How is the </a:t>
            </a:r>
            <a:r>
              <a:rPr lang="en-US" sz="3200" dirty="0" err="1" smtClean="0"/>
              <a:t>vaulter</a:t>
            </a:r>
            <a:r>
              <a:rPr lang="en-US" sz="3200" dirty="0" smtClean="0"/>
              <a:t> able to convert the speed of run into the height needed to get over the crossbar?</a:t>
            </a:r>
          </a:p>
          <a:p>
            <a:endParaRPr lang="en-US" sz="3200" dirty="0" smtClean="0"/>
          </a:p>
          <a:p>
            <a:r>
              <a:rPr lang="cs-CZ" sz="3200" dirty="0" err="1" smtClean="0"/>
              <a:t>The</a:t>
            </a:r>
            <a:r>
              <a:rPr lang="cs-CZ" sz="3200" dirty="0" smtClean="0"/>
              <a:t> r</a:t>
            </a:r>
            <a:r>
              <a:rPr lang="en-US" sz="3200" dirty="0" err="1" smtClean="0"/>
              <a:t>elationship</a:t>
            </a:r>
            <a:r>
              <a:rPr lang="en-US" sz="3200" dirty="0" smtClean="0"/>
              <a:t> between work and energy provides </a:t>
            </a:r>
            <a:r>
              <a:rPr lang="cs-CZ" sz="3200" dirty="0" err="1" smtClean="0"/>
              <a:t>an</a:t>
            </a:r>
            <a:r>
              <a:rPr lang="cs-CZ" sz="3200" dirty="0" smtClean="0"/>
              <a:t> </a:t>
            </a:r>
            <a:r>
              <a:rPr lang="en-US" sz="3200" dirty="0" smtClean="0"/>
              <a:t>answer.</a:t>
            </a:r>
            <a:endParaRPr lang="en-US" sz="3200" dirty="0"/>
          </a:p>
        </p:txBody>
      </p:sp>
    </p:spTree>
    <p:extLst>
      <p:ext uri="{BB962C8B-B14F-4D97-AF65-F5344CB8AC3E}">
        <p14:creationId xmlns:p14="http://schemas.microsoft.com/office/powerpoint/2010/main" val="3901223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Work</a:t>
            </a:r>
            <a:endParaRPr lang="en-US" dirty="0"/>
          </a:p>
        </p:txBody>
      </p:sp>
      <p:sp>
        <p:nvSpPr>
          <p:cNvPr id="4" name="Obdélník 3"/>
          <p:cNvSpPr/>
          <p:nvPr/>
        </p:nvSpPr>
        <p:spPr>
          <a:xfrm>
            <a:off x="683568" y="1542236"/>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Work is product of force and displacement of a body along the same line as that force is acting.</a:t>
            </a:r>
            <a:endParaRPr lang="en-US" dirty="0"/>
          </a:p>
        </p:txBody>
      </p:sp>
      <p:pic>
        <p:nvPicPr>
          <p:cNvPr id="1026" name="Picture 2" descr="C:\Jandys\KTV\Biomechanika\Prezentace_Brno\Biomechanics Presentation\book-1\book-1\images\28\eq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823" y="2537528"/>
            <a:ext cx="2007489"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39552" y="3426728"/>
            <a:ext cx="8103367" cy="646331"/>
          </a:xfrm>
          <a:prstGeom prst="rect">
            <a:avLst/>
          </a:prstGeom>
        </p:spPr>
        <p:txBody>
          <a:bodyPr wrap="square">
            <a:spAutoFit/>
          </a:bodyPr>
          <a:lstStyle/>
          <a:p>
            <a:r>
              <a:rPr lang="en-US" dirty="0"/>
              <a:t>where </a:t>
            </a:r>
            <a:r>
              <a:rPr lang="en-US" i="1" dirty="0" smtClean="0"/>
              <a:t>W</a:t>
            </a:r>
            <a:r>
              <a:rPr lang="en-US" dirty="0" smtClean="0"/>
              <a:t> </a:t>
            </a:r>
            <a:r>
              <a:rPr lang="en-US" dirty="0"/>
              <a:t>is work (J), </a:t>
            </a:r>
            <a:r>
              <a:rPr lang="en-US" i="1" dirty="0"/>
              <a:t>F</a:t>
            </a:r>
            <a:r>
              <a:rPr lang="en-US" dirty="0"/>
              <a:t> is the magnitude of force (N), and </a:t>
            </a:r>
            <a:r>
              <a:rPr lang="en-US" i="1" dirty="0"/>
              <a:t>d</a:t>
            </a:r>
            <a:r>
              <a:rPr lang="en-US" dirty="0"/>
              <a:t> is displacement of the body (m).</a:t>
            </a:r>
          </a:p>
        </p:txBody>
      </p:sp>
      <p:sp>
        <p:nvSpPr>
          <p:cNvPr id="6" name="Obdélník 5"/>
          <p:cNvSpPr/>
          <p:nvPr/>
        </p:nvSpPr>
        <p:spPr>
          <a:xfrm>
            <a:off x="611559" y="4444663"/>
            <a:ext cx="8031359" cy="2031325"/>
          </a:xfrm>
          <a:prstGeom prst="rect">
            <a:avLst/>
          </a:prstGeom>
        </p:spPr>
        <p:txBody>
          <a:bodyPr wrap="square">
            <a:spAutoFit/>
          </a:bodyPr>
          <a:lstStyle/>
          <a:p>
            <a:r>
              <a:rPr lang="en-US" dirty="0"/>
              <a:t>To specify work performed when a force is acting on a body we must know three pieces of information</a:t>
            </a:r>
            <a:r>
              <a:rPr lang="en-US" dirty="0" smtClean="0"/>
              <a:t>:</a:t>
            </a:r>
            <a:endParaRPr lang="cs-CZ" dirty="0" smtClean="0"/>
          </a:p>
          <a:p>
            <a:endParaRPr lang="en-US" dirty="0"/>
          </a:p>
          <a:p>
            <a:r>
              <a:rPr lang="cs-CZ" dirty="0" smtClean="0"/>
              <a:t>1. </a:t>
            </a:r>
            <a:r>
              <a:rPr lang="en-US" dirty="0" smtClean="0"/>
              <a:t>Average </a:t>
            </a:r>
            <a:r>
              <a:rPr lang="en-US" dirty="0"/>
              <a:t>force acting on a body.</a:t>
            </a:r>
          </a:p>
          <a:p>
            <a:r>
              <a:rPr lang="cs-CZ" dirty="0" smtClean="0"/>
              <a:t>2. </a:t>
            </a:r>
            <a:r>
              <a:rPr lang="en-US" dirty="0" smtClean="0"/>
              <a:t>Direction </a:t>
            </a:r>
            <a:r>
              <a:rPr lang="en-US" dirty="0"/>
              <a:t>of that force.</a:t>
            </a:r>
          </a:p>
          <a:p>
            <a:r>
              <a:rPr lang="cs-CZ" dirty="0" smtClean="0"/>
              <a:t>3. </a:t>
            </a:r>
            <a:r>
              <a:rPr lang="en-US" dirty="0" smtClean="0"/>
              <a:t>Displacement </a:t>
            </a:r>
            <a:r>
              <a:rPr lang="en-US" dirty="0"/>
              <a:t>of the body in the direction of the acting force during the time </a:t>
            </a:r>
            <a:r>
              <a:rPr lang="cs-CZ" dirty="0" smtClean="0"/>
              <a:t>	</a:t>
            </a:r>
            <a:r>
              <a:rPr lang="en-US" dirty="0" smtClean="0"/>
              <a:t>when </a:t>
            </a:r>
            <a:r>
              <a:rPr lang="en-US" dirty="0"/>
              <a:t>the force is acting on the body.</a:t>
            </a:r>
          </a:p>
        </p:txBody>
      </p:sp>
    </p:spTree>
    <p:extLst>
      <p:ext uri="{BB962C8B-B14F-4D97-AF65-F5344CB8AC3E}">
        <p14:creationId xmlns:p14="http://schemas.microsoft.com/office/powerpoint/2010/main" val="71723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11560" y="404664"/>
            <a:ext cx="7992888" cy="1200329"/>
          </a:xfrm>
          <a:prstGeom prst="rect">
            <a:avLst/>
          </a:prstGeom>
        </p:spPr>
        <p:txBody>
          <a:bodyPr wrap="square">
            <a:spAutoFit/>
          </a:bodyPr>
          <a:lstStyle/>
          <a:p>
            <a:r>
              <a:rPr lang="en-US" dirty="0"/>
              <a:t>For example a body builder during a bench press exercise acts against a barbell and his arms with a constant force of 2000 N. The </a:t>
            </a:r>
            <a:r>
              <a:rPr lang="en-US" dirty="0" err="1"/>
              <a:t>centre</a:t>
            </a:r>
            <a:r>
              <a:rPr lang="en-US" dirty="0"/>
              <a:t> of gravity of the barbell – arms system is vertically displaced by 0,6 </a:t>
            </a:r>
            <a:r>
              <a:rPr lang="en-US" dirty="0" smtClean="0"/>
              <a:t>m. </a:t>
            </a:r>
            <a:r>
              <a:rPr lang="en-US" dirty="0"/>
              <a:t>What is the work performed by body builder?</a:t>
            </a:r>
          </a:p>
        </p:txBody>
      </p:sp>
      <p:pic>
        <p:nvPicPr>
          <p:cNvPr id="1026" name="Picture 2" descr="C:\Jandys\KTV\Biomechanika\Prezentace_Brno\Biomechanics Presentation\book-2\book-2\images\28\obr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02269"/>
            <a:ext cx="4392488" cy="44222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Jandys\KTV\Biomechanika\Prezentace_Brno\Biomechanics Presentation\book-2\book-2\images\28\eq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068960"/>
            <a:ext cx="223837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1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Positive and negative work</a:t>
            </a:r>
          </a:p>
        </p:txBody>
      </p:sp>
      <p:sp>
        <p:nvSpPr>
          <p:cNvPr id="4" name="Obdélník 3"/>
          <p:cNvSpPr/>
          <p:nvPr/>
        </p:nvSpPr>
        <p:spPr>
          <a:xfrm>
            <a:off x="536584" y="1482834"/>
            <a:ext cx="414046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Mechanical work can also have a negative value. It is so when a body is displaced against the direction of the acting force. </a:t>
            </a:r>
          </a:p>
        </p:txBody>
      </p:sp>
      <p:sp>
        <p:nvSpPr>
          <p:cNvPr id="5" name="Obdélník 4"/>
          <p:cNvSpPr/>
          <p:nvPr/>
        </p:nvSpPr>
        <p:spPr>
          <a:xfrm>
            <a:off x="602666" y="2564904"/>
            <a:ext cx="4068452" cy="1754326"/>
          </a:xfrm>
          <a:prstGeom prst="rect">
            <a:avLst/>
          </a:prstGeom>
        </p:spPr>
        <p:txBody>
          <a:bodyPr wrap="square">
            <a:spAutoFit/>
          </a:bodyPr>
          <a:lstStyle/>
          <a:p>
            <a:r>
              <a:rPr lang="en-US" dirty="0" smtClean="0"/>
              <a:t>The goal keeper performs negative work when catching a ball into his </a:t>
            </a:r>
            <a:r>
              <a:rPr lang="cs-CZ" dirty="0" err="1" smtClean="0"/>
              <a:t>arms</a:t>
            </a:r>
            <a:r>
              <a:rPr lang="en-US" dirty="0" smtClean="0"/>
              <a:t>, weight lifter when he drops the barbell from the top to the bottom position, the pad does it when gymnast lands on it, friction force of skis is also negative.</a:t>
            </a:r>
            <a:endParaRPr lang="en-US" dirty="0"/>
          </a:p>
        </p:txBody>
      </p:sp>
      <p:sp>
        <p:nvSpPr>
          <p:cNvPr id="6" name="Obdélník 5"/>
          <p:cNvSpPr/>
          <p:nvPr/>
        </p:nvSpPr>
        <p:spPr>
          <a:xfrm>
            <a:off x="636952" y="5085184"/>
            <a:ext cx="393972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Breaking forces generally perform negative work.</a:t>
            </a:r>
          </a:p>
        </p:txBody>
      </p:sp>
      <p:pic>
        <p:nvPicPr>
          <p:cNvPr id="2050" name="Picture 2" descr="Victor Valdes of Barcelona in action during the match between FC Barcelona and Real Betis at the Nou Camp Stadium on January 12, 2011 in Barcelona, Spain Stock Photo - 87175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2834"/>
            <a:ext cx="38100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0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27584" y="548680"/>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Positive work is performed when the body is displaced along the same line as the force is acting.</a:t>
            </a:r>
          </a:p>
        </p:txBody>
      </p:sp>
      <p:pic>
        <p:nvPicPr>
          <p:cNvPr id="4098" name="Picture 2" descr="http://1.bp.blogspot.com/_hO_GaOhh0IA/TMz4FMroEMI/AAAAAAAAGW0/HLk7MzhJess/s1600/huskies%2Bat%2Bdog%2B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692" y="1700808"/>
            <a:ext cx="4968552" cy="327837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971600" y="5301208"/>
            <a:ext cx="7488832" cy="923330"/>
          </a:xfrm>
          <a:prstGeom prst="rect">
            <a:avLst/>
          </a:prstGeom>
        </p:spPr>
        <p:txBody>
          <a:bodyPr wrap="square">
            <a:spAutoFit/>
          </a:bodyPr>
          <a:lstStyle/>
          <a:p>
            <a:r>
              <a:rPr lang="en-US" dirty="0"/>
              <a:t>Javelin thrower performs positive work when moving javelin in the direction of the throw, weight lifter does it when lifting the barbell, the surface of ski jump does it in the moment of the ski jumper’s take-off.</a:t>
            </a:r>
          </a:p>
        </p:txBody>
      </p:sp>
    </p:spTree>
    <p:extLst>
      <p:ext uri="{BB962C8B-B14F-4D97-AF65-F5344CB8AC3E}">
        <p14:creationId xmlns:p14="http://schemas.microsoft.com/office/powerpoint/2010/main" val="306250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Muscles work</a:t>
            </a:r>
            <a:endParaRPr lang="en-US" dirty="0"/>
          </a:p>
        </p:txBody>
      </p:sp>
      <p:sp>
        <p:nvSpPr>
          <p:cNvPr id="4" name="Obdélník 3"/>
          <p:cNvSpPr/>
          <p:nvPr/>
        </p:nvSpPr>
        <p:spPr>
          <a:xfrm>
            <a:off x="695403" y="1628800"/>
            <a:ext cx="7632848" cy="5078313"/>
          </a:xfrm>
          <a:prstGeom prst="rect">
            <a:avLst/>
          </a:prstGeom>
        </p:spPr>
        <p:txBody>
          <a:bodyPr wrap="square">
            <a:spAutoFit/>
          </a:bodyPr>
          <a:lstStyle/>
          <a:p>
            <a:r>
              <a:rPr lang="en-US" dirty="0"/>
              <a:t>Muscles can also perform mechanical work. When muscles contract, they produce tractive forces that act on muscles’ insertions. Muscle contractions are divided into:</a:t>
            </a:r>
          </a:p>
          <a:p>
            <a:endParaRPr lang="cs-CZ" b="1" dirty="0" smtClean="0"/>
          </a:p>
          <a:p>
            <a:r>
              <a:rPr lang="en-US" b="1" dirty="0" smtClean="0"/>
              <a:t>Concentric </a:t>
            </a:r>
            <a:r>
              <a:rPr lang="en-US" b="1" dirty="0"/>
              <a:t>contraction</a:t>
            </a:r>
            <a:r>
              <a:rPr lang="en-US" dirty="0"/>
              <a:t> – „the force generated is sufficient to overcome the resistance, and the muscle shortens as it contracts“ </a:t>
            </a:r>
            <a:r>
              <a:rPr lang="en-US" dirty="0" smtClean="0"/>
              <a:t>(</a:t>
            </a:r>
            <a:r>
              <a:rPr lang="en-US" dirty="0" err="1" smtClean="0"/>
              <a:t>Knuttgen</a:t>
            </a:r>
            <a:r>
              <a:rPr lang="en-US" dirty="0" smtClean="0"/>
              <a:t> a Kraemer, 1987). </a:t>
            </a:r>
            <a:r>
              <a:rPr lang="en-US" dirty="0"/>
              <a:t>Muscles then perform positive mechanical work because muscle force acts along the line of muscles’ insertions. The muscle shortens.</a:t>
            </a:r>
          </a:p>
          <a:p>
            <a:endParaRPr lang="cs-CZ" b="1" dirty="0" smtClean="0"/>
          </a:p>
          <a:p>
            <a:r>
              <a:rPr lang="en-US" b="1" dirty="0" smtClean="0"/>
              <a:t>Eccentric </a:t>
            </a:r>
            <a:r>
              <a:rPr lang="en-US" b="1" dirty="0"/>
              <a:t>contraction</a:t>
            </a:r>
            <a:r>
              <a:rPr lang="en-US" dirty="0"/>
              <a:t> – „the force generated is insufficient to overcome the external load on the muscle and the muscle </a:t>
            </a:r>
            <a:r>
              <a:rPr lang="en-US" dirty="0" err="1"/>
              <a:t>fibres</a:t>
            </a:r>
            <a:r>
              <a:rPr lang="en-US" dirty="0"/>
              <a:t> lengthen as they contract“ (</a:t>
            </a:r>
            <a:r>
              <a:rPr lang="en-US" dirty="0" err="1"/>
              <a:t>Knuttgen</a:t>
            </a:r>
            <a:r>
              <a:rPr lang="en-US" dirty="0"/>
              <a:t> a Kraemer, 1987). Muscles then perform negative mechanical work because muscle force acts against the direction of the motion of muscles’ insertions. The muscle lengthens.</a:t>
            </a:r>
          </a:p>
          <a:p>
            <a:endParaRPr lang="cs-CZ" b="1" dirty="0" smtClean="0"/>
          </a:p>
          <a:p>
            <a:r>
              <a:rPr lang="en-US" b="1" dirty="0" smtClean="0"/>
              <a:t>Isometric </a:t>
            </a:r>
            <a:r>
              <a:rPr lang="en-US" b="1" dirty="0"/>
              <a:t>contraction</a:t>
            </a:r>
            <a:r>
              <a:rPr lang="en-US" dirty="0"/>
              <a:t> – „the muscle remains the same length“ (</a:t>
            </a:r>
            <a:r>
              <a:rPr lang="en-US" dirty="0" err="1"/>
              <a:t>Knuttgen</a:t>
            </a:r>
            <a:r>
              <a:rPr lang="en-US" dirty="0"/>
              <a:t> a Kraemer, 1987). There is no displacement of muscles’ insertions in relation to each other, therefore no work is performed.</a:t>
            </a:r>
          </a:p>
        </p:txBody>
      </p:sp>
    </p:spTree>
    <p:extLst>
      <p:ext uri="{BB962C8B-B14F-4D97-AF65-F5344CB8AC3E}">
        <p14:creationId xmlns:p14="http://schemas.microsoft.com/office/powerpoint/2010/main" val="1808111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Energy</a:t>
            </a:r>
            <a:endParaRPr lang="cs-CZ" b="1" dirty="0"/>
          </a:p>
        </p:txBody>
      </p:sp>
      <p:sp>
        <p:nvSpPr>
          <p:cNvPr id="4" name="Obdélník 3"/>
          <p:cNvSpPr/>
          <p:nvPr/>
        </p:nvSpPr>
        <p:spPr>
          <a:xfrm>
            <a:off x="2356814" y="1484784"/>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In mechanics energy is defined as an ability of a body to perform work.</a:t>
            </a:r>
          </a:p>
        </p:txBody>
      </p:sp>
      <p:sp>
        <p:nvSpPr>
          <p:cNvPr id="5" name="Obdélník 4"/>
          <p:cNvSpPr/>
          <p:nvPr/>
        </p:nvSpPr>
        <p:spPr>
          <a:xfrm>
            <a:off x="395536" y="2420888"/>
            <a:ext cx="862082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There are two forms of mechanical energy: kinetic energy, related to motion of a body, and potential energy, related to the position of a body in the Earth’s gravitational field.</a:t>
            </a:r>
          </a:p>
        </p:txBody>
      </p:sp>
      <p:sp>
        <p:nvSpPr>
          <p:cNvPr id="6" name="Obdélník 5"/>
          <p:cNvSpPr/>
          <p:nvPr/>
        </p:nvSpPr>
        <p:spPr>
          <a:xfrm>
            <a:off x="260391" y="4005064"/>
            <a:ext cx="4192845" cy="646331"/>
          </a:xfrm>
          <a:prstGeom prst="rect">
            <a:avLst/>
          </a:prstGeom>
        </p:spPr>
        <p:txBody>
          <a:bodyPr wrap="square">
            <a:spAutoFit/>
          </a:bodyPr>
          <a:lstStyle/>
          <a:p>
            <a:r>
              <a:rPr lang="en-US" dirty="0"/>
              <a:t>A body in motion has ability to perform work through its motion.</a:t>
            </a:r>
          </a:p>
        </p:txBody>
      </p:sp>
      <p:sp>
        <p:nvSpPr>
          <p:cNvPr id="7" name="Obdélník 6"/>
          <p:cNvSpPr/>
          <p:nvPr/>
        </p:nvSpPr>
        <p:spPr>
          <a:xfrm>
            <a:off x="928108" y="3388350"/>
            <a:ext cx="1541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err="1"/>
              <a:t>Kinetic</a:t>
            </a:r>
            <a:r>
              <a:rPr lang="cs-CZ" b="1" dirty="0"/>
              <a:t> </a:t>
            </a:r>
            <a:r>
              <a:rPr lang="cs-CZ" b="1" dirty="0" err="1"/>
              <a:t>energy</a:t>
            </a:r>
            <a:endParaRPr lang="cs-CZ" b="1" dirty="0"/>
          </a:p>
        </p:txBody>
      </p:sp>
      <p:pic>
        <p:nvPicPr>
          <p:cNvPr id="1026" name="Picture 2" descr="C:\Jandys\KTV\Biomechanika\Prezentace_Brno\Biomechanics Presentation\book-1\book-1\images\28\eq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368" y="4976429"/>
            <a:ext cx="1584176" cy="80995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5724128" y="3429000"/>
            <a:ext cx="175227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err="1"/>
              <a:t>Potential</a:t>
            </a:r>
            <a:r>
              <a:rPr lang="cs-CZ" b="1" dirty="0"/>
              <a:t> </a:t>
            </a:r>
            <a:r>
              <a:rPr lang="cs-CZ" b="1" dirty="0" err="1"/>
              <a:t>energy</a:t>
            </a:r>
            <a:endParaRPr lang="cs-CZ" b="1" dirty="0"/>
          </a:p>
        </p:txBody>
      </p:sp>
      <p:sp>
        <p:nvSpPr>
          <p:cNvPr id="9" name="Obdélník 8"/>
          <p:cNvSpPr/>
          <p:nvPr/>
        </p:nvSpPr>
        <p:spPr>
          <a:xfrm>
            <a:off x="4444365" y="3939640"/>
            <a:ext cx="4572000" cy="646331"/>
          </a:xfrm>
          <a:prstGeom prst="rect">
            <a:avLst/>
          </a:prstGeom>
        </p:spPr>
        <p:txBody>
          <a:bodyPr>
            <a:spAutoFit/>
          </a:bodyPr>
          <a:lstStyle/>
          <a:p>
            <a:r>
              <a:rPr lang="en-US" dirty="0"/>
              <a:t>Potential energy is ability of a body to perform work due to its position. </a:t>
            </a:r>
          </a:p>
        </p:txBody>
      </p:sp>
      <p:pic>
        <p:nvPicPr>
          <p:cNvPr id="1028" name="Picture 4" descr="C:\Jandys\KTV\Biomechanika\Prezentace_Brno\Biomechanics Presentation\book-1\book-1\images\28\eq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139969"/>
            <a:ext cx="1874599" cy="64641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hQSERUUEhQUFRUVFBUVFRUUFBQUFBQXFBQVFBUUFBUXHCYeFxwjGRQUHy8gIycpLCwsFR4xNTAqNSYrLCkBCQoKDgwOGg8PGikkHyQpNTUsLyosLCksLCosKiwsLCwsLCwsLC0tLCwsLCwsKSwsKSwpKSwsKSksLCwsKSwpLP/AABEIALIBHAMBIgACEQEDEQH/xAAbAAACAwEBAQAAAAAAAAAAAAAAAQIEBQYDB//EAEUQAAICAQIDBAcEBwYDCQAAAAECABEDEiEEBTEGIkFREzJhcYGRoSNCsfAHUmJyksHhFIKDorLRM8LxFRYkNFNUY3OE/8QAGwEAAgMBAQEAAAAAAAAAAAAAAAECBAUDBgf/xAAyEQACAgECBAQEBgEFAAAAAAAAAQIRAwQSBSExQQYTUWEiMnHBFEKBkbHRYiNSofDx/9oADAMBAAIRAxEAPwChciYzFU0rPKgBAwMUQBFcKiMAFccIqjGEIGFRBYgY4gI4DEYhGRFUdgEjHpgRCwFCBhGARRiEBihcKi0wAKijqEYBFcIVABCKo46gAgIrjMUYCiqMxVGSFAx1FABGO4qjKwA0Yo5EzkcguEKiMACK46iqABFHFAYXHcUQgMCY4VCACuFwqKABCEVRgKFR1CoASx4yxAHj/OePH6sZogrV9R5e/wCHzmx2b5imDOMj7gA0CAbJqtjNXt5zMZRibJQTIvcCEMaOlu8AfKpl6ubk9qlVHr+DQhggsssHmOXS+nI+cDnGTXpQK2zGmIXopY94e4zX4XiA6KwBGoXRG48wZmcbiHDrlzZFyrqx5UwlsboHfIpQbsK7qsW+E0uzobi9Qw4Xta1IO9WoA3ftIO3hYk9Hlk1UmcuO6bEp78UUvWj1JhPXPwzY20urK3irAqfkZ5TTPLVQoQiIgA4jCEAAmKFQEYBIkxkRVGiQRVHUVQAIVCoqgBpmeb5AOpA95A/GehmP2iO2NR4kn61KefL5UNyNHhGgWuz+XJtKm7Rqhr/p0+cGmfgX0TDfuN3SPBW6bew7zRMMGZZY2R4nw+WhzbG7XZiiJhAzuZYiYRSQWJtJWzpjxzySUYJt+wrgT+flIPk8vMC/Px2E8eX8SXTUa9ZhttsDQnCGohkltiamp4PqdJgWfMkk307li4CERlgyRyMcDABGBMLhJAIw1QqWuXcubPlTFjFs5oezxJPsAs/CJulzHFNuka3ZJHY5fHGqBsm1+OlTtvtqJ28AZa4niMOHOoCqpI9ZVUC2BK98feq/gw3nbdkBiwqeGC6M6Ir5hRNlrAYv0N77WaFThf0gcGgAbGjnU2pgqilIYozKKvekseG3nMjU/F8SR6nRYtqWKba+hmdvuITLweUEu7YijoASyaw/fYknSdKB1r/5PZMbsfy5c3EcTlG9LiCkEUGyEt4dNkHtnrzjiP8Aw3o1pWyViUOQo1ZO7uTsKBPym1+jfsy/DcKPSd1snEMzDrS4g2NffuGPuIkNP6s66uscHiXc9eL4jLh4ck1mXakzEtjF1eRtR1IqggkqR4TmMXHKzFbQOAdSoxZQQaNXuKPhZ6g2QRO6532afin+1bRgQDRjQ6XdqKu7OOikMVrxC3KX/djFjBXHjVQRVgb1VDvdZoQm2zEy4oqPPmzmLiJgIS4jNfJhcUcUBDhCIxjETCBMiTGAEwuOIwAUIREQA0rmLzhrzov6q/1m2tTn+JfVxDHyFTH10rcYns/C2Ko5c30X3LvFHb2ON/Yw8Z58PzfTS5AfY43vysf7T1xprxlfHwj43hcAY47yBlOn0p0nGWGxBQCwt+Nn3SpiyShziei4hpcGoSjmjdrlXVFheKQ7hhXvAnoWHS/rMPKPuOACDR/PlNdMuMsBjpmqqHeJNUKAliWunHsjIxeGNLN3vlX6fye+MX03giUd9zfw+V9JrZuVJiAGfN6PJteNEOQpf/qMCKPsFkSnzPlzYN3IKlQ6MptXU+qVJ36+BlHNkyZecje4fpdFpPgwLm+76v6P+jN4rPqyUOiWfjX8pV5J/wAFfe/+oyOA+u37Jv4me3KkrCg9hPzNy3oVWVr2MjxTK9FB/wCX2LRhccjNk+cBqjJhFGARExxVCwFc7/8ARXy4Fsucj1QMa+895z8tA+JnAkT6V+jnjlHDPisa7OWvEq1JfwKgfEThmlSr1L+hxOcnJL5UdVxPFKGJoaq6/s+I+k5Hm/AtnxOiMiZSSMeTImtUJoPt1AK2LHST5/zPIqacKHJlYkKBQoHqWJ2CiwZyXOu0GbAVxuQchFsuMk0p23ajVmzQ328JRcldGxDHJreuxaw9kEdw2QvhVWAGC8WVm0lgxOQqaTIOqb90DxO3QZ8yEaMZRTj00q0AmhlpQBsBVj2apw3KOaNnyHHkCelygC8qDUu5AbH1tQCPV8bJ9ml2u4XJw6omLiATsw9Ii9erMGu97JI/aO85yyRg6OuLBLO22zp+J7QIHXH4jSzbWSp7oC+ZJr+s8ubc0xJhyZgwPo01FQRqvoq14W1D4z57jz51yJlbJqRSNaOMagoKDMXsaT3jSjUTXtmr2741MeJOHUnSoGbJdbBB6PBj+jNvvspk1lpbkyePSRyTjikmn9u7Oa5PlJx0eqHQT57Bv5y7MjkVoAH9bNqy15AUB8wZrmaGnnugjC4nh8rUSS6Pn+4gYExkxSwZ4iY7hUUYAYjHFUBiECYRVGARExxwA0F/PynMo15Mh82qdM5pWPkpmL2a4dcmVdYLLqd2AJBKopJFjp0mHq3eb9D3vh6ocPlL1l/CR78G9H4y4eFxZHZsrFKUs1bLkqgDqo6D0vY+c2+V9jVyuKZtD63xMK72PQCo6etrYKf3TDjuWjh2GkZMzq/osq6AMRGVSHRXuwRexPl4StTUjXyarHlxbYt7kc3zZMV6sQfJSrjFerqUUCzUCwN10F1Po3AcHj5bgw/2oLkzNmV6CqpxDT3tGkW4G3Xq3SfPt+FyOqOGNgIKtgdq1iq6V0sHYzseYcKeLb0xXMrvs2JlQEsgphhLuCehNBTW8fRX3KbrJtjJvZ693yPbm3ZrG49Piy41xOza3bJqVTerUpPeJI+6dwR5Tl+1fOUyejxYbOLCgRSfWajZY+8+EscZmy5cSpjVMeBHfZnGzqoLtlJ3JojfbrQExuI5Pm1C03ugLTwJF0D6t/e6e2Rot4fhrzJ243Xsv7K+MfZZD8Pp/WW+DH2a/uieXH8K2HAQ1W1MCDqBDAaSD8JYwrSj3D8Ja0C/1JMyvFWRfhcMF3d/8EpEiSiM1z58KFwhABERXGYoAFz35jzR+E44eiPqKrYrNLkUj7TE3sJv5g+Amv2H4D0vG4waKpeQ307g2v8AvFZznbDgmTMcLbUxfhcnmpIcYmNesquqke6Zutu012PU+H9qclL83L6+39HdcVzDJmwPxHCG10AaSPEv3ket1I6ez3Tn+zPIXyO2XMDbNa2boeA9wAqdH+ijhSeA4jUKLupIPnoUV9J0L8IFXYdBIQxq9zXMWpyJSeODuN8jneN5ReXCcSg5A1Jew3N7mthsZm9p+xpLZMhcZiD3uhICimAF7AV0HlOpxgM6HydQfZvv9DKPA9k8uDimdyGVlYEkkkizQNja7BrcbHfpFKPxXRLDtlilulVdF6nzrsqrMjKigbk6ixQA3sAQC21dFBPjXjKnOuX5TxSpmsq9OXKZUVkxKq6V9KoY7gC/jN1sH9l4zJgul1Fls41GlycibuQoq3XqOg3lznPLsWXCAdF6lFqcBcqT9ooKcQ7UVB6Ab0fCcvK611NN6xwnC627f/f4oxuz/A+mbJxDClceiwCvuaq9LVUbdTX/ANLDykCJ1bYNI0il0ChQAA0akNAe3Bkb/wDQPOc7zLCEykDYbEDysAlfgbHwmnp0orajyuvnLLN5H3K0VwjuWzPERFJSIgIjX5+sI7gYDFCEDJARhJXFf56wAtcyesTe6phcIuhEIbc6iQAQV3qr8QRNLtHm04gP1m/CU/R90DyE89nd5pH0zhONY9BiXrz/AHNHhucZcYTQ50431quxAN9aPvO02eK7UZsiFSUGo6mZECsWrSWJ86291zl8Z7svYGtZxm2mmaOPBimmpRVmieaj0iZDjxsVC6gwYjIyAAOaPdba7WvdNDi+24fMudsIOXHfo/tCEG5ZdS1vRJ6EX4zncgng0mrK0sOO6ovcHzuhT2QcmR3oIdfpAAVKuCKsS2O1A77smp2JC0qqcaatVLk6miBQK7H2bTAaNE1Mq+bAfn4XBypWP8NCckq6mj2n470qg1VjGnWyaAFs3i3iTPepW7R5dfo9lFMigKABsQB+PWWiP6S1w3mpM874s+F4caVUiJEVSQiImqeJIkREScUAFIkSURjQHafoywA5cx8RjVR/eZr/ANImX2qwJxOVsZPepciGt1ZvSZlIP+LgBHkol79HWX7bMl0XwEL7wwAr+KcdznnN8ZkO4BzlMZHUBPsUP8CqZmauTjLkeo4Np1mi23Sim7PoP6OOeYzwmdWpAmQm/wBYEKpb4urge4TaPMMbnSDZOoXRC6lFlSTXeqjXX5Gch+jDGBxDYqtDgIIP7BTSffOyycImIkLjVT5qo8b8evifnJuLi6KynjnFyplfBwer1SCQbZR6w3sEjrvNnicmsIf2fqOs+Y9r2I4hSLBOJdwaPrP4id5yvK54fEzA95FazVEsoJk3CkmV45LbjXQ5TnvLieccGw21I10dyMZuvkxmj2n5NkXh3bGzUgDkFshI0HUzWcgXYWfVJnPdvMxPGYSpIK4MjWDRH2iDqPPpMPjeZZXxsrZcpGltjkcjp7TIRxblJlvJqFDyk/8AvM6TgM2vFjydQURj8AgyA/4nBZB/jDzmBzoD0xA30hFJ/aCKG/zXL3YzOrYTjU6tDA+8ZVGQ0PLVwxH+IZm8bl1ZHYdCxI917TrpuZV4nBYsjgvXl9CtUKjhLpkkYGSngmfUToBYDYtYXGD5avvH90GRlJR6nXHilkdRPSFRHG3i6j3Y2P1LCII36yH3qyn6apHzPZnf8K/98f3AR1EdQ+7/AAsp+ho/SBceNj94EfjtJLJFnOWmyLtf05/wIwMt4eXZHxNlRS2NK1OKoX8d+o6dLlX89ZJST6HFprqit2ja3xr7j8zAm7kObi+KHs2+Qk8ZnnL3Scvc+srG8WKGP0iv4I4eplnhW3IngBvJq1NcGrRPHLbK/Us5BtKzS0/SVMkcehHIviPNhPTgBeZfZ/IGQMucq4f1n/uj+cjkdROmni5ZELmu7Yx+2JelPjN82Me0n5CXZe4Yv9Nv3PIeMJXqYRXaP3IRXJVEZqnixRVJaYqgMUVRmFQAuco7QLwWUcQ6syoralWtRDDTtZA6kH4ThsXacZc+G16PVkgHvjSLob1dzq+I5Vk4jHkTFjLt6NjQ8K8Seg6fSfOm5Tlw58a5cboS6EK6MhIsdAw3Eo59rmvU3OH5pwwTgukup9r/AEePXHoB95MgPu0E/iondc3WmYfH6T5r2Y41cXF4nZtKhjqNdAVYHp751/aLtvwIazxOK69Uai2133QLksvzFfT28b9mcv2uHfRvNCP4T/WfRsXd4Thwevosf+hZ8i4ntRh4xtOHUQh9ZhpB1bUAd9q8Z9G5n2s4QFOHx8Qhy410adQ+6AvXz9ntik+SJ44NObPn3bfjr5iAOnogvTxLX+NTJ5nk04cp8sbfPSQPxlvnFvxuRiD3VGxBBtmPn7BNbsryfFxPErjzKGxKjZcgPq0hAXV5jWV28aMeKVQkyWqjcsS9vufGOEykOtEjvL0NeM+ntLnMF4YZxj4zBixKjNobEnoQDan0qFRWQNou7YAGqG8y/wDtFGYjDry0a7q3XWtbeopr9qLTZObvkctZuyNUj3JkGYCyTQG5JNAV435SYxOSNXo0B88npHFj9TGKvfpq8DHxXDYmAFM9EHv0qbdPsxeqjfrHwG0teZfKKsobafxP7lEocwBsriNHybKP+RD8yPKWyOg2AAoAbAAeAHgJIxVJRj3fUcsja2x6CiMcDOhzRGoDbp/tGREIqTJKTXRmnwfP3xcPkwKqVlNsxHe3AB38bCjr03mVX5qSiIkY44Qul1CUnLqzO4gk8Q5nuhHh/wBJ5nhsis2Q430tuCVPeF9V8xPP+1Ldg15gzzcE0uZ9gzSjkm1Fp/qWtMJEvAtJlZ9C1hNieGRYYcm8m4v+kCV2zy0WQB1Owm0uAIAo8PqfGeXLOErvt1+6D4e0z1yPv+fnK2WV8jS0mNwVsoEXxA/ZQn5mpcIlThHvLkPsUfjLhm3oI1hR818UZd/EJeyQoiI4S+eaIgQhUIgNrlHIcWfESeIGPJqICEWKr1mPWvd0mbzHlr4W0vR8mVgyn3MJ4plKmwSD5gkH6S0ecZapm1DydVcf5hchUr6nbdBxprmbHZHSyZMesI2TusWZ0UoaqmTxDE7GrDDfqJT/AEldscWDPi4POg4nH6PVnY0MiMx7jY6oKwA1UPArvPDlnNVTIGK6QbDNiJVwCDdBiVPhsR4TC4ngeFz5Xy8YM+PvhnzPxAza9OyihjLqGG3TbaUM+FOW5o0NNkhKGxs0W5dkyY8jYaJA7rMwUCyKYiiSaPqje+uwJnJcfizcQ2PAhfM5Zvsx38oKKC24JtaBI3851fMudcv4rh3wYeITACy75lzbsv3r1AVVi6HWpl8s7F8Xib0nAcTgdtJXXgzqG0k7rpcDY0PHwhLI5K+66WWcC8mLj69Rcv7P/wBg4TI/F4soyZDprGyasK2KGUA6gW87/HfncuXWbpgV0qp0gasXRketiQN9XU37J0HN+T80OMDOuRwMhyMSpeydvWSxQ6157zM4nmJxHT6EEsCFZn6EC90PkfOooNtfH1Ok27+Hoa/L+Xeh16cmtGYhDbUUR2UHfr4fCpEcY+HiHIyOi5MOnuorjIAGLYnV+6VLEWDv5Tzw88GTMmNshVERcYRBdsO8TrrTRdiDXltNFlvw6+HWWYrfFxXKu5n5ZSxzU3zvsbK8f6MgHBiRxdth4rLiQlMaOdeHTkU27FAL3KXsN5j5Xsk0BZJobAEm6A+NRRTtjxKBVyZnMIqjhOxXFUVR1FcY6CKo4jGMIgI4oAKFRmIn3fOMC9wHFu+HHrYtS0t+C2SB7hcebhVbZlU+8fkz0Thwg0qSQuwJq9tv5SVStDGlFJnfNqpyzyywdW+RmPyJPull9xv6GV25NkHq5Af3gf6zagROctNjl2L2Hjetx/nv68zGxcuyXvRHs2uW8OJhXd+st1Cpwehg+7NLH4o1EPyR/Z/2ea6vYPrJBB7D0jIjUbj3w/BYoJvqKfiPW6mSx2optdF7lThChORlTQ3pCppiysF6Gm3B3PjLNSlyj1GPnkc/5pdJlnTqsaMnist2ryfURl3kvF48WUNmxjKtEaT4X477Gt9vbKUU7NXyM1OnZt8xPBuLx68TeNB3U/3T0+BmQyKD69jzCn8CZ5mBiUK7kpT3O6PULj8Tkr2BR+JjHovH0vw9GPrvK8Zj2+4t3sXFycP+pnP+JjH/ACR5G4RvWwZW9/EbfRJREREg8SfJk45GnaPYcDy//wBld/rcTlI9+3jEOE4EbrwGNT4EZ84I+Ia54xReRA6/icvqb3B9p/RADHjIHk2fNkr+Mk/KSz9qky/8fhsWQe3cj3F1JHwqYFxVDyIEfPn6mm/LOWZmVij4GBB8WXbf9qunhUu5ezqtvgZco8kygP8AwkfznPQiWHb8rG8zl83Ms8Vw3ozT43U+TbfynjkYHoAPif5y5g59mQVrLL+rkAyL8nuvhIZuNR+uFFPnjZk/yksvynRJkG00USIGSY+X1kanUg0FxEQhUBCqFQuEBhFHFAAiPwjiIjA1dP8AKIiSgROdESMUZhUdCImKpKIxDFUL/A/QR1PLiXpHPkjfhOWZ1jf0LvD47tTjX+SKvJx9ints/NjLkr8uSsSD9gf7/wA5YqSxKoJexHWS3Z5v3ZGoVJVEROlFUjC44VGBGFR1AGA6IxGSMNMAIGElURgMUUccAIGIyVRVAAIkZIxMI6ALijIigACKOFQAUVSVRVGBGElUREKAUCI9MVwA1jCoooiNCqEULMAocURgsVBQ5T5s32OT92vntLRm/wBnOATJh4n0iow04lGtQwGpjdA+NAzjnjcGi/w+axaiM32OdwpSqPJR+AkqhFO0VSoqTe6TY4oRRkaCohAiEAoAYoRRjocDIiEBUEKiigOhwMjHAKCERigFEjFUUREKChwqKoo6Ch1CooQoKGYiIozCgoQgDAmKSoKHGDI1Cj+TCgo1jD+v4QhOYiHlCEIDASK/n5whABidL2a/8rxX72L/AEvCE55flO+H5jmFMDFCdCuu4CKEIEkC9ZAwhAYzGesIRgQuDQhAAkTCEAGYoQgAh1gYQgII4oRoYNICEIwJGRhCACgYQgAQhCSAUREIQA//2Q=="/>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i.telegraph.co.uk/multimedia/archive/01573/hermann-maier_1573743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843013"/>
            <a:ext cx="3082180" cy="192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5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Elastic energy</a:t>
            </a:r>
            <a:endParaRPr lang="en-US" dirty="0"/>
          </a:p>
        </p:txBody>
      </p:sp>
      <p:sp>
        <p:nvSpPr>
          <p:cNvPr id="5" name="Obdélník 4"/>
          <p:cNvSpPr/>
          <p:nvPr/>
        </p:nvSpPr>
        <p:spPr>
          <a:xfrm>
            <a:off x="899592" y="1772816"/>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Elastic energy depends on the measure of deformation and </a:t>
            </a:r>
            <a:r>
              <a:rPr lang="cs-CZ" b="1" dirty="0" err="1" smtClean="0"/>
              <a:t>stifness</a:t>
            </a:r>
            <a:r>
              <a:rPr lang="en-US" b="1" dirty="0" smtClean="0"/>
              <a:t> </a:t>
            </a:r>
            <a:r>
              <a:rPr lang="en-US" b="1" dirty="0"/>
              <a:t>of the body.</a:t>
            </a:r>
            <a:endParaRPr lang="en-US" dirty="0"/>
          </a:p>
        </p:txBody>
      </p:sp>
      <p:pic>
        <p:nvPicPr>
          <p:cNvPr id="2050" name="Picture 2" descr="C:\Jandys\KTV\Biomechanika\Prezentace_Brno\Biomechanics Presentation\book-1\book-1\images\28\eq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80928"/>
            <a:ext cx="2044618"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95536" y="3933056"/>
            <a:ext cx="4572000" cy="646331"/>
          </a:xfrm>
          <a:prstGeom prst="rect">
            <a:avLst/>
          </a:prstGeom>
        </p:spPr>
        <p:txBody>
          <a:bodyPr>
            <a:spAutoFit/>
          </a:bodyPr>
          <a:lstStyle/>
          <a:p>
            <a:r>
              <a:rPr lang="en-US" i="1" dirty="0"/>
              <a:t>Elastic energy</a:t>
            </a:r>
            <a:r>
              <a:rPr lang="en-US" dirty="0"/>
              <a:t> is an ability of a body to perform work due to its being deformed.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662589"/>
            <a:ext cx="3601272" cy="270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539552" y="5013175"/>
            <a:ext cx="4572000" cy="1384995"/>
          </a:xfrm>
          <a:prstGeom prst="rect">
            <a:avLst/>
          </a:prstGeom>
        </p:spPr>
        <p:txBody>
          <a:bodyPr>
            <a:spAutoFit/>
          </a:bodyPr>
          <a:lstStyle/>
          <a:p>
            <a:r>
              <a:rPr lang="en-US" sz="1400" dirty="0"/>
              <a:t>When, for example, the pole of a pole </a:t>
            </a:r>
            <a:r>
              <a:rPr lang="en-US" sz="1400" dirty="0" err="1"/>
              <a:t>vaulter</a:t>
            </a:r>
            <a:r>
              <a:rPr lang="en-US" sz="1400" dirty="0"/>
              <a:t> is bent, elastic energy is stored in the glass </a:t>
            </a:r>
            <a:r>
              <a:rPr lang="en-US" sz="1400" dirty="0" err="1"/>
              <a:t>fibre</a:t>
            </a:r>
            <a:r>
              <a:rPr lang="en-US" sz="1400" dirty="0"/>
              <a:t> of the vault. The more deformed the pole is, the larger elastic energy is stored in the glass </a:t>
            </a:r>
            <a:r>
              <a:rPr lang="en-US" sz="1400" dirty="0" err="1"/>
              <a:t>fibre</a:t>
            </a:r>
            <a:r>
              <a:rPr lang="en-US" sz="1400" dirty="0"/>
              <a:t>. The amount of elastic energy also depends on rigidity, which is determined by the material qualities of the body.</a:t>
            </a:r>
          </a:p>
        </p:txBody>
      </p:sp>
    </p:spTree>
    <p:extLst>
      <p:ext uri="{BB962C8B-B14F-4D97-AF65-F5344CB8AC3E}">
        <p14:creationId xmlns:p14="http://schemas.microsoft.com/office/powerpoint/2010/main" val="913168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TotalTime>
  <Words>726</Words>
  <Application>Microsoft Office PowerPoint</Application>
  <PresentationFormat>Předvádění na obrazovce (4:3)</PresentationFormat>
  <Paragraphs>69</Paragraphs>
  <Slides>18</Slides>
  <Notes>0</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systému Office</vt:lpstr>
      <vt:lpstr>Biomechanics 10</vt:lpstr>
      <vt:lpstr>Prezentace aplikace PowerPoint</vt:lpstr>
      <vt:lpstr>Work</vt:lpstr>
      <vt:lpstr>Prezentace aplikace PowerPoint</vt:lpstr>
      <vt:lpstr>Positive and negative work</vt:lpstr>
      <vt:lpstr>Prezentace aplikace PowerPoint</vt:lpstr>
      <vt:lpstr>Muscles work</vt:lpstr>
      <vt:lpstr>Energy</vt:lpstr>
      <vt:lpstr>Elastic energy</vt:lpstr>
      <vt:lpstr>Total energy</vt:lpstr>
      <vt:lpstr>Example</vt:lpstr>
      <vt:lpstr>Relation between work and energy</vt:lpstr>
      <vt:lpstr>Increasing energy by performing work</vt:lpstr>
      <vt:lpstr>Decreasing energy by performing work</vt:lpstr>
      <vt:lpstr>Law of Conservation of Mechanical Energy</vt:lpstr>
      <vt:lpstr>Power</vt:lpstr>
      <vt:lpstr>Human metabolic system influences the ability of athletes to produce power</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1</dc:title>
  <cp:lastModifiedBy>OU</cp:lastModifiedBy>
  <cp:revision>21</cp:revision>
  <dcterms:modified xsi:type="dcterms:W3CDTF">2012-08-31T07:26:35Z</dcterms:modified>
</cp:coreProperties>
</file>