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75" r:id="rId3"/>
    <p:sldId id="276" r:id="rId4"/>
    <p:sldId id="277" r:id="rId5"/>
    <p:sldId id="278" r:id="rId6"/>
    <p:sldId id="279" r:id="rId7"/>
    <p:sldId id="280" r:id="rId8"/>
    <p:sldId id="281" r:id="rId9"/>
    <p:sldId id="282" r:id="rId10"/>
    <p:sldId id="284" r:id="rId11"/>
    <p:sldId id="283" r:id="rId12"/>
    <p:sldId id="274"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97B46-57C4-40E3-8C48-3CDCE6DC5BBA}" type="datetimeFigureOut">
              <a:rPr lang="en-US" smtClean="0"/>
              <a:pPr/>
              <a:t>8/31/2012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A43B7-F3A1-47FD-9C63-89865ED613E7}" type="slidenum">
              <a:rPr lang="en-US" smtClean="0"/>
              <a:pPr/>
              <a:t>‹#›</a:t>
            </a:fld>
            <a:endParaRPr lang="en-US"/>
          </a:p>
        </p:txBody>
      </p:sp>
    </p:spTree>
    <p:extLst>
      <p:ext uri="{BB962C8B-B14F-4D97-AF65-F5344CB8AC3E}">
        <p14:creationId xmlns:p14="http://schemas.microsoft.com/office/powerpoint/2010/main" val="165841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929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9684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745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5265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035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0215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pPr/>
              <a:t>31.8.2012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6945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pPr/>
              <a:t>31.8.2012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51489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31.8.2012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0126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1673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31.8.2012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3893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31.8.2012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3217708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Biomechanics</a:t>
            </a:r>
            <a:r>
              <a:rPr lang="cs-CZ" dirty="0" smtClean="0"/>
              <a:t> 12</a:t>
            </a:r>
            <a:endParaRPr lang="cs-CZ" dirty="0"/>
          </a:p>
        </p:txBody>
      </p:sp>
      <p:sp>
        <p:nvSpPr>
          <p:cNvPr id="3" name="Podnadpis 2"/>
          <p:cNvSpPr>
            <a:spLocks noGrp="1"/>
          </p:cNvSpPr>
          <p:nvPr>
            <p:ph type="subTitle" idx="1"/>
          </p:nvPr>
        </p:nvSpPr>
        <p:spPr>
          <a:xfrm>
            <a:off x="884201" y="2852936"/>
            <a:ext cx="5720680" cy="648072"/>
          </a:xfrm>
        </p:spPr>
        <p:style>
          <a:lnRef idx="2">
            <a:schemeClr val="accent3"/>
          </a:lnRef>
          <a:fillRef idx="1">
            <a:schemeClr val="lt1"/>
          </a:fillRef>
          <a:effectRef idx="0">
            <a:schemeClr val="accent3"/>
          </a:effectRef>
          <a:fontRef idx="minor">
            <a:schemeClr val="dk1"/>
          </a:fontRef>
        </p:style>
        <p:txBody>
          <a:bodyPr/>
          <a:lstStyle/>
          <a:p>
            <a:r>
              <a:rPr lang="en-US" b="1" smtClean="0"/>
              <a:t>Center of Gravity</a:t>
            </a:r>
            <a:endParaRPr lang="en-US" b="1"/>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
        <p:nvSpPr>
          <p:cNvPr id="7" name="TextovéPole 6"/>
          <p:cNvSpPr txBox="1"/>
          <p:nvPr/>
        </p:nvSpPr>
        <p:spPr>
          <a:xfrm>
            <a:off x="2627784" y="4170043"/>
            <a:ext cx="2520280" cy="369332"/>
          </a:xfrm>
          <a:prstGeom prst="rect">
            <a:avLst/>
          </a:prstGeom>
          <a:noFill/>
        </p:spPr>
        <p:txBody>
          <a:bodyPr wrap="square" rtlCol="0">
            <a:spAutoFit/>
          </a:bodyPr>
          <a:lstStyle/>
          <a:p>
            <a:r>
              <a:rPr lang="cs-CZ" dirty="0" smtClean="0"/>
              <a:t>Daniel </a:t>
            </a:r>
            <a:r>
              <a:rPr lang="cs-CZ" dirty="0" err="1" smtClean="0"/>
              <a:t>Jandačka</a:t>
            </a:r>
            <a:r>
              <a:rPr lang="cs-CZ" dirty="0" smtClean="0"/>
              <a:t>, PhD.</a:t>
            </a:r>
            <a:endParaRPr lang="en-US" dirty="0"/>
          </a:p>
        </p:txBody>
      </p:sp>
    </p:spTree>
    <p:extLst>
      <p:ext uri="{BB962C8B-B14F-4D97-AF65-F5344CB8AC3E}">
        <p14:creationId xmlns:p14="http://schemas.microsoft.com/office/powerpoint/2010/main" val="130087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Jandys\KTV\Biomechanika\Prezentace_Brno\Biomechanics Presentation\book-2\book-2\images\30\obr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24944"/>
            <a:ext cx="6724650" cy="3257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899592" y="620688"/>
            <a:ext cx="2088232"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smtClean="0"/>
              <a:t>Position:</a:t>
            </a:r>
          </a:p>
          <a:p>
            <a:r>
              <a:rPr lang="en-US" sz="2800" smtClean="0"/>
              <a:t>Indifferent</a:t>
            </a:r>
          </a:p>
          <a:p>
            <a:r>
              <a:rPr lang="en-US" sz="2800" smtClean="0"/>
              <a:t>Stable</a:t>
            </a:r>
          </a:p>
          <a:p>
            <a:r>
              <a:rPr lang="en-US" sz="2800" smtClean="0"/>
              <a:t>Unstable</a:t>
            </a:r>
            <a:endParaRPr lang="en-US" sz="2800"/>
          </a:p>
        </p:txBody>
      </p:sp>
    </p:spTree>
    <p:extLst>
      <p:ext uri="{BB962C8B-B14F-4D97-AF65-F5344CB8AC3E}">
        <p14:creationId xmlns:p14="http://schemas.microsoft.com/office/powerpoint/2010/main" val="1611303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95536" y="692696"/>
            <a:ext cx="4572000" cy="1200329"/>
          </a:xfrm>
          <a:prstGeom prst="rect">
            <a:avLst/>
          </a:prstGeom>
        </p:spPr>
        <p:txBody>
          <a:bodyPr>
            <a:spAutoFit/>
          </a:bodyPr>
          <a:lstStyle/>
          <a:p>
            <a:r>
              <a:rPr lang="en-US" dirty="0"/>
              <a:t>Skiers increase their stability in front to back direction with the help of skis themselves. The longer the skis, the better the front to back stability.</a:t>
            </a:r>
          </a:p>
        </p:txBody>
      </p:sp>
      <p:sp>
        <p:nvSpPr>
          <p:cNvPr id="5" name="Obdélník 4"/>
          <p:cNvSpPr/>
          <p:nvPr/>
        </p:nvSpPr>
        <p:spPr>
          <a:xfrm>
            <a:off x="3995936" y="4581128"/>
            <a:ext cx="4572000" cy="1477328"/>
          </a:xfrm>
          <a:prstGeom prst="rect">
            <a:avLst/>
          </a:prstGeom>
        </p:spPr>
        <p:txBody>
          <a:bodyPr>
            <a:spAutoFit/>
          </a:bodyPr>
          <a:lstStyle/>
          <a:p>
            <a:r>
              <a:rPr lang="en-US" dirty="0"/>
              <a:t>We often use short skis to practice </a:t>
            </a:r>
            <a:r>
              <a:rPr lang="en-US" dirty="0" err="1"/>
              <a:t>funcarving</a:t>
            </a:r>
            <a:r>
              <a:rPr lang="en-US" dirty="0"/>
              <a:t>. </a:t>
            </a:r>
            <a:r>
              <a:rPr lang="en-US" dirty="0" smtClean="0"/>
              <a:t>If </a:t>
            </a:r>
            <a:r>
              <a:rPr lang="en-US" dirty="0"/>
              <a:t>a student starts to fall forward or backward during training with short skis, it is a sign of incorrect basic skiing position in the sense of front to back stability</a:t>
            </a:r>
            <a:r>
              <a:rPr lang="en-US" dirty="0" smtClean="0"/>
              <a:t>.</a:t>
            </a:r>
            <a:endParaRPr lang="en-US" dirty="0"/>
          </a:p>
        </p:txBody>
      </p:sp>
      <p:pic>
        <p:nvPicPr>
          <p:cNvPr id="8194" name="Picture 2" descr="http://i.ytimg.com/vi/TnLLj49GjCM/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655" y="1744506"/>
            <a:ext cx="3394513" cy="254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42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564904"/>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a:t>Thank you for your attention</a:t>
            </a:r>
            <a:endParaRPr lang="cs-CZ"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Tree>
    <p:extLst>
      <p:ext uri="{BB962C8B-B14F-4D97-AF65-F5344CB8AC3E}">
        <p14:creationId xmlns:p14="http://schemas.microsoft.com/office/powerpoint/2010/main" val="276054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Centre </a:t>
            </a:r>
            <a:r>
              <a:rPr lang="cs-CZ" b="1" dirty="0" err="1"/>
              <a:t>of</a:t>
            </a:r>
            <a:r>
              <a:rPr lang="cs-CZ" b="1" dirty="0"/>
              <a:t> </a:t>
            </a:r>
            <a:r>
              <a:rPr lang="cs-CZ" b="1" dirty="0" err="1"/>
              <a:t>Gravity</a:t>
            </a:r>
            <a:endParaRPr lang="cs-CZ" b="1" dirty="0"/>
          </a:p>
        </p:txBody>
      </p:sp>
      <p:sp>
        <p:nvSpPr>
          <p:cNvPr id="4" name="Obdélník 3"/>
          <p:cNvSpPr/>
          <p:nvPr/>
        </p:nvSpPr>
        <p:spPr>
          <a:xfrm>
            <a:off x="611560" y="1700808"/>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b="1" dirty="0"/>
              <a:t>In the </a:t>
            </a:r>
            <a:r>
              <a:rPr lang="en-US" b="1" dirty="0" err="1"/>
              <a:t>centre</a:t>
            </a:r>
            <a:r>
              <a:rPr lang="en-US" b="1" dirty="0"/>
              <a:t> of gravity the total weight of the body may be thought to be concentrated because it is the point of application of gravitational force of given body.</a:t>
            </a:r>
            <a:endParaRPr lang="en-US" dirty="0"/>
          </a:p>
        </p:txBody>
      </p:sp>
      <p:sp>
        <p:nvSpPr>
          <p:cNvPr id="5" name="Obdélník 4"/>
          <p:cNvSpPr/>
          <p:nvPr/>
        </p:nvSpPr>
        <p:spPr>
          <a:xfrm>
            <a:off x="899592" y="3248318"/>
            <a:ext cx="3935886" cy="369332"/>
          </a:xfrm>
          <a:prstGeom prst="rect">
            <a:avLst/>
          </a:prstGeom>
        </p:spPr>
        <p:txBody>
          <a:bodyPr wrap="none">
            <a:spAutoFit/>
          </a:bodyPr>
          <a:lstStyle/>
          <a:p>
            <a:r>
              <a:rPr lang="en-US" dirty="0"/>
              <a:t>Centre of gravity is </a:t>
            </a:r>
            <a:r>
              <a:rPr lang="en-US" dirty="0" smtClean="0"/>
              <a:t>the </a:t>
            </a:r>
            <a:r>
              <a:rPr lang="en-US" dirty="0"/>
              <a:t>point of balance.</a:t>
            </a:r>
          </a:p>
        </p:txBody>
      </p:sp>
      <p:sp>
        <p:nvSpPr>
          <p:cNvPr id="6" name="Obdélník 5"/>
          <p:cNvSpPr/>
          <p:nvPr/>
        </p:nvSpPr>
        <p:spPr>
          <a:xfrm>
            <a:off x="1122527" y="4221088"/>
            <a:ext cx="6840760" cy="2308324"/>
          </a:xfrm>
          <a:prstGeom prst="rect">
            <a:avLst/>
          </a:prstGeom>
        </p:spPr>
        <p:txBody>
          <a:bodyPr wrap="square">
            <a:spAutoFit/>
          </a:bodyPr>
          <a:lstStyle/>
          <a:p>
            <a:r>
              <a:rPr lang="en-US" dirty="0"/>
              <a:t>Human body can be imagined in a simplified way as a model of </a:t>
            </a:r>
            <a:r>
              <a:rPr lang="en-US" dirty="0" smtClean="0"/>
              <a:t>fifteen segments</a:t>
            </a:r>
            <a:r>
              <a:rPr lang="en-US" dirty="0"/>
              <a:t>. Gravitational force acts on each of these fourteen segments. These gravitational forces acting on individual segments produce moments of force whose vector sum, in relation to the body’s </a:t>
            </a:r>
            <a:r>
              <a:rPr lang="en-US" dirty="0" err="1"/>
              <a:t>centre</a:t>
            </a:r>
            <a:r>
              <a:rPr lang="en-US" dirty="0"/>
              <a:t> of gravity, is zero. In the </a:t>
            </a:r>
            <a:r>
              <a:rPr lang="en-US" dirty="0" err="1"/>
              <a:t>centre</a:t>
            </a:r>
            <a:r>
              <a:rPr lang="en-US" dirty="0"/>
              <a:t> of gravity our body is in balance. But non-zero moments of gravitational force are produced in relation to all other points in human body and human body (or any object) is thus not in balance.</a:t>
            </a:r>
          </a:p>
        </p:txBody>
      </p:sp>
      <p:pic>
        <p:nvPicPr>
          <p:cNvPr id="7" name="Picture 53"/>
          <p:cNvPicPr/>
          <p:nvPr/>
        </p:nvPicPr>
        <p:blipFill>
          <a:blip r:embed="rId2" cstate="print">
            <a:extLst>
              <a:ext uri="{28A0092B-C50C-407E-A947-70E740481C1C}">
                <a14:useLocalDpi xmlns:a14="http://schemas.microsoft.com/office/drawing/2010/main" val="0"/>
              </a:ext>
            </a:extLst>
          </a:blip>
          <a:stretch>
            <a:fillRect/>
          </a:stretch>
        </p:blipFill>
        <p:spPr>
          <a:xfrm>
            <a:off x="7020272" y="548680"/>
            <a:ext cx="1395730" cy="3578225"/>
          </a:xfrm>
          <a:prstGeom prst="rect">
            <a:avLst/>
          </a:prstGeom>
        </p:spPr>
      </p:pic>
    </p:spTree>
    <p:extLst>
      <p:ext uri="{BB962C8B-B14F-4D97-AF65-F5344CB8AC3E}">
        <p14:creationId xmlns:p14="http://schemas.microsoft.com/office/powerpoint/2010/main" val="2408402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Determination of </a:t>
            </a:r>
            <a:r>
              <a:rPr lang="en-US" b="1" dirty="0" err="1"/>
              <a:t>centre</a:t>
            </a:r>
            <a:r>
              <a:rPr lang="en-US" b="1" dirty="0"/>
              <a:t> of gravity in human body</a:t>
            </a:r>
          </a:p>
        </p:txBody>
      </p:sp>
      <p:pic>
        <p:nvPicPr>
          <p:cNvPr id="1026" name="Picture 2" descr="C:\Jandys\KTV\Biomechanika\Prezentace_Brno\Biomechanics Presentation\book-1\book-1\images\30\eq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702" y="3284984"/>
            <a:ext cx="1285875" cy="97155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331640" y="1556792"/>
            <a:ext cx="4572000" cy="1477328"/>
          </a:xfrm>
          <a:prstGeom prst="rect">
            <a:avLst/>
          </a:prstGeom>
        </p:spPr>
        <p:txBody>
          <a:bodyPr>
            <a:spAutoFit/>
          </a:bodyPr>
          <a:lstStyle/>
          <a:p>
            <a:r>
              <a:rPr lang="en-US" dirty="0"/>
              <a:t>If we know the gravitational force acting on individual segments and their position in relation to the origin of the chosen frame of reference, we can calculate the </a:t>
            </a:r>
            <a:r>
              <a:rPr lang="en-US" dirty="0" err="1"/>
              <a:t>centre</a:t>
            </a:r>
            <a:r>
              <a:rPr lang="en-US" dirty="0"/>
              <a:t> of gravity as</a:t>
            </a:r>
          </a:p>
        </p:txBody>
      </p:sp>
      <p:pic>
        <p:nvPicPr>
          <p:cNvPr id="1028" name="Picture 4" descr="C:\Jandys\KTV\Biomechanika\Prezentace_Brno\Biomechanics Presentation\book-1\book-1\images\30\obr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475233"/>
            <a:ext cx="169545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7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99592" y="1556792"/>
            <a:ext cx="7488832" cy="4801314"/>
          </a:xfrm>
          <a:prstGeom prst="rect">
            <a:avLst/>
          </a:prstGeom>
        </p:spPr>
        <p:txBody>
          <a:bodyPr wrap="square">
            <a:spAutoFit/>
          </a:bodyPr>
          <a:lstStyle/>
          <a:p>
            <a:r>
              <a:rPr lang="en-US" dirty="0"/>
              <a:t>Let us imagine we are standing in the basic anatomical position. </a:t>
            </a:r>
            <a:endParaRPr lang="cs-CZ" dirty="0" smtClean="0"/>
          </a:p>
          <a:p>
            <a:endParaRPr lang="cs-CZ" dirty="0"/>
          </a:p>
          <a:p>
            <a:r>
              <a:rPr lang="en-US" dirty="0" smtClean="0"/>
              <a:t>Sagittal </a:t>
            </a:r>
            <a:r>
              <a:rPr lang="en-US" dirty="0"/>
              <a:t>plane divides the body into right and left sections. Because human body is almost symmetrical in relation to sagittal plane, the </a:t>
            </a:r>
            <a:r>
              <a:rPr lang="en-US" dirty="0" err="1"/>
              <a:t>centre</a:t>
            </a:r>
            <a:r>
              <a:rPr lang="en-US" dirty="0"/>
              <a:t> of gravity will be placed very near this plane. </a:t>
            </a:r>
            <a:endParaRPr lang="cs-CZ" dirty="0" smtClean="0"/>
          </a:p>
          <a:p>
            <a:endParaRPr lang="cs-CZ" dirty="0"/>
          </a:p>
          <a:p>
            <a:r>
              <a:rPr lang="en-US" dirty="0" smtClean="0"/>
              <a:t>If </a:t>
            </a:r>
            <a:r>
              <a:rPr lang="en-US" dirty="0"/>
              <a:t>we lift our right arm, the </a:t>
            </a:r>
            <a:r>
              <a:rPr lang="en-US" dirty="0" err="1"/>
              <a:t>centre</a:t>
            </a:r>
            <a:r>
              <a:rPr lang="en-US" dirty="0"/>
              <a:t> of gravity will shift to the right and up. Even though human body is not symmetrical in sagittal direction, the </a:t>
            </a:r>
            <a:r>
              <a:rPr lang="en-US" dirty="0" err="1"/>
              <a:t>centre</a:t>
            </a:r>
            <a:r>
              <a:rPr lang="en-US" dirty="0"/>
              <a:t> of gravity is somewhere on a frontal plane that divides the body into front and back sections. This plane goes approximately through shoulders and hips, and then slightly in front of anklebones. </a:t>
            </a:r>
            <a:r>
              <a:rPr lang="en-US" dirty="0" smtClean="0"/>
              <a:t>If </a:t>
            </a:r>
            <a:r>
              <a:rPr lang="en-US" dirty="0"/>
              <a:t>we stretch our arms forward, the </a:t>
            </a:r>
            <a:r>
              <a:rPr lang="en-US" dirty="0" err="1"/>
              <a:t>centre</a:t>
            </a:r>
            <a:r>
              <a:rPr lang="en-US" dirty="0"/>
              <a:t> of gravity will shift forward, too. </a:t>
            </a:r>
            <a:endParaRPr lang="cs-CZ" dirty="0" smtClean="0"/>
          </a:p>
          <a:p>
            <a:endParaRPr lang="cs-CZ" dirty="0"/>
          </a:p>
          <a:p>
            <a:r>
              <a:rPr lang="en-US" dirty="0" smtClean="0"/>
              <a:t>It </a:t>
            </a:r>
            <a:r>
              <a:rPr lang="en-US" dirty="0"/>
              <a:t>is much more difficult to estimate the position of the </a:t>
            </a:r>
            <a:r>
              <a:rPr lang="en-US" dirty="0" err="1"/>
              <a:t>centre</a:t>
            </a:r>
            <a:r>
              <a:rPr lang="en-US" dirty="0"/>
              <a:t> of gravity in vertical plane. In basic anatomical position the </a:t>
            </a:r>
            <a:r>
              <a:rPr lang="en-US" dirty="0" err="1"/>
              <a:t>centre</a:t>
            </a:r>
            <a:r>
              <a:rPr lang="en-US" dirty="0"/>
              <a:t> of gravity lies in the area of the 3</a:t>
            </a:r>
            <a:r>
              <a:rPr lang="en-US" baseline="30000" dirty="0"/>
              <a:t>rd</a:t>
            </a:r>
            <a:r>
              <a:rPr lang="en-US" dirty="0"/>
              <a:t> to 4</a:t>
            </a:r>
            <a:r>
              <a:rPr lang="en-US" baseline="30000" dirty="0"/>
              <a:t>th</a:t>
            </a:r>
            <a:r>
              <a:rPr lang="en-US" dirty="0"/>
              <a:t> sacral vertebra.</a:t>
            </a:r>
            <a:r>
              <a:rPr lang="cs-CZ" dirty="0" smtClean="0"/>
              <a:t>ě </a:t>
            </a:r>
            <a:r>
              <a:rPr lang="cs-CZ" dirty="0"/>
              <a:t>leží v základní anatomické poloze v oblasti 3. až 4. křížového obratle.</a:t>
            </a:r>
            <a:endParaRPr lang="en-US" dirty="0"/>
          </a:p>
        </p:txBody>
      </p:sp>
      <p:pic>
        <p:nvPicPr>
          <p:cNvPr id="2050" name="Picture 2" descr="http://upload.wikimedia.org/wikipedia/commons/d/dc/Anatomical_Posi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605" y="475925"/>
            <a:ext cx="2636806" cy="580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80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Gender and age differences</a:t>
            </a:r>
            <a:endParaRPr lang="en-US"/>
          </a:p>
        </p:txBody>
      </p:sp>
      <p:sp>
        <p:nvSpPr>
          <p:cNvPr id="4" name="Obdélník 3"/>
          <p:cNvSpPr/>
          <p:nvPr/>
        </p:nvSpPr>
        <p:spPr>
          <a:xfrm>
            <a:off x="1187624" y="1772816"/>
            <a:ext cx="6984776" cy="2585323"/>
          </a:xfrm>
          <a:prstGeom prst="rect">
            <a:avLst/>
          </a:prstGeom>
        </p:spPr>
        <p:txBody>
          <a:bodyPr wrap="square">
            <a:spAutoFit/>
          </a:bodyPr>
          <a:lstStyle/>
          <a:p>
            <a:r>
              <a:rPr lang="en-US" dirty="0" smtClean="0"/>
              <a:t>Women have </a:t>
            </a:r>
            <a:r>
              <a:rPr lang="en-US" dirty="0" err="1" smtClean="0"/>
              <a:t>centre</a:t>
            </a:r>
            <a:r>
              <a:rPr lang="en-US" dirty="0" smtClean="0"/>
              <a:t> of gravity vertically lower than men because their bodies are bigger in the area of pelvis but their shoulders are narrower. </a:t>
            </a:r>
          </a:p>
          <a:p>
            <a:endParaRPr lang="en-US" dirty="0" smtClean="0"/>
          </a:p>
          <a:p>
            <a:r>
              <a:rPr lang="en-US" dirty="0" smtClean="0"/>
              <a:t>The position of </a:t>
            </a:r>
            <a:r>
              <a:rPr lang="en-US" dirty="0" err="1" smtClean="0"/>
              <a:t>centre</a:t>
            </a:r>
            <a:r>
              <a:rPr lang="en-US" dirty="0" smtClean="0"/>
              <a:t> of gravity in women is in the relative height of 55 % of the total height, while in men it is 57 %. </a:t>
            </a:r>
          </a:p>
          <a:p>
            <a:endParaRPr lang="en-US" dirty="0" smtClean="0"/>
          </a:p>
          <a:p>
            <a:r>
              <a:rPr lang="en-US" dirty="0" smtClean="0"/>
              <a:t>In children the position of </a:t>
            </a:r>
            <a:r>
              <a:rPr lang="en-US" dirty="0" err="1" smtClean="0"/>
              <a:t>centre</a:t>
            </a:r>
            <a:r>
              <a:rPr lang="en-US" dirty="0" smtClean="0"/>
              <a:t> of gravity is relatively higher compared to adults because children have relatively bigger head and shorter legs than adults.</a:t>
            </a:r>
            <a:endParaRPr lang="en-US" dirty="0"/>
          </a:p>
        </p:txBody>
      </p:sp>
      <p:pic>
        <p:nvPicPr>
          <p:cNvPr id="5" name="Picture 2" descr="http://4.bp.blogspot.com/_wWYN2DKTsJM/TRj8DDelfuI/AAAAAAAAEu8/WPXbOQU3Q-o/s400/1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83162"/>
            <a:ext cx="2952328" cy="2066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527202"/>
            <a:ext cx="1633911" cy="217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99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Centre of gravity does not have to lie inside human body</a:t>
            </a:r>
          </a:p>
        </p:txBody>
      </p:sp>
      <p:pic>
        <p:nvPicPr>
          <p:cNvPr id="4098" name="Picture 2" descr="C:\Jandys\KTV\Biomechanika\Prezentace_Brno\Biomechanics Presentation\book-1\book-1\images\30\obr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68" y="2132856"/>
            <a:ext cx="3305175" cy="34480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kok do výšky"/>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0" y="2117324"/>
            <a:ext cx="3810000" cy="3159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7111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Využití konceptu těžiště ke zvýšení </a:t>
            </a:r>
            <a:r>
              <a:rPr lang="cs-CZ" b="1" dirty="0" smtClean="0"/>
              <a:t>výkonnosti</a:t>
            </a:r>
            <a:endParaRPr lang="en-US" dirty="0"/>
          </a:p>
        </p:txBody>
      </p:sp>
      <p:sp>
        <p:nvSpPr>
          <p:cNvPr id="4" name="Obdélník 3"/>
          <p:cNvSpPr/>
          <p:nvPr/>
        </p:nvSpPr>
        <p:spPr>
          <a:xfrm>
            <a:off x="395536" y="2564904"/>
            <a:ext cx="8568952" cy="3108543"/>
          </a:xfrm>
          <a:prstGeom prst="rect">
            <a:avLst/>
          </a:prstGeom>
        </p:spPr>
        <p:txBody>
          <a:bodyPr wrap="square">
            <a:spAutoFit/>
          </a:bodyPr>
          <a:lstStyle/>
          <a:p>
            <a:r>
              <a:rPr lang="en-US" sz="1400" dirty="0" smtClean="0"/>
              <a:t>If </a:t>
            </a:r>
            <a:r>
              <a:rPr lang="en-US" sz="1400" dirty="0"/>
              <a:t>we jump up in the air and lose contact with the floor, only gravitational force acts on us and we become a projectile. </a:t>
            </a:r>
            <a:r>
              <a:rPr lang="en-US" sz="1400" dirty="0" smtClean="0"/>
              <a:t>The </a:t>
            </a:r>
            <a:r>
              <a:rPr lang="en-US" sz="1400" dirty="0"/>
              <a:t>trajectory of our body’s </a:t>
            </a:r>
            <a:r>
              <a:rPr lang="en-US" sz="1400" dirty="0" err="1"/>
              <a:t>centre</a:t>
            </a:r>
            <a:r>
              <a:rPr lang="en-US" sz="1400" dirty="0"/>
              <a:t> of gravity cannot be influenced by our moving arms and legs but the motions of individual arms and legs influence each other. So for example if we bend our knees during the jump, the height of arms is reduced so that </a:t>
            </a:r>
            <a:r>
              <a:rPr lang="en-US" sz="1400" dirty="0" err="1"/>
              <a:t>centre</a:t>
            </a:r>
            <a:r>
              <a:rPr lang="en-US" sz="1400" dirty="0"/>
              <a:t> of gravity still moves along the same trajectory, determined from the moment of moment of </a:t>
            </a:r>
            <a:r>
              <a:rPr lang="en-US" sz="1400" dirty="0" smtClean="0"/>
              <a:t>take-off.</a:t>
            </a:r>
            <a:endParaRPr lang="cs-CZ" sz="1400" dirty="0" smtClean="0"/>
          </a:p>
          <a:p>
            <a:endParaRPr lang="en-US" sz="1400" dirty="0"/>
          </a:p>
          <a:p>
            <a:r>
              <a:rPr lang="en-US" sz="1400" dirty="0"/>
              <a:t>Basketball players, for example, when trying to block the ball, jump up with only one arm raised. The other arm and both legs are not bent and do not move in relation to trunk. Volleyball players would also jump highest with only one arm raised and their legs outstretched. Why, then, volleyball players, unlike basketball players, jump with both arms raised above their heads? </a:t>
            </a:r>
            <a:endParaRPr lang="cs-CZ" sz="1400" dirty="0" smtClean="0"/>
          </a:p>
          <a:p>
            <a:endParaRPr lang="cs-CZ" sz="1400" dirty="0"/>
          </a:p>
          <a:p>
            <a:r>
              <a:rPr lang="en-US" sz="1400" dirty="0" smtClean="0"/>
              <a:t>When </a:t>
            </a:r>
            <a:r>
              <a:rPr lang="en-US" sz="1400" dirty="0"/>
              <a:t>we look at some spectacular jumps of basketball players, figure skaters, dancers, gymnasts, etc., we can see that they sometimes seem to be suspended in the air. It is only an effect of relative motions of individual body segments toward each other. </a:t>
            </a:r>
          </a:p>
        </p:txBody>
      </p:sp>
    </p:spTree>
    <p:extLst>
      <p:ext uri="{BB962C8B-B14F-4D97-AF65-F5344CB8AC3E}">
        <p14:creationId xmlns:p14="http://schemas.microsoft.com/office/powerpoint/2010/main" val="163933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How the position of </a:t>
            </a:r>
            <a:r>
              <a:rPr lang="en-US" b="1" dirty="0" err="1"/>
              <a:t>centre</a:t>
            </a:r>
            <a:r>
              <a:rPr lang="en-US" b="1" dirty="0"/>
              <a:t> of gravity influences the stability of human body?</a:t>
            </a:r>
          </a:p>
        </p:txBody>
      </p:sp>
      <p:sp>
        <p:nvSpPr>
          <p:cNvPr id="4" name="Obdélník 3"/>
          <p:cNvSpPr/>
          <p:nvPr/>
        </p:nvSpPr>
        <p:spPr>
          <a:xfrm>
            <a:off x="827584" y="1700808"/>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The stability of a body is a measure of its ability to return to a position of equilibrium after being disturbed.</a:t>
            </a:r>
            <a:endParaRPr lang="en-US" dirty="0"/>
          </a:p>
        </p:txBody>
      </p:sp>
      <p:sp>
        <p:nvSpPr>
          <p:cNvPr id="5" name="Obdélník 4"/>
          <p:cNvSpPr/>
          <p:nvPr/>
        </p:nvSpPr>
        <p:spPr>
          <a:xfrm>
            <a:off x="436967" y="2780928"/>
            <a:ext cx="6426151" cy="3693319"/>
          </a:xfrm>
          <a:prstGeom prst="rect">
            <a:avLst/>
          </a:prstGeom>
        </p:spPr>
        <p:txBody>
          <a:bodyPr wrap="square">
            <a:spAutoFit/>
          </a:bodyPr>
          <a:lstStyle/>
          <a:p>
            <a:r>
              <a:rPr lang="en-US" dirty="0"/>
              <a:t>In many sports and human activities athletes, or people in general, do not want to be unbalanced from a certain stance or position. </a:t>
            </a:r>
            <a:r>
              <a:rPr lang="en-US" dirty="0" smtClean="0"/>
              <a:t>Wrestlers </a:t>
            </a:r>
            <a:r>
              <a:rPr lang="en-US" dirty="0"/>
              <a:t>try to maintain the most stable position in order not to be overturned by their opponents. </a:t>
            </a:r>
            <a:r>
              <a:rPr lang="en-US" dirty="0" err="1"/>
              <a:t>Biathlonists</a:t>
            </a:r>
            <a:r>
              <a:rPr lang="en-US" dirty="0"/>
              <a:t>, tennis players, basketball players, archers, they all need a stable position to perform their skills best. </a:t>
            </a:r>
            <a:r>
              <a:rPr lang="en-US" dirty="0" smtClean="0"/>
              <a:t>I</a:t>
            </a:r>
            <a:endParaRPr lang="cs-CZ" dirty="0" smtClean="0"/>
          </a:p>
          <a:p>
            <a:endParaRPr lang="cs-CZ" dirty="0"/>
          </a:p>
          <a:p>
            <a:r>
              <a:rPr lang="en-US" dirty="0" smtClean="0"/>
              <a:t>Sprinters </a:t>
            </a:r>
            <a:r>
              <a:rPr lang="en-US" dirty="0"/>
              <a:t>at start need to leave their starting position soonest possible. Downhill skiers, tennis players serving, swimmers at start, football goal keepers, they all must be able to change their position fastest possible when the right moment comes. For this purpose they produce a preparatory position which is not very stable.</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407" y="2780928"/>
            <a:ext cx="196053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413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Factors</a:t>
            </a:r>
            <a:r>
              <a:rPr lang="cs-CZ" b="1" dirty="0"/>
              <a:t> </a:t>
            </a:r>
            <a:r>
              <a:rPr lang="cs-CZ" b="1" dirty="0" err="1"/>
              <a:t>influencing</a:t>
            </a:r>
            <a:r>
              <a:rPr lang="cs-CZ" b="1" dirty="0"/>
              <a:t> stability</a:t>
            </a:r>
          </a:p>
        </p:txBody>
      </p:sp>
      <p:sp>
        <p:nvSpPr>
          <p:cNvPr id="4" name="Obdélník 3"/>
          <p:cNvSpPr/>
          <p:nvPr/>
        </p:nvSpPr>
        <p:spPr>
          <a:xfrm>
            <a:off x="899592" y="1772816"/>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b="1" dirty="0"/>
              <a:t>Stabilita těles je ovlivňována výškou těžiště nad podložkou, velikostí základny opory a hmotností tělesa.</a:t>
            </a:r>
            <a:endParaRPr lang="en-US" dirty="0"/>
          </a:p>
        </p:txBody>
      </p:sp>
      <p:pic>
        <p:nvPicPr>
          <p:cNvPr id="6146" name="Picture 2" descr="C:\Jandys\KTV\Biomechanika\Prezentace_Brno\Biomechanics Presentation\book-1\book-1\images\30\eq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12976"/>
            <a:ext cx="1504950" cy="38100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869993" y="3764939"/>
            <a:ext cx="4572000" cy="1200329"/>
          </a:xfrm>
          <a:prstGeom prst="rect">
            <a:avLst/>
          </a:prstGeom>
        </p:spPr>
        <p:txBody>
          <a:bodyPr>
            <a:spAutoFit/>
          </a:bodyPr>
          <a:lstStyle/>
          <a:p>
            <a:r>
              <a:rPr lang="en-US" dirty="0"/>
              <a:t>Factors on the left side of the equation minimize the increase in stability, while factors on the right side of the equation maximize the increase in stability.</a:t>
            </a:r>
          </a:p>
        </p:txBody>
      </p:sp>
      <p:sp>
        <p:nvSpPr>
          <p:cNvPr id="3" name="Obdélník 2"/>
          <p:cNvSpPr/>
          <p:nvPr/>
        </p:nvSpPr>
        <p:spPr>
          <a:xfrm>
            <a:off x="3995936" y="5558749"/>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The most stable stance or position of a human body is the one with minimum potential energy.</a:t>
            </a:r>
          </a:p>
        </p:txBody>
      </p:sp>
      <p:pic>
        <p:nvPicPr>
          <p:cNvPr id="7" name="Picture 4" descr="http://london-games.reuters.com/london-olympics-2012/files/styles/article_large_landscape/public/photo_item/OLY-WRES-WRM84K-ROUNDS-DAY10/0/2012-08-06T175009Z_1801674938_LM2E8861DJHJU_RTRMADP_3_OLY-WRES-WRM84K-ROUNDS-DAY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815" y="2420500"/>
            <a:ext cx="3025180" cy="234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03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TotalTime>
  <Words>468</Words>
  <Application>Microsoft Office PowerPoint</Application>
  <PresentationFormat>Předvádění na obrazovce (4:3)</PresentationFormat>
  <Paragraphs>47</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Motiv systému Office</vt:lpstr>
      <vt:lpstr>Biomechanics 12</vt:lpstr>
      <vt:lpstr>Centre of Gravity</vt:lpstr>
      <vt:lpstr>Determination of centre of gravity in human body</vt:lpstr>
      <vt:lpstr>Prezentace aplikace PowerPoint</vt:lpstr>
      <vt:lpstr>Gender and age differences</vt:lpstr>
      <vt:lpstr>Centre of gravity does not have to lie inside human body</vt:lpstr>
      <vt:lpstr>Využití konceptu těžiště ke zvýšení výkonnosti</vt:lpstr>
      <vt:lpstr>How the position of centre of gravity influences the stability of human body?</vt:lpstr>
      <vt:lpstr>Factors influencing stability</vt:lpstr>
      <vt:lpstr>Prezentace aplikace PowerPoint</vt:lpstr>
      <vt:lpstr>Prezentace aplikace PowerPoint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1</dc:title>
  <cp:lastModifiedBy>OU</cp:lastModifiedBy>
  <cp:revision>24</cp:revision>
  <dcterms:modified xsi:type="dcterms:W3CDTF">2012-08-31T11:21:01Z</dcterms:modified>
</cp:coreProperties>
</file>