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5" r:id="rId3"/>
    <p:sldId id="276" r:id="rId4"/>
    <p:sldId id="277" r:id="rId5"/>
    <p:sldId id="278" r:id="rId6"/>
    <p:sldId id="279" r:id="rId7"/>
    <p:sldId id="280" r:id="rId8"/>
    <p:sldId id="281" r:id="rId9"/>
    <p:sldId id="283" r:id="rId10"/>
    <p:sldId id="284" r:id="rId11"/>
    <p:sldId id="285" r:id="rId12"/>
    <p:sldId id="286" r:id="rId13"/>
    <p:sldId id="287" r:id="rId14"/>
    <p:sldId id="288" r:id="rId15"/>
    <p:sldId id="289" r:id="rId16"/>
    <p:sldId id="274"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7B46-57C4-40E3-8C48-3CDCE6DC5BBA}" type="datetimeFigureOut">
              <a:rPr lang="en-US" smtClean="0"/>
              <a:pPr/>
              <a:t>8/31/2012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43B7-F3A1-47FD-9C63-89865ED613E7}" type="slidenum">
              <a:rPr lang="en-US" smtClean="0"/>
              <a:pPr/>
              <a:t>‹#›</a:t>
            </a:fld>
            <a:endParaRPr lang="en-US"/>
          </a:p>
        </p:txBody>
      </p:sp>
    </p:spTree>
    <p:extLst>
      <p:ext uri="{BB962C8B-B14F-4D97-AF65-F5344CB8AC3E}">
        <p14:creationId xmlns:p14="http://schemas.microsoft.com/office/powerpoint/2010/main" val="165841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31.8.2012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pPr/>
              <a:t>31.8.2012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31.8.2012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Biomechanics</a:t>
            </a:r>
            <a:r>
              <a:rPr lang="cs-CZ" dirty="0" smtClean="0"/>
              <a:t> </a:t>
            </a:r>
            <a:r>
              <a:rPr lang="cs-CZ" dirty="0" smtClean="0"/>
              <a:t>13</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en-US" b="1" smtClean="0"/>
              <a:t>Angular </a:t>
            </a:r>
            <a:r>
              <a:rPr lang="en-US" b="1" smtClean="0"/>
              <a:t>K</a:t>
            </a:r>
            <a:r>
              <a:rPr lang="en-US" b="1" smtClean="0"/>
              <a:t>inetics</a:t>
            </a:r>
            <a:endParaRPr lang="en-US" b="1"/>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86292" y="404664"/>
            <a:ext cx="4572000" cy="1477328"/>
          </a:xfrm>
          <a:prstGeom prst="rect">
            <a:avLst/>
          </a:prstGeom>
        </p:spPr>
        <p:txBody>
          <a:bodyPr>
            <a:spAutoFit/>
          </a:bodyPr>
          <a:lstStyle/>
          <a:p>
            <a:r>
              <a:rPr lang="en-US" dirty="0"/>
              <a:t>Another very typical example of using intentional change of angular momentum in sport is the effect of changing the velocity of rotation by figure skaters when doing pirouettes. </a:t>
            </a:r>
          </a:p>
        </p:txBody>
      </p:sp>
      <p:pic>
        <p:nvPicPr>
          <p:cNvPr id="9218" name="Picture 2" descr="http://1.bp.blogspot.com/-r5uB-OaZJKc/Tb-OV5E863I/AAAAAAAABhA/OBthcW6invA/s1600/Figure%252BSkater%252BSonia%252BLafuente%252BMart%2525C3%2525ADnez%252B-%252BFlying%252Bon%252B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88235"/>
            <a:ext cx="3771900" cy="56578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95536" y="2780928"/>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dirty="0"/>
              <a:t>Gymnasts, skiers, dancers, figure skaters, etc. control the velocity of rotation of their bodies by changing moment of inertia of their body in relation to the axis of rotation (curling – uncurling, abduction – adduction, etc.)</a:t>
            </a:r>
            <a:endParaRPr lang="en-US" dirty="0"/>
          </a:p>
        </p:txBody>
      </p:sp>
    </p:spTree>
    <p:extLst>
      <p:ext uri="{BB962C8B-B14F-4D97-AF65-F5344CB8AC3E}">
        <p14:creationId xmlns:p14="http://schemas.microsoft.com/office/powerpoint/2010/main" val="1142680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Interpretation of Newton’ second law for rotary motion</a:t>
            </a:r>
          </a:p>
        </p:txBody>
      </p:sp>
      <p:sp>
        <p:nvSpPr>
          <p:cNvPr id="4" name="Obdélník 3"/>
          <p:cNvSpPr/>
          <p:nvPr/>
        </p:nvSpPr>
        <p:spPr>
          <a:xfrm>
            <a:off x="2843808" y="1772816"/>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Change of angular momentum of a body is directly proportional to the resultant moment of force which is acting on this body and such change has the direction of the external moment of force.</a:t>
            </a:r>
            <a:endParaRPr lang="en-US" dirty="0"/>
          </a:p>
        </p:txBody>
      </p:sp>
      <p:sp>
        <p:nvSpPr>
          <p:cNvPr id="5" name="Obdélník 4"/>
          <p:cNvSpPr/>
          <p:nvPr/>
        </p:nvSpPr>
        <p:spPr>
          <a:xfrm>
            <a:off x="323528" y="3284984"/>
            <a:ext cx="5220072" cy="1200329"/>
          </a:xfrm>
          <a:prstGeom prst="rect">
            <a:avLst/>
          </a:prstGeom>
        </p:spPr>
        <p:txBody>
          <a:bodyPr wrap="square">
            <a:spAutoFit/>
          </a:bodyPr>
          <a:lstStyle/>
          <a:p>
            <a:r>
              <a:rPr lang="en-US" dirty="0"/>
              <a:t>For perfectly rigid bodies with constant moment of inertia about the chosen axis of rotation we can describe relations between kinematic and kinetic quantities as follows:</a:t>
            </a:r>
          </a:p>
        </p:txBody>
      </p:sp>
      <p:pic>
        <p:nvPicPr>
          <p:cNvPr id="10242" name="Picture 2" descr="C:\Jandys\KTV\Biomechanika\Prezentace_Brno\Biomechanics Presentation\book-1\book-1\images\31\eq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17032"/>
            <a:ext cx="1979935" cy="88277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11310" y="4532021"/>
            <a:ext cx="5148064" cy="1477328"/>
          </a:xfrm>
          <a:prstGeom prst="rect">
            <a:avLst/>
          </a:prstGeom>
        </p:spPr>
        <p:txBody>
          <a:bodyPr wrap="square">
            <a:spAutoFit/>
          </a:bodyPr>
          <a:lstStyle/>
          <a:p>
            <a:r>
              <a:rPr lang="en-US" dirty="0"/>
              <a:t>The above equation does not apply to bodies that are not perfectly rigid, such as human body. For human body the resultant external moment of force is equal to the rate with which angular momentum changes:</a:t>
            </a:r>
          </a:p>
        </p:txBody>
      </p:sp>
      <p:pic>
        <p:nvPicPr>
          <p:cNvPr id="10244" name="Picture 4" descr="C:\Jandys\KTV\Biomechanika\Prezentace_Brno\Biomechanics Presentation\book-1\book-1\images\31\eq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892" y="4725928"/>
            <a:ext cx="1792424" cy="1297583"/>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043608" y="6042666"/>
            <a:ext cx="751842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Resultant moment of external force acting on a body is directly proportional to the rate with which angular momentum changes.</a:t>
            </a:r>
            <a:endParaRPr lang="en-US" dirty="0"/>
          </a:p>
        </p:txBody>
      </p:sp>
    </p:spTree>
    <p:extLst>
      <p:ext uri="{BB962C8B-B14F-4D97-AF65-F5344CB8AC3E}">
        <p14:creationId xmlns:p14="http://schemas.microsoft.com/office/powerpoint/2010/main" val="1453427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Change of angular momentum can have the following consequences:</a:t>
            </a:r>
          </a:p>
        </p:txBody>
      </p:sp>
      <p:sp>
        <p:nvSpPr>
          <p:cNvPr id="5" name="Obdélník 4"/>
          <p:cNvSpPr/>
          <p:nvPr/>
        </p:nvSpPr>
        <p:spPr>
          <a:xfrm>
            <a:off x="1043608" y="2505670"/>
            <a:ext cx="734481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sz="2800" dirty="0" smtClean="0"/>
              <a:t>1. </a:t>
            </a:r>
            <a:r>
              <a:rPr lang="en-US" sz="2800" dirty="0"/>
              <a:t>angular velocity decrease or increase</a:t>
            </a:r>
          </a:p>
          <a:p>
            <a:r>
              <a:rPr lang="cs-CZ" sz="2800" dirty="0" smtClean="0"/>
              <a:t>2. </a:t>
            </a:r>
            <a:r>
              <a:rPr lang="en-US" sz="2800" dirty="0" smtClean="0"/>
              <a:t>change </a:t>
            </a:r>
            <a:r>
              <a:rPr lang="en-US" sz="2800" dirty="0"/>
              <a:t>of position of the axis of rotation</a:t>
            </a:r>
          </a:p>
          <a:p>
            <a:r>
              <a:rPr lang="cs-CZ" sz="2800" dirty="0" smtClean="0"/>
              <a:t>3. </a:t>
            </a:r>
            <a:r>
              <a:rPr lang="en-US" sz="2800" dirty="0" smtClean="0"/>
              <a:t>change </a:t>
            </a:r>
            <a:r>
              <a:rPr lang="en-US" sz="2800" dirty="0"/>
              <a:t>of moment of inertia</a:t>
            </a:r>
          </a:p>
        </p:txBody>
      </p:sp>
      <p:sp>
        <p:nvSpPr>
          <p:cNvPr id="3" name="Obdélník 2"/>
          <p:cNvSpPr/>
          <p:nvPr/>
        </p:nvSpPr>
        <p:spPr>
          <a:xfrm>
            <a:off x="755576" y="4798814"/>
            <a:ext cx="7416824" cy="1200329"/>
          </a:xfrm>
          <a:prstGeom prst="rect">
            <a:avLst/>
          </a:prstGeom>
        </p:spPr>
        <p:txBody>
          <a:bodyPr wrap="square">
            <a:spAutoFit/>
          </a:bodyPr>
          <a:lstStyle/>
          <a:p>
            <a:r>
              <a:rPr lang="en-US" dirty="0"/>
              <a:t>Angular acceleration of a body or a change of moment of inertia does not necessarily mean that an external moment of force is acting on the body, because the total angular momentum of a body that is not perfectly rigid can stay constant even if the body accelerates or if its moment of inertia changes</a:t>
            </a:r>
          </a:p>
        </p:txBody>
      </p:sp>
    </p:spTree>
    <p:extLst>
      <p:ext uri="{BB962C8B-B14F-4D97-AF65-F5344CB8AC3E}">
        <p14:creationId xmlns:p14="http://schemas.microsoft.com/office/powerpoint/2010/main" val="2016639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Angular impulse and angular momentum</a:t>
            </a:r>
          </a:p>
        </p:txBody>
      </p:sp>
      <p:sp>
        <p:nvSpPr>
          <p:cNvPr id="4" name="Obdélník 3"/>
          <p:cNvSpPr/>
          <p:nvPr/>
        </p:nvSpPr>
        <p:spPr>
          <a:xfrm>
            <a:off x="657911" y="1916832"/>
            <a:ext cx="352839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Angular impulse equals a change of angular momentum. </a:t>
            </a:r>
          </a:p>
        </p:txBody>
      </p:sp>
      <p:pic>
        <p:nvPicPr>
          <p:cNvPr id="11266" name="Picture 2" descr="http://im.glogster.com/media/4/33/29/17/33291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7"/>
            <a:ext cx="4274840" cy="284989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83568" y="4653136"/>
            <a:ext cx="7776864" cy="2031325"/>
          </a:xfrm>
          <a:prstGeom prst="rect">
            <a:avLst/>
          </a:prstGeom>
        </p:spPr>
        <p:txBody>
          <a:bodyPr wrap="square">
            <a:spAutoFit/>
          </a:bodyPr>
          <a:lstStyle/>
          <a:p>
            <a:pPr algn="just"/>
            <a:r>
              <a:rPr lang="en-US" sz="1400" dirty="0"/>
              <a:t>Figure skater, for example, rotates about longitudinal axis by standing on the tip of one skate and pushing against the ice with the other skate. Pushing leg should be as far as possible from the longitudinal axis to create greatest possible moment of force. If the figure skater arranges his body in such a way that his moment of inertia in relation to longitudinal axis is as small as possible, he can have sufficient acceleration at take-off. At another take-off he already has high angular velocity and thus less time for pushing against the ice. The skater can therefore uncurl his body to increase moment of inertia shortly before take-off. Greater moment of inertia results in lower angular velocity about the longitudinal axis and thus in more time for take-off. The longer the skater is acting with force during take-off, the greater angular impulse is bestowed and the greater change of angular momentum will occur.</a:t>
            </a:r>
          </a:p>
        </p:txBody>
      </p:sp>
    </p:spTree>
    <p:extLst>
      <p:ext uri="{BB962C8B-B14F-4D97-AF65-F5344CB8AC3E}">
        <p14:creationId xmlns:p14="http://schemas.microsoft.com/office/powerpoint/2010/main" val="1765041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Interpretation of Newton’ third law for rotary motion</a:t>
            </a:r>
          </a:p>
        </p:txBody>
      </p:sp>
      <p:sp>
        <p:nvSpPr>
          <p:cNvPr id="4" name="Obdélník 3"/>
          <p:cNvSpPr/>
          <p:nvPr/>
        </p:nvSpPr>
        <p:spPr>
          <a:xfrm>
            <a:off x="755576" y="1916832"/>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Moment of force by which the first body acts on the second body produces moment of force of equal magnitude by which the second body acts on the first body at the same time but with opposite direction. We must also not forget that these moments of force have the same axis of rotation.</a:t>
            </a:r>
          </a:p>
        </p:txBody>
      </p:sp>
      <p:sp>
        <p:nvSpPr>
          <p:cNvPr id="5" name="Obdélník 4"/>
          <p:cNvSpPr/>
          <p:nvPr/>
        </p:nvSpPr>
        <p:spPr>
          <a:xfrm>
            <a:off x="827584" y="4725144"/>
            <a:ext cx="7848872" cy="1754326"/>
          </a:xfrm>
          <a:prstGeom prst="rect">
            <a:avLst/>
          </a:prstGeom>
        </p:spPr>
        <p:txBody>
          <a:bodyPr wrap="square">
            <a:spAutoFit/>
          </a:bodyPr>
          <a:lstStyle/>
          <a:p>
            <a:r>
              <a:rPr lang="en-US" dirty="0"/>
              <a:t>A good example of the use of Newton’ third law for rotary motion is the moment of force produced by quadriceps </a:t>
            </a:r>
            <a:r>
              <a:rPr lang="en-US" dirty="0" err="1"/>
              <a:t>femoris</a:t>
            </a:r>
            <a:r>
              <a:rPr lang="en-US" dirty="0"/>
              <a:t> (specifically </a:t>
            </a:r>
            <a:r>
              <a:rPr lang="en-US" dirty="0" err="1"/>
              <a:t>vastus</a:t>
            </a:r>
            <a:r>
              <a:rPr lang="en-US" dirty="0"/>
              <a:t> </a:t>
            </a:r>
            <a:r>
              <a:rPr lang="en-US" dirty="0" err="1"/>
              <a:t>femoris</a:t>
            </a:r>
            <a:r>
              <a:rPr lang="en-US" dirty="0"/>
              <a:t>) during extension of knee joint. When these muscles contract a moment of force is produced which rotates shin in one direction and at the same time another moment of force is produced, with equal magnitude but opposite direction, which rotates thigh. These two opposite rotations produce extension in knee joint.</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95548"/>
            <a:ext cx="2448272" cy="312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197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Comparison of kinetic quantities of linear motion and rotary </a:t>
            </a:r>
            <a:r>
              <a:rPr lang="en-US" b="1" dirty="0" smtClean="0"/>
              <a:t>motion</a:t>
            </a:r>
            <a:endParaRPr lang="en-US" dirty="0"/>
          </a:p>
        </p:txBody>
      </p:sp>
      <p:graphicFrame>
        <p:nvGraphicFramePr>
          <p:cNvPr id="4" name="Tabulka 3"/>
          <p:cNvGraphicFramePr>
            <a:graphicFrameLocks noGrp="1"/>
          </p:cNvGraphicFramePr>
          <p:nvPr/>
        </p:nvGraphicFramePr>
        <p:xfrm>
          <a:off x="457200" y="1714341"/>
          <a:ext cx="8229600" cy="4297680"/>
        </p:xfrm>
        <a:graphic>
          <a:graphicData uri="http://schemas.openxmlformats.org/drawingml/2006/table">
            <a:tbl>
              <a:tblPr/>
              <a:tblGrid>
                <a:gridCol w="2743200"/>
                <a:gridCol w="2743200"/>
                <a:gridCol w="2743200"/>
              </a:tblGrid>
              <a:tr h="0">
                <a:tc gridSpan="3">
                  <a:txBody>
                    <a:bodyPr/>
                    <a:lstStyle/>
                    <a:p>
                      <a:r>
                        <a:rPr lang="cs-CZ" b="1" dirty="0" err="1"/>
                        <a:t>Linear</a:t>
                      </a:r>
                      <a:r>
                        <a:rPr lang="cs-CZ" b="1" dirty="0"/>
                        <a:t> </a:t>
                      </a:r>
                      <a:r>
                        <a:rPr lang="cs-CZ" b="1" dirty="0" err="1"/>
                        <a:t>motion</a:t>
                      </a:r>
                      <a:endParaRPr lang="cs-CZ" dirty="0"/>
                    </a:p>
                  </a:txBody>
                  <a:tcPr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r>
                        <a:rPr lang="cs-CZ"/>
                        <a:t>Quantity</a:t>
                      </a:r>
                    </a:p>
                  </a:txBody>
                  <a:tcPr anchor="ctr">
                    <a:lnL>
                      <a:noFill/>
                    </a:lnL>
                    <a:lnR>
                      <a:noFill/>
                    </a:lnR>
                    <a:lnT>
                      <a:noFill/>
                    </a:lnT>
                    <a:lnB>
                      <a:noFill/>
                    </a:lnB>
                  </a:tcPr>
                </a:tc>
                <a:tc>
                  <a:txBody>
                    <a:bodyPr/>
                    <a:lstStyle/>
                    <a:p>
                      <a:r>
                        <a:rPr lang="en-US"/>
                        <a:t>Symbol used and basic equation</a:t>
                      </a:r>
                    </a:p>
                  </a:txBody>
                  <a:tcPr anchor="ctr">
                    <a:lnL>
                      <a:noFill/>
                    </a:lnL>
                    <a:lnR>
                      <a:noFill/>
                    </a:lnR>
                    <a:lnT>
                      <a:noFill/>
                    </a:lnT>
                    <a:lnB>
                      <a:noFill/>
                    </a:lnB>
                  </a:tcPr>
                </a:tc>
                <a:tc>
                  <a:txBody>
                    <a:bodyPr/>
                    <a:lstStyle/>
                    <a:p>
                      <a:r>
                        <a:rPr lang="cs-CZ"/>
                        <a:t>SI unit</a:t>
                      </a:r>
                    </a:p>
                  </a:txBody>
                  <a:tcPr anchor="ctr">
                    <a:lnL>
                      <a:noFill/>
                    </a:lnL>
                    <a:lnR>
                      <a:noFill/>
                    </a:lnR>
                    <a:lnT>
                      <a:noFill/>
                    </a:lnT>
                    <a:lnB>
                      <a:noFill/>
                    </a:lnB>
                  </a:tcPr>
                </a:tc>
              </a:tr>
              <a:tr h="0">
                <a:tc>
                  <a:txBody>
                    <a:bodyPr/>
                    <a:lstStyle/>
                    <a:p>
                      <a:r>
                        <a:rPr lang="cs-CZ"/>
                        <a:t>Mass</a:t>
                      </a:r>
                    </a:p>
                  </a:txBody>
                  <a:tcPr anchor="ctr">
                    <a:lnL>
                      <a:noFill/>
                    </a:lnL>
                    <a:lnR>
                      <a:noFill/>
                    </a:lnR>
                    <a:lnT>
                      <a:noFill/>
                    </a:lnT>
                    <a:lnB>
                      <a:noFill/>
                    </a:lnB>
                  </a:tcPr>
                </a:tc>
                <a:tc>
                  <a:txBody>
                    <a:bodyPr/>
                    <a:lstStyle/>
                    <a:p>
                      <a:r>
                        <a:rPr lang="cs-CZ" i="1"/>
                        <a:t>m</a:t>
                      </a:r>
                      <a:endParaRPr lang="cs-CZ"/>
                    </a:p>
                  </a:txBody>
                  <a:tcPr anchor="ctr">
                    <a:lnL>
                      <a:noFill/>
                    </a:lnL>
                    <a:lnR>
                      <a:noFill/>
                    </a:lnR>
                    <a:lnT>
                      <a:noFill/>
                    </a:lnT>
                    <a:lnB>
                      <a:noFill/>
                    </a:lnB>
                  </a:tcPr>
                </a:tc>
                <a:tc>
                  <a:txBody>
                    <a:bodyPr/>
                    <a:lstStyle/>
                    <a:p>
                      <a:r>
                        <a:rPr lang="cs-CZ"/>
                        <a:t>kg</a:t>
                      </a:r>
                    </a:p>
                  </a:txBody>
                  <a:tcPr anchor="ctr">
                    <a:lnL>
                      <a:noFill/>
                    </a:lnL>
                    <a:lnR>
                      <a:noFill/>
                    </a:lnR>
                    <a:lnT>
                      <a:noFill/>
                    </a:lnT>
                    <a:lnB>
                      <a:noFill/>
                    </a:lnB>
                  </a:tcPr>
                </a:tc>
              </a:tr>
              <a:tr h="0">
                <a:tc>
                  <a:txBody>
                    <a:bodyPr/>
                    <a:lstStyle/>
                    <a:p>
                      <a:r>
                        <a:rPr lang="cs-CZ"/>
                        <a:t>Force</a:t>
                      </a:r>
                    </a:p>
                  </a:txBody>
                  <a:tcPr anchor="ctr">
                    <a:lnL>
                      <a:noFill/>
                    </a:lnL>
                    <a:lnR>
                      <a:noFill/>
                    </a:lnR>
                    <a:lnT>
                      <a:noFill/>
                    </a:lnT>
                    <a:lnB>
                      <a:noFill/>
                    </a:lnB>
                  </a:tcPr>
                </a:tc>
                <a:tc>
                  <a:txBody>
                    <a:bodyPr/>
                    <a:lstStyle/>
                    <a:p>
                      <a:r>
                        <a:rPr lang="cs-CZ" i="1"/>
                        <a:t>F</a:t>
                      </a:r>
                      <a:endParaRPr lang="cs-CZ"/>
                    </a:p>
                  </a:txBody>
                  <a:tcPr anchor="ctr">
                    <a:lnL>
                      <a:noFill/>
                    </a:lnL>
                    <a:lnR>
                      <a:noFill/>
                    </a:lnR>
                    <a:lnT>
                      <a:noFill/>
                    </a:lnT>
                    <a:lnB>
                      <a:noFill/>
                    </a:lnB>
                  </a:tcPr>
                </a:tc>
                <a:tc>
                  <a:txBody>
                    <a:bodyPr/>
                    <a:lstStyle/>
                    <a:p>
                      <a:r>
                        <a:rPr lang="cs-CZ"/>
                        <a:t>N</a:t>
                      </a:r>
                    </a:p>
                  </a:txBody>
                  <a:tcPr anchor="ctr">
                    <a:lnL>
                      <a:noFill/>
                    </a:lnL>
                    <a:lnR>
                      <a:noFill/>
                    </a:lnR>
                    <a:lnT>
                      <a:noFill/>
                    </a:lnT>
                    <a:lnB>
                      <a:noFill/>
                    </a:lnB>
                  </a:tcPr>
                </a:tc>
              </a:tr>
              <a:tr h="0">
                <a:tc>
                  <a:txBody>
                    <a:bodyPr/>
                    <a:lstStyle/>
                    <a:p>
                      <a:r>
                        <a:rPr lang="cs-CZ"/>
                        <a:t>Momentum</a:t>
                      </a:r>
                    </a:p>
                  </a:txBody>
                  <a:tcPr anchor="ctr">
                    <a:lnL>
                      <a:noFill/>
                    </a:lnL>
                    <a:lnR>
                      <a:noFill/>
                    </a:lnR>
                    <a:lnT>
                      <a:noFill/>
                    </a:lnT>
                    <a:lnB>
                      <a:noFill/>
                    </a:lnB>
                  </a:tcPr>
                </a:tc>
                <a:tc>
                  <a:txBody>
                    <a:bodyPr/>
                    <a:lstStyle/>
                    <a:p>
                      <a:r>
                        <a:rPr lang="cs-CZ" i="1"/>
                        <a:t>p = mv</a:t>
                      </a:r>
                      <a:endParaRPr lang="cs-CZ"/>
                    </a:p>
                  </a:txBody>
                  <a:tcPr anchor="ctr">
                    <a:lnL>
                      <a:noFill/>
                    </a:lnL>
                    <a:lnR>
                      <a:noFill/>
                    </a:lnR>
                    <a:lnT>
                      <a:noFill/>
                    </a:lnT>
                    <a:lnB>
                      <a:noFill/>
                    </a:lnB>
                  </a:tcPr>
                </a:tc>
                <a:tc>
                  <a:txBody>
                    <a:bodyPr/>
                    <a:lstStyle/>
                    <a:p>
                      <a:r>
                        <a:rPr lang="cs-CZ"/>
                        <a:t>kg·m/s</a:t>
                      </a:r>
                    </a:p>
                  </a:txBody>
                  <a:tcPr anchor="ctr">
                    <a:lnL>
                      <a:noFill/>
                    </a:lnL>
                    <a:lnR>
                      <a:noFill/>
                    </a:lnR>
                    <a:lnT>
                      <a:noFill/>
                    </a:lnT>
                    <a:lnB>
                      <a:noFill/>
                    </a:lnB>
                  </a:tcPr>
                </a:tc>
              </a:tr>
              <a:tr h="0">
                <a:tc>
                  <a:txBody>
                    <a:bodyPr/>
                    <a:lstStyle/>
                    <a:p>
                      <a:r>
                        <a:rPr lang="cs-CZ"/>
                        <a:t>Impulse of force</a:t>
                      </a:r>
                    </a:p>
                  </a:txBody>
                  <a:tcPr anchor="ctr">
                    <a:lnL>
                      <a:noFill/>
                    </a:lnL>
                    <a:lnR>
                      <a:noFill/>
                    </a:lnR>
                    <a:lnT>
                      <a:noFill/>
                    </a:lnT>
                    <a:lnB>
                      <a:noFill/>
                    </a:lnB>
                  </a:tcPr>
                </a:tc>
                <a:tc>
                  <a:txBody>
                    <a:bodyPr/>
                    <a:lstStyle/>
                    <a:p>
                      <a:r>
                        <a:rPr lang="cs-CZ" i="1"/>
                        <a:t>I = </a:t>
                      </a:r>
                      <a:r>
                        <a:rPr lang="el-GR" i="1"/>
                        <a:t>Σ</a:t>
                      </a:r>
                      <a:r>
                        <a:rPr lang="cs-CZ" i="1"/>
                        <a:t>F</a:t>
                      </a:r>
                      <a:r>
                        <a:rPr lang="el-GR" i="1"/>
                        <a:t>Δ</a:t>
                      </a:r>
                      <a:r>
                        <a:rPr lang="cs-CZ" i="1"/>
                        <a:t>t</a:t>
                      </a:r>
                      <a:endParaRPr lang="cs-CZ"/>
                    </a:p>
                  </a:txBody>
                  <a:tcPr anchor="ctr">
                    <a:lnL>
                      <a:noFill/>
                    </a:lnL>
                    <a:lnR>
                      <a:noFill/>
                    </a:lnR>
                    <a:lnT>
                      <a:noFill/>
                    </a:lnT>
                    <a:lnB>
                      <a:noFill/>
                    </a:lnB>
                  </a:tcPr>
                </a:tc>
                <a:tc>
                  <a:txBody>
                    <a:bodyPr/>
                    <a:lstStyle/>
                    <a:p>
                      <a:r>
                        <a:rPr lang="cs-CZ"/>
                        <a:t>N·s</a:t>
                      </a:r>
                    </a:p>
                  </a:txBody>
                  <a:tcPr anchor="ctr">
                    <a:lnL>
                      <a:noFill/>
                    </a:lnL>
                    <a:lnR>
                      <a:noFill/>
                    </a:lnR>
                    <a:lnT>
                      <a:noFill/>
                    </a:lnT>
                    <a:lnB>
                      <a:noFill/>
                    </a:lnB>
                  </a:tcPr>
                </a:tc>
              </a:tr>
              <a:tr h="0">
                <a:tc gridSpan="3">
                  <a:txBody>
                    <a:bodyPr/>
                    <a:lstStyle/>
                    <a:p>
                      <a:r>
                        <a:rPr lang="cs-CZ" b="1"/>
                        <a:t>Rotary motion</a:t>
                      </a:r>
                      <a:endParaRPr lang="cs-CZ"/>
                    </a:p>
                  </a:txBody>
                  <a:tcPr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r>
                        <a:rPr lang="cs-CZ"/>
                        <a:t>Moment of inertia</a:t>
                      </a:r>
                    </a:p>
                  </a:txBody>
                  <a:tcPr anchor="ctr">
                    <a:lnL>
                      <a:noFill/>
                    </a:lnL>
                    <a:lnR>
                      <a:noFill/>
                    </a:lnR>
                    <a:lnT>
                      <a:noFill/>
                    </a:lnT>
                    <a:lnB>
                      <a:noFill/>
                    </a:lnB>
                  </a:tcPr>
                </a:tc>
                <a:tc>
                  <a:txBody>
                    <a:bodyPr/>
                    <a:lstStyle/>
                    <a:p>
                      <a:r>
                        <a:rPr lang="cs-CZ" i="1"/>
                        <a:t>J = </a:t>
                      </a:r>
                      <a:r>
                        <a:rPr lang="el-GR" i="1"/>
                        <a:t>Σ</a:t>
                      </a:r>
                      <a:r>
                        <a:rPr lang="cs-CZ" i="1"/>
                        <a:t>mr</a:t>
                      </a:r>
                      <a:r>
                        <a:rPr lang="cs-CZ" i="1" baseline="30000"/>
                        <a:t>2</a:t>
                      </a:r>
                      <a:endParaRPr lang="cs-CZ"/>
                    </a:p>
                  </a:txBody>
                  <a:tcPr anchor="ctr">
                    <a:lnL>
                      <a:noFill/>
                    </a:lnL>
                    <a:lnR>
                      <a:noFill/>
                    </a:lnR>
                    <a:lnT>
                      <a:noFill/>
                    </a:lnT>
                    <a:lnB>
                      <a:noFill/>
                    </a:lnB>
                  </a:tcPr>
                </a:tc>
                <a:tc>
                  <a:txBody>
                    <a:bodyPr/>
                    <a:lstStyle/>
                    <a:p>
                      <a:r>
                        <a:rPr lang="cs-CZ"/>
                        <a:t>kg·m</a:t>
                      </a:r>
                      <a:r>
                        <a:rPr lang="cs-CZ" baseline="30000"/>
                        <a:t>2</a:t>
                      </a:r>
                      <a:endParaRPr lang="cs-CZ"/>
                    </a:p>
                  </a:txBody>
                  <a:tcPr anchor="ctr">
                    <a:lnL>
                      <a:noFill/>
                    </a:lnL>
                    <a:lnR>
                      <a:noFill/>
                    </a:lnR>
                    <a:lnT>
                      <a:noFill/>
                    </a:lnT>
                    <a:lnB>
                      <a:noFill/>
                    </a:lnB>
                  </a:tcPr>
                </a:tc>
              </a:tr>
              <a:tr h="0">
                <a:tc>
                  <a:txBody>
                    <a:bodyPr/>
                    <a:lstStyle/>
                    <a:p>
                      <a:r>
                        <a:rPr lang="cs-CZ"/>
                        <a:t>Moment of roce</a:t>
                      </a:r>
                    </a:p>
                  </a:txBody>
                  <a:tcPr anchor="ctr">
                    <a:lnL>
                      <a:noFill/>
                    </a:lnL>
                    <a:lnR>
                      <a:noFill/>
                    </a:lnR>
                    <a:lnT>
                      <a:noFill/>
                    </a:lnT>
                    <a:lnB>
                      <a:noFill/>
                    </a:lnB>
                  </a:tcPr>
                </a:tc>
                <a:tc>
                  <a:txBody>
                    <a:bodyPr/>
                    <a:lstStyle/>
                    <a:p>
                      <a:r>
                        <a:rPr lang="cs-CZ" b="1" i="1"/>
                        <a:t>M = r x F</a:t>
                      </a:r>
                      <a:endParaRPr lang="cs-CZ"/>
                    </a:p>
                  </a:txBody>
                  <a:tcPr anchor="ctr">
                    <a:lnL>
                      <a:noFill/>
                    </a:lnL>
                    <a:lnR>
                      <a:noFill/>
                    </a:lnR>
                    <a:lnT>
                      <a:noFill/>
                    </a:lnT>
                    <a:lnB>
                      <a:noFill/>
                    </a:lnB>
                  </a:tcPr>
                </a:tc>
                <a:tc>
                  <a:txBody>
                    <a:bodyPr/>
                    <a:lstStyle/>
                    <a:p>
                      <a:r>
                        <a:rPr lang="cs-CZ"/>
                        <a:t>N·m</a:t>
                      </a:r>
                    </a:p>
                  </a:txBody>
                  <a:tcPr anchor="ctr">
                    <a:lnL>
                      <a:noFill/>
                    </a:lnL>
                    <a:lnR>
                      <a:noFill/>
                    </a:lnR>
                    <a:lnT>
                      <a:noFill/>
                    </a:lnT>
                    <a:lnB>
                      <a:noFill/>
                    </a:lnB>
                  </a:tcPr>
                </a:tc>
              </a:tr>
              <a:tr h="0">
                <a:tc>
                  <a:txBody>
                    <a:bodyPr/>
                    <a:lstStyle/>
                    <a:p>
                      <a:r>
                        <a:rPr lang="cs-CZ"/>
                        <a:t>Angular momentum</a:t>
                      </a:r>
                    </a:p>
                  </a:txBody>
                  <a:tcPr anchor="ctr">
                    <a:lnL>
                      <a:noFill/>
                    </a:lnL>
                    <a:lnR>
                      <a:noFill/>
                    </a:lnR>
                    <a:lnT>
                      <a:noFill/>
                    </a:lnT>
                    <a:lnB>
                      <a:noFill/>
                    </a:lnB>
                  </a:tcPr>
                </a:tc>
                <a:tc>
                  <a:txBody>
                    <a:bodyPr/>
                    <a:lstStyle/>
                    <a:p>
                      <a:r>
                        <a:rPr lang="cs-CZ" i="1"/>
                        <a:t>L = J</a:t>
                      </a:r>
                      <a:r>
                        <a:rPr lang="el-GR" i="1"/>
                        <a:t>ω</a:t>
                      </a:r>
                      <a:endParaRPr lang="el-GR"/>
                    </a:p>
                  </a:txBody>
                  <a:tcPr anchor="ctr">
                    <a:lnL>
                      <a:noFill/>
                    </a:lnL>
                    <a:lnR>
                      <a:noFill/>
                    </a:lnR>
                    <a:lnT>
                      <a:noFill/>
                    </a:lnT>
                    <a:lnB>
                      <a:noFill/>
                    </a:lnB>
                  </a:tcPr>
                </a:tc>
                <a:tc>
                  <a:txBody>
                    <a:bodyPr/>
                    <a:lstStyle/>
                    <a:p>
                      <a:r>
                        <a:rPr lang="cs-CZ" dirty="0"/>
                        <a:t>kg·m</a:t>
                      </a:r>
                      <a:r>
                        <a:rPr lang="cs-CZ" baseline="30000" dirty="0"/>
                        <a:t>2</a:t>
                      </a:r>
                      <a:r>
                        <a:rPr lang="cs-CZ" dirty="0"/>
                        <a:t>/s</a:t>
                      </a:r>
                    </a:p>
                  </a:txBody>
                  <a:tcPr anchor="ctr">
                    <a:lnL>
                      <a:noFill/>
                    </a:lnL>
                    <a:lnR>
                      <a:noFill/>
                    </a:lnR>
                    <a:lnT>
                      <a:noFill/>
                    </a:lnT>
                    <a:lnB>
                      <a:noFill/>
                    </a:lnB>
                  </a:tcPr>
                </a:tc>
              </a:tr>
              <a:tr h="0">
                <a:tc>
                  <a:txBody>
                    <a:bodyPr/>
                    <a:lstStyle/>
                    <a:p>
                      <a:r>
                        <a:rPr lang="cs-CZ"/>
                        <a:t>Angular impulse</a:t>
                      </a:r>
                    </a:p>
                  </a:txBody>
                  <a:tcPr anchor="ctr">
                    <a:lnL>
                      <a:noFill/>
                    </a:lnL>
                    <a:lnR>
                      <a:noFill/>
                    </a:lnR>
                    <a:lnT>
                      <a:noFill/>
                    </a:lnT>
                    <a:lnB>
                      <a:noFill/>
                    </a:lnB>
                  </a:tcPr>
                </a:tc>
                <a:tc>
                  <a:txBody>
                    <a:bodyPr/>
                    <a:lstStyle/>
                    <a:p>
                      <a:r>
                        <a:rPr lang="cs-CZ" i="1"/>
                        <a:t>H = </a:t>
                      </a:r>
                      <a:r>
                        <a:rPr lang="el-GR" i="1"/>
                        <a:t>Σ</a:t>
                      </a:r>
                      <a:r>
                        <a:rPr lang="cs-CZ" i="1"/>
                        <a:t>M</a:t>
                      </a:r>
                      <a:r>
                        <a:rPr lang="el-GR" i="1"/>
                        <a:t>Δ</a:t>
                      </a:r>
                      <a:r>
                        <a:rPr lang="cs-CZ" i="1"/>
                        <a:t>t</a:t>
                      </a:r>
                      <a:endParaRPr lang="cs-CZ"/>
                    </a:p>
                  </a:txBody>
                  <a:tcPr anchor="ctr">
                    <a:lnL>
                      <a:noFill/>
                    </a:lnL>
                    <a:lnR>
                      <a:noFill/>
                    </a:lnR>
                    <a:lnT>
                      <a:noFill/>
                    </a:lnT>
                    <a:lnB>
                      <a:noFill/>
                    </a:lnB>
                  </a:tcPr>
                </a:tc>
                <a:tc>
                  <a:txBody>
                    <a:bodyPr/>
                    <a:lstStyle/>
                    <a:p>
                      <a:r>
                        <a:rPr lang="cs-CZ" dirty="0" err="1"/>
                        <a:t>N·m·s</a:t>
                      </a:r>
                      <a:endParaRPr lang="cs-CZ"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25845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564904"/>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a:t>Thank you for your attention</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276054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s.fi/kuvat/iso_webkuva/horizontal/1135226987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1412776"/>
            <a:ext cx="3871283" cy="343929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39552" y="1412776"/>
            <a:ext cx="4572000" cy="3693319"/>
          </a:xfrm>
          <a:prstGeom prst="rect">
            <a:avLst/>
          </a:prstGeom>
        </p:spPr>
        <p:txBody>
          <a:bodyPr>
            <a:spAutoFit/>
          </a:bodyPr>
          <a:lstStyle/>
          <a:p>
            <a:r>
              <a:rPr lang="en-US" dirty="0"/>
              <a:t>How is it possible that during a single jump they are able to rotate their body with skis on their feet, to speed up that rotation or slow it down, and to rotate very slowly shortly before their landing? </a:t>
            </a:r>
            <a:endParaRPr lang="cs-CZ" dirty="0" smtClean="0"/>
          </a:p>
          <a:p>
            <a:endParaRPr lang="cs-CZ" dirty="0"/>
          </a:p>
          <a:p>
            <a:r>
              <a:rPr lang="en-US" dirty="0" smtClean="0"/>
              <a:t>How </a:t>
            </a:r>
            <a:r>
              <a:rPr lang="en-US" dirty="0"/>
              <a:t>are gymnasts, figure skaters and other athletes able to increase and decrease the speed of their rotation without being in contact with the ground? </a:t>
            </a:r>
            <a:endParaRPr lang="cs-CZ" dirty="0" smtClean="0"/>
          </a:p>
          <a:p>
            <a:endParaRPr lang="cs-CZ" dirty="0"/>
          </a:p>
          <a:p>
            <a:r>
              <a:rPr lang="en-US" dirty="0" smtClean="0"/>
              <a:t>Why </a:t>
            </a:r>
            <a:r>
              <a:rPr lang="en-US" dirty="0"/>
              <a:t>do athletes use rotating technique in hammer throw?</a:t>
            </a:r>
          </a:p>
        </p:txBody>
      </p:sp>
    </p:spTree>
    <p:extLst>
      <p:ext uri="{BB962C8B-B14F-4D97-AF65-F5344CB8AC3E}">
        <p14:creationId xmlns:p14="http://schemas.microsoft.com/office/powerpoint/2010/main" val="309495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Inertia</a:t>
            </a:r>
            <a:r>
              <a:rPr lang="cs-CZ" b="1" dirty="0"/>
              <a:t> </a:t>
            </a:r>
            <a:r>
              <a:rPr lang="cs-CZ" b="1" dirty="0" err="1"/>
              <a:t>of</a:t>
            </a:r>
            <a:r>
              <a:rPr lang="cs-CZ" b="1" dirty="0"/>
              <a:t> </a:t>
            </a:r>
            <a:r>
              <a:rPr lang="cs-CZ" b="1" dirty="0" err="1"/>
              <a:t>rotating</a:t>
            </a:r>
            <a:r>
              <a:rPr lang="cs-CZ" b="1" dirty="0"/>
              <a:t> </a:t>
            </a:r>
            <a:r>
              <a:rPr lang="cs-CZ" b="1" dirty="0" err="1"/>
              <a:t>bodies</a:t>
            </a:r>
            <a:endParaRPr lang="cs-CZ" b="1" dirty="0"/>
          </a:p>
        </p:txBody>
      </p:sp>
      <p:sp>
        <p:nvSpPr>
          <p:cNvPr id="4" name="Obdélník 3"/>
          <p:cNvSpPr/>
          <p:nvPr/>
        </p:nvSpPr>
        <p:spPr>
          <a:xfrm>
            <a:off x="611560" y="1772816"/>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An object's resistance to changes to its rotation is called the inertia of a rotating body.</a:t>
            </a:r>
          </a:p>
        </p:txBody>
      </p:sp>
      <p:sp>
        <p:nvSpPr>
          <p:cNvPr id="5" name="Obdélník 4"/>
          <p:cNvSpPr/>
          <p:nvPr/>
        </p:nvSpPr>
        <p:spPr>
          <a:xfrm>
            <a:off x="683568" y="2967335"/>
            <a:ext cx="4572000" cy="1200329"/>
          </a:xfrm>
          <a:prstGeom prst="rect">
            <a:avLst/>
          </a:prstGeom>
        </p:spPr>
        <p:txBody>
          <a:bodyPr>
            <a:spAutoFit/>
          </a:bodyPr>
          <a:lstStyle/>
          <a:p>
            <a:r>
              <a:rPr lang="cs-CZ" dirty="0" smtClean="0"/>
              <a:t>O</a:t>
            </a:r>
            <a:r>
              <a:rPr lang="en-US" dirty="0" err="1" smtClean="0"/>
              <a:t>nly</a:t>
            </a:r>
            <a:r>
              <a:rPr lang="en-US" dirty="0" smtClean="0"/>
              <a:t> </a:t>
            </a:r>
            <a:r>
              <a:rPr lang="en-US" dirty="0"/>
              <a:t>people with outstanding sense of balance are able to stay motionless on a bicycle, while practically anybody can keep balance on a moving bicycle.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568" y="1793779"/>
            <a:ext cx="3459597" cy="399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757779" y="5868649"/>
            <a:ext cx="7992888" cy="646331"/>
          </a:xfrm>
          <a:prstGeom prst="rect">
            <a:avLst/>
          </a:prstGeom>
        </p:spPr>
        <p:txBody>
          <a:bodyPr wrap="square">
            <a:spAutoFit/>
          </a:bodyPr>
          <a:lstStyle/>
          <a:p>
            <a:r>
              <a:rPr lang="en-US" dirty="0"/>
              <a:t>Moreover, while rotating the wheel resists any changes to the position of its axis of rotation – that’s why it is so much easier to keep balance on a moving bicycle.</a:t>
            </a:r>
          </a:p>
        </p:txBody>
      </p:sp>
    </p:spTree>
    <p:extLst>
      <p:ext uri="{BB962C8B-B14F-4D97-AF65-F5344CB8AC3E}">
        <p14:creationId xmlns:p14="http://schemas.microsoft.com/office/powerpoint/2010/main" val="163276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Moment </a:t>
            </a:r>
            <a:r>
              <a:rPr lang="cs-CZ" b="1" dirty="0" err="1"/>
              <a:t>of</a:t>
            </a:r>
            <a:r>
              <a:rPr lang="cs-CZ" b="1" dirty="0"/>
              <a:t> </a:t>
            </a:r>
            <a:r>
              <a:rPr lang="cs-CZ" b="1" dirty="0" err="1"/>
              <a:t>inertia</a:t>
            </a:r>
            <a:endParaRPr lang="cs-CZ" b="1" dirty="0"/>
          </a:p>
        </p:txBody>
      </p:sp>
      <p:sp>
        <p:nvSpPr>
          <p:cNvPr id="4" name="Obdélník 3"/>
          <p:cNvSpPr/>
          <p:nvPr/>
        </p:nvSpPr>
        <p:spPr>
          <a:xfrm>
            <a:off x="755576" y="16288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mtClean="0"/>
              <a:t>Is a kvantitative measure of an object's resistance to changes to its rotation</a:t>
            </a:r>
            <a:endParaRPr lang="en-US"/>
          </a:p>
        </p:txBody>
      </p:sp>
      <p:pic>
        <p:nvPicPr>
          <p:cNvPr id="3074" name="Picture 2" descr="C:\Jandys\KTV\Biomechanika\Prezentace_Brno\Biomechanics Presentation\book-1\book-1\images\31\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420888"/>
            <a:ext cx="1619250" cy="6477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899592" y="3077868"/>
            <a:ext cx="4572000" cy="1477328"/>
          </a:xfrm>
          <a:prstGeom prst="rect">
            <a:avLst/>
          </a:prstGeom>
        </p:spPr>
        <p:txBody>
          <a:bodyPr>
            <a:spAutoFit/>
          </a:bodyPr>
          <a:lstStyle/>
          <a:p>
            <a:r>
              <a:rPr lang="en-US" dirty="0"/>
              <a:t>Each segment of a human body resists changes of rotary motion. Measure of such resistance is product of the mass of a segment and the square of its distance from the axis of rotation, i.e. moment of inertia.</a:t>
            </a:r>
          </a:p>
        </p:txBody>
      </p:sp>
      <p:sp>
        <p:nvSpPr>
          <p:cNvPr id="6" name="Obdélník 5"/>
          <p:cNvSpPr/>
          <p:nvPr/>
        </p:nvSpPr>
        <p:spPr>
          <a:xfrm>
            <a:off x="882821" y="4762018"/>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The influence of mass on the inertia of rotating bodies is much smaller than the influence of the distribution of mass.</a:t>
            </a:r>
          </a:p>
        </p:txBody>
      </p:sp>
      <p:sp>
        <p:nvSpPr>
          <p:cNvPr id="7" name="Obdélník 6"/>
          <p:cNvSpPr/>
          <p:nvPr/>
        </p:nvSpPr>
        <p:spPr>
          <a:xfrm>
            <a:off x="682592" y="5733256"/>
            <a:ext cx="8136904" cy="923330"/>
          </a:xfrm>
          <a:prstGeom prst="rect">
            <a:avLst/>
          </a:prstGeom>
        </p:spPr>
        <p:txBody>
          <a:bodyPr wrap="square">
            <a:spAutoFit/>
          </a:bodyPr>
          <a:lstStyle/>
          <a:p>
            <a:r>
              <a:rPr lang="en-US" dirty="0"/>
              <a:t>For example the length of a baseball bat has much larger influence on the time needed to strike a projectile (a ball), using identical technique, than the mass of the baseball bat.</a:t>
            </a:r>
          </a:p>
        </p:txBody>
      </p:sp>
      <p:pic>
        <p:nvPicPr>
          <p:cNvPr id="3076" name="Picture 4" descr="http://www.optimumtennis.net/images/federer-forehand-str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800"/>
            <a:ext cx="2892546" cy="364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84553" y="260648"/>
            <a:ext cx="792088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a:t>When assessing qualitatively the resistance of a body to a change of rotation in sporting practice, the distance of the mass of the body from the axis of rotation is the most important factor influencing the inertia of the given rotating body.</a:t>
            </a:r>
            <a:endParaRPr lang="en-US" sz="2400" dirty="0"/>
          </a:p>
        </p:txBody>
      </p:sp>
      <p:sp>
        <p:nvSpPr>
          <p:cNvPr id="5" name="Obdélník 4"/>
          <p:cNvSpPr/>
          <p:nvPr/>
        </p:nvSpPr>
        <p:spPr>
          <a:xfrm>
            <a:off x="2358993" y="2348880"/>
            <a:ext cx="4572000" cy="923330"/>
          </a:xfrm>
          <a:prstGeom prst="rect">
            <a:avLst/>
          </a:prstGeom>
        </p:spPr>
        <p:txBody>
          <a:bodyPr>
            <a:spAutoFit/>
          </a:bodyPr>
          <a:lstStyle/>
          <a:p>
            <a:r>
              <a:rPr lang="en-US" b="1" dirty="0"/>
              <a:t>Each body has infinitely many possible moments of inertia because it can rotate about infinitely many axes of rotation.</a:t>
            </a:r>
            <a:endParaRPr lang="en-US" dirty="0"/>
          </a:p>
        </p:txBody>
      </p:sp>
      <p:sp>
        <p:nvSpPr>
          <p:cNvPr id="6" name="Obdélník 5"/>
          <p:cNvSpPr/>
          <p:nvPr/>
        </p:nvSpPr>
        <p:spPr>
          <a:xfrm>
            <a:off x="756561" y="5426942"/>
            <a:ext cx="7776864" cy="1200329"/>
          </a:xfrm>
          <a:prstGeom prst="rect">
            <a:avLst/>
          </a:prstGeom>
        </p:spPr>
        <p:txBody>
          <a:bodyPr wrap="square">
            <a:spAutoFit/>
          </a:bodyPr>
          <a:lstStyle/>
          <a:p>
            <a:pPr algn="ctr"/>
            <a:r>
              <a:rPr lang="cs-CZ" dirty="0"/>
              <a:t>In </a:t>
            </a:r>
            <a:r>
              <a:rPr lang="cs-CZ" dirty="0" err="1"/>
              <a:t>physical</a:t>
            </a:r>
            <a:r>
              <a:rPr lang="cs-CZ" dirty="0"/>
              <a:t> </a:t>
            </a:r>
            <a:r>
              <a:rPr lang="cs-CZ" dirty="0" err="1"/>
              <a:t>education</a:t>
            </a:r>
            <a:r>
              <a:rPr lang="cs-CZ" dirty="0"/>
              <a:t> and sport </a:t>
            </a:r>
            <a:r>
              <a:rPr lang="cs-CZ" dirty="0" err="1"/>
              <a:t>we</a:t>
            </a:r>
            <a:r>
              <a:rPr lang="cs-CZ" dirty="0"/>
              <a:t> </a:t>
            </a:r>
            <a:r>
              <a:rPr lang="cs-CZ" dirty="0" err="1"/>
              <a:t>mostly</a:t>
            </a:r>
            <a:r>
              <a:rPr lang="cs-CZ" dirty="0"/>
              <a:t> use </a:t>
            </a:r>
            <a:r>
              <a:rPr lang="cs-CZ" dirty="0" err="1"/>
              <a:t>three</a:t>
            </a:r>
            <a:r>
              <a:rPr lang="cs-CZ" dirty="0"/>
              <a:t> major </a:t>
            </a:r>
            <a:r>
              <a:rPr lang="cs-CZ" dirty="0" err="1"/>
              <a:t>axes</a:t>
            </a:r>
            <a:r>
              <a:rPr lang="cs-CZ" dirty="0"/>
              <a:t> to </a:t>
            </a:r>
            <a:r>
              <a:rPr lang="cs-CZ" dirty="0" err="1"/>
              <a:t>evaluate</a:t>
            </a:r>
            <a:r>
              <a:rPr lang="cs-CZ" dirty="0"/>
              <a:t> </a:t>
            </a:r>
            <a:r>
              <a:rPr lang="cs-CZ" dirty="0" err="1"/>
              <a:t>motion</a:t>
            </a:r>
            <a:r>
              <a:rPr lang="cs-CZ" dirty="0"/>
              <a:t>: </a:t>
            </a:r>
            <a:r>
              <a:rPr lang="cs-CZ" dirty="0" err="1"/>
              <a:t>Anteroposterior</a:t>
            </a:r>
            <a:r>
              <a:rPr lang="cs-CZ" dirty="0"/>
              <a:t> (</a:t>
            </a:r>
            <a:r>
              <a:rPr lang="cs-CZ" dirty="0" err="1"/>
              <a:t>cartwheel</a:t>
            </a:r>
            <a:r>
              <a:rPr lang="cs-CZ" dirty="0"/>
              <a:t> in </a:t>
            </a:r>
            <a:r>
              <a:rPr lang="cs-CZ" dirty="0" err="1"/>
              <a:t>gymnastic</a:t>
            </a:r>
            <a:r>
              <a:rPr lang="cs-CZ" dirty="0"/>
              <a:t> </a:t>
            </a:r>
            <a:r>
              <a:rPr lang="cs-CZ" dirty="0" err="1"/>
              <a:t>is</a:t>
            </a:r>
            <a:r>
              <a:rPr lang="cs-CZ" dirty="0"/>
              <a:t> </a:t>
            </a:r>
            <a:r>
              <a:rPr lang="cs-CZ" dirty="0" err="1"/>
              <a:t>performed</a:t>
            </a:r>
            <a:r>
              <a:rPr lang="cs-CZ" dirty="0"/>
              <a:t> </a:t>
            </a:r>
            <a:r>
              <a:rPr lang="cs-CZ" dirty="0" err="1"/>
              <a:t>about</a:t>
            </a:r>
            <a:r>
              <a:rPr lang="cs-CZ" dirty="0"/>
              <a:t> </a:t>
            </a:r>
            <a:r>
              <a:rPr lang="cs-CZ" dirty="0" err="1"/>
              <a:t>anteroposterior</a:t>
            </a:r>
            <a:r>
              <a:rPr lang="cs-CZ" dirty="0"/>
              <a:t> axis), </a:t>
            </a:r>
            <a:r>
              <a:rPr lang="cs-CZ" dirty="0" err="1"/>
              <a:t>transversal</a:t>
            </a:r>
            <a:r>
              <a:rPr lang="cs-CZ" dirty="0"/>
              <a:t> (</a:t>
            </a:r>
            <a:r>
              <a:rPr lang="cs-CZ" dirty="0" err="1"/>
              <a:t>somersaults</a:t>
            </a:r>
            <a:r>
              <a:rPr lang="cs-CZ" dirty="0"/>
              <a:t> are </a:t>
            </a:r>
            <a:r>
              <a:rPr lang="cs-CZ" dirty="0" err="1"/>
              <a:t>performed</a:t>
            </a:r>
            <a:r>
              <a:rPr lang="cs-CZ" dirty="0"/>
              <a:t> </a:t>
            </a:r>
            <a:r>
              <a:rPr lang="cs-CZ" dirty="0" err="1"/>
              <a:t>about</a:t>
            </a:r>
            <a:r>
              <a:rPr lang="cs-CZ" dirty="0"/>
              <a:t> </a:t>
            </a:r>
            <a:r>
              <a:rPr lang="cs-CZ" dirty="0" err="1"/>
              <a:t>transversal</a:t>
            </a:r>
            <a:r>
              <a:rPr lang="cs-CZ" dirty="0"/>
              <a:t> axis), and </a:t>
            </a:r>
            <a:r>
              <a:rPr lang="cs-CZ" dirty="0" err="1"/>
              <a:t>longitudinal</a:t>
            </a:r>
            <a:r>
              <a:rPr lang="cs-CZ" dirty="0"/>
              <a:t> (</a:t>
            </a:r>
            <a:r>
              <a:rPr lang="cs-CZ" dirty="0" err="1"/>
              <a:t>pirouettes</a:t>
            </a:r>
            <a:r>
              <a:rPr lang="cs-CZ" dirty="0"/>
              <a:t> are </a:t>
            </a:r>
            <a:r>
              <a:rPr lang="cs-CZ" dirty="0" err="1"/>
              <a:t>performed</a:t>
            </a:r>
            <a:r>
              <a:rPr lang="cs-CZ" dirty="0"/>
              <a:t> </a:t>
            </a:r>
            <a:r>
              <a:rPr lang="cs-CZ" dirty="0" err="1"/>
              <a:t>about</a:t>
            </a:r>
            <a:r>
              <a:rPr lang="cs-CZ" dirty="0"/>
              <a:t> </a:t>
            </a:r>
            <a:r>
              <a:rPr lang="cs-CZ" dirty="0" err="1"/>
              <a:t>longitudinal</a:t>
            </a:r>
            <a:r>
              <a:rPr lang="cs-CZ" dirty="0"/>
              <a:t> </a:t>
            </a:r>
            <a:r>
              <a:rPr lang="cs-CZ" dirty="0" err="1"/>
              <a:t>axe</a:t>
            </a:r>
            <a:r>
              <a:rPr lang="cs-CZ" dirty="0"/>
              <a:t>).</a:t>
            </a:r>
            <a:endParaRPr lang="en-US" dirty="0"/>
          </a:p>
        </p:txBody>
      </p:sp>
      <p:pic>
        <p:nvPicPr>
          <p:cNvPr id="1026" name="obrázek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925" y="3068959"/>
            <a:ext cx="5768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78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Intentional change of moment of inertia of a human body</a:t>
            </a:r>
          </a:p>
        </p:txBody>
      </p:sp>
      <p:pic>
        <p:nvPicPr>
          <p:cNvPr id="5122" name="Picture 2" descr="C:\Jandys\KTV\Biomechanika\Prezentace_Brno\Biomechanics Presentation\book-1\book-1\images\31\obr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96081"/>
            <a:ext cx="1504950" cy="227647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010285" y="1628800"/>
            <a:ext cx="4572000" cy="1754326"/>
          </a:xfrm>
          <a:prstGeom prst="rect">
            <a:avLst/>
          </a:prstGeom>
        </p:spPr>
        <p:txBody>
          <a:bodyPr>
            <a:spAutoFit/>
          </a:bodyPr>
          <a:lstStyle/>
          <a:p>
            <a:r>
              <a:rPr lang="en-US" dirty="0"/>
              <a:t>Gymnast performing a complicated vault with double forward somersault in squatting position in the second phase of his flight - Roche vault. Gymnast curls up during the somersault to intentionally decrease moment of inertia.</a:t>
            </a:r>
          </a:p>
        </p:txBody>
      </p:sp>
      <p:sp>
        <p:nvSpPr>
          <p:cNvPr id="5" name="Obdélník 4"/>
          <p:cNvSpPr/>
          <p:nvPr/>
        </p:nvSpPr>
        <p:spPr>
          <a:xfrm>
            <a:off x="543968" y="3573016"/>
            <a:ext cx="59766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Human body is not solid because individual segments of human body can move in relation to each other. For this reason the moment of inertia of human body in relation to one axis is a variable quantity.</a:t>
            </a:r>
          </a:p>
        </p:txBody>
      </p:sp>
      <p:sp>
        <p:nvSpPr>
          <p:cNvPr id="6" name="Obdélník 5"/>
          <p:cNvSpPr/>
          <p:nvPr/>
        </p:nvSpPr>
        <p:spPr>
          <a:xfrm>
            <a:off x="684075" y="4869160"/>
            <a:ext cx="5898209" cy="1200329"/>
          </a:xfrm>
          <a:prstGeom prst="rect">
            <a:avLst/>
          </a:prstGeom>
        </p:spPr>
        <p:txBody>
          <a:bodyPr wrap="square">
            <a:spAutoFit/>
          </a:bodyPr>
          <a:lstStyle/>
          <a:p>
            <a:r>
              <a:rPr lang="cs-CZ" dirty="0" err="1" smtClean="0"/>
              <a:t>Athlete</a:t>
            </a:r>
            <a:r>
              <a:rPr lang="en-US" dirty="0" smtClean="0"/>
              <a:t> </a:t>
            </a:r>
            <a:r>
              <a:rPr lang="en-US" dirty="0"/>
              <a:t>flexes his knees and hip joints when he is increasing angular velocity of his legs by which he reduces moment of inertia of his leg in relation to axis of rotation going through hip joints.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251509"/>
            <a:ext cx="2016224" cy="44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1475656" y="6165304"/>
            <a:ext cx="5130956" cy="369332"/>
          </a:xfrm>
          <a:prstGeom prst="rect">
            <a:avLst/>
          </a:prstGeom>
        </p:spPr>
        <p:txBody>
          <a:bodyPr wrap="none">
            <a:spAutoFit/>
          </a:bodyPr>
          <a:lstStyle/>
          <a:p>
            <a:r>
              <a:rPr lang="en-US" dirty="0"/>
              <a:t>Downhillers use longer skis than slalom racers</a:t>
            </a:r>
            <a:r>
              <a:rPr lang="en-US" dirty="0" smtClean="0"/>
              <a:t>.</a:t>
            </a:r>
            <a:r>
              <a:rPr lang="cs-CZ" dirty="0" smtClean="0"/>
              <a:t> </a:t>
            </a:r>
            <a:r>
              <a:rPr lang="en-US" dirty="0" smtClean="0"/>
              <a:t>Why</a:t>
            </a:r>
            <a:r>
              <a:rPr lang="cs-CZ" dirty="0" smtClean="0"/>
              <a:t>?</a:t>
            </a:r>
            <a:endParaRPr lang="en-US" dirty="0"/>
          </a:p>
        </p:txBody>
      </p:sp>
    </p:spTree>
    <p:extLst>
      <p:ext uri="{BB962C8B-B14F-4D97-AF65-F5344CB8AC3E}">
        <p14:creationId xmlns:p14="http://schemas.microsoft.com/office/powerpoint/2010/main" val="15084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Moment of inertia and linear velocity</a:t>
            </a:r>
          </a:p>
        </p:txBody>
      </p:sp>
      <p:sp>
        <p:nvSpPr>
          <p:cNvPr id="4" name="Obdélník 3"/>
          <p:cNvSpPr/>
          <p:nvPr/>
        </p:nvSpPr>
        <p:spPr>
          <a:xfrm>
            <a:off x="827584" y="1772816"/>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longer hockey stick produces higher velocity of the blade if we are able to strike with the same angular velocity.</a:t>
            </a:r>
          </a:p>
        </p:txBody>
      </p:sp>
      <p:sp>
        <p:nvSpPr>
          <p:cNvPr id="5" name="Obdélník 4"/>
          <p:cNvSpPr/>
          <p:nvPr/>
        </p:nvSpPr>
        <p:spPr>
          <a:xfrm>
            <a:off x="5724128" y="1775432"/>
            <a:ext cx="2736304" cy="923330"/>
          </a:xfrm>
          <a:prstGeom prst="rect">
            <a:avLst/>
          </a:prstGeom>
        </p:spPr>
        <p:txBody>
          <a:bodyPr wrap="square">
            <a:spAutoFit/>
          </a:bodyPr>
          <a:lstStyle/>
          <a:p>
            <a:r>
              <a:rPr lang="en-US" dirty="0"/>
              <a:t>Why then hockey players don’t use hockey sticks two </a:t>
            </a:r>
            <a:r>
              <a:rPr lang="en-US" dirty="0" err="1"/>
              <a:t>metres</a:t>
            </a:r>
            <a:r>
              <a:rPr lang="en-US" dirty="0"/>
              <a:t> long?</a:t>
            </a:r>
          </a:p>
        </p:txBody>
      </p:sp>
      <p:sp>
        <p:nvSpPr>
          <p:cNvPr id="6" name="Obdélník 5"/>
          <p:cNvSpPr/>
          <p:nvPr/>
        </p:nvSpPr>
        <p:spPr>
          <a:xfrm>
            <a:off x="1259632" y="5157192"/>
            <a:ext cx="6984776" cy="1200329"/>
          </a:xfrm>
          <a:prstGeom prst="rect">
            <a:avLst/>
          </a:prstGeom>
        </p:spPr>
        <p:txBody>
          <a:bodyPr wrap="square">
            <a:spAutoFit/>
          </a:bodyPr>
          <a:lstStyle/>
          <a:p>
            <a:pPr algn="ctr"/>
            <a:r>
              <a:rPr lang="en-US" dirty="0"/>
              <a:t>Unfortunately, if we make hockey stick longer, we also increase its moment of inertia which makes it much harder to increase the angular velocity of such hockey stick because more energy must be used, i.e. more work must be performed.</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140968"/>
            <a:ext cx="5821909" cy="171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762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Angular</a:t>
            </a:r>
            <a:r>
              <a:rPr lang="cs-CZ" b="1" dirty="0"/>
              <a:t> </a:t>
            </a:r>
            <a:r>
              <a:rPr lang="cs-CZ" b="1" dirty="0" err="1"/>
              <a:t>momentum</a:t>
            </a:r>
            <a:endParaRPr lang="cs-CZ" b="1" dirty="0"/>
          </a:p>
        </p:txBody>
      </p:sp>
      <p:sp>
        <p:nvSpPr>
          <p:cNvPr id="4" name="Obdélník 3"/>
          <p:cNvSpPr/>
          <p:nvPr/>
        </p:nvSpPr>
        <p:spPr>
          <a:xfrm>
            <a:off x="539552" y="1607611"/>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Angular momentum </a:t>
            </a:r>
            <a:r>
              <a:rPr lang="en-US" i="1" dirty="0"/>
              <a:t>L</a:t>
            </a:r>
            <a:r>
              <a:rPr lang="en-US" dirty="0"/>
              <a:t> (</a:t>
            </a:r>
            <a:r>
              <a:rPr lang="en-US" dirty="0" err="1"/>
              <a:t>kg·m</a:t>
            </a:r>
            <a:r>
              <a:rPr lang="en-US" dirty="0"/>
              <a:t>/s) is defined as product of the moment of inertia </a:t>
            </a:r>
            <a:r>
              <a:rPr lang="en-US" i="1" dirty="0"/>
              <a:t>J</a:t>
            </a:r>
            <a:r>
              <a:rPr lang="en-US" dirty="0"/>
              <a:t> (kg·m</a:t>
            </a:r>
            <a:r>
              <a:rPr lang="en-US" baseline="30000" dirty="0"/>
              <a:t>2</a:t>
            </a:r>
            <a:r>
              <a:rPr lang="en-US" dirty="0"/>
              <a:t>) of a body about an axis and its angular velocity ω (rad/s) with respect to the same axis:</a:t>
            </a:r>
          </a:p>
        </p:txBody>
      </p:sp>
      <p:pic>
        <p:nvPicPr>
          <p:cNvPr id="8194" name="Picture 2" descr="C:\Jandys\KTV\Biomechanika\Prezentace_Brno\Biomechanics Presentation\book-1\book-1\images\31\eq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40968"/>
            <a:ext cx="1304925"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70129" y="3752166"/>
            <a:ext cx="4572000" cy="646331"/>
          </a:xfrm>
          <a:prstGeom prst="rect">
            <a:avLst/>
          </a:prstGeom>
        </p:spPr>
        <p:txBody>
          <a:bodyPr>
            <a:spAutoFit/>
          </a:bodyPr>
          <a:lstStyle/>
          <a:p>
            <a:r>
              <a:rPr lang="pl-PL" dirty="0"/>
              <a:t>Jednotkou momentu hybnosti je kilogram metr za sekundu (kg·m/s).</a:t>
            </a:r>
            <a:endParaRPr lang="en-US" dirty="0"/>
          </a:p>
        </p:txBody>
      </p:sp>
      <p:sp>
        <p:nvSpPr>
          <p:cNvPr id="6" name="Obdélník 5"/>
          <p:cNvSpPr/>
          <p:nvPr/>
        </p:nvSpPr>
        <p:spPr>
          <a:xfrm>
            <a:off x="827584" y="5085184"/>
            <a:ext cx="7632848" cy="923330"/>
          </a:xfrm>
          <a:prstGeom prst="rect">
            <a:avLst/>
          </a:prstGeom>
        </p:spPr>
        <p:txBody>
          <a:bodyPr wrap="square">
            <a:spAutoFit/>
          </a:bodyPr>
          <a:lstStyle/>
          <a:p>
            <a:r>
              <a:rPr lang="cs-CZ" dirty="0"/>
              <a:t>U těles, která nejsou dokonale tuhá (lidské tělo) změna momentu hybnosti může být zapříčiněna jak změnou úhlové rychlosti, tak změnou momentu setrvačnosti.</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29561"/>
            <a:ext cx="2016224" cy="299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56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Angular momentum </a:t>
            </a:r>
            <a:r>
              <a:rPr lang="en-US" b="1" dirty="0" smtClean="0"/>
              <a:t>of </a:t>
            </a:r>
            <a:r>
              <a:rPr lang="en-US" b="1" dirty="0"/>
              <a:t>human body</a:t>
            </a:r>
            <a:endParaRPr lang="cs-CZ" b="1" dirty="0"/>
          </a:p>
        </p:txBody>
      </p:sp>
      <p:sp>
        <p:nvSpPr>
          <p:cNvPr id="4" name="Obdélník 3"/>
          <p:cNvSpPr/>
          <p:nvPr/>
        </p:nvSpPr>
        <p:spPr>
          <a:xfrm>
            <a:off x="683568" y="1916832"/>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Angular momentum of a given body is constant unless non-zero resultant external moment of force starts acting on it.</a:t>
            </a:r>
            <a:endParaRPr lang="en-US" dirty="0"/>
          </a:p>
        </p:txBody>
      </p:sp>
      <p:sp>
        <p:nvSpPr>
          <p:cNvPr id="5" name="Obdélník 4"/>
          <p:cNvSpPr/>
          <p:nvPr/>
        </p:nvSpPr>
        <p:spPr>
          <a:xfrm>
            <a:off x="827584" y="3212976"/>
            <a:ext cx="7560840" cy="646331"/>
          </a:xfrm>
          <a:prstGeom prst="rect">
            <a:avLst/>
          </a:prstGeom>
        </p:spPr>
        <p:txBody>
          <a:bodyPr wrap="square">
            <a:spAutoFit/>
          </a:bodyPr>
          <a:lstStyle/>
          <a:p>
            <a:r>
              <a:rPr lang="en-US" dirty="0"/>
              <a:t>That is why coaches in gymnastics and acrobatics teach their charges to start rotating already at the moment of take-off.</a:t>
            </a:r>
            <a:endParaRPr lang="en-US" dirty="0"/>
          </a:p>
        </p:txBody>
      </p:sp>
      <p:sp>
        <p:nvSpPr>
          <p:cNvPr id="6" name="Obdélník 5"/>
          <p:cNvSpPr/>
          <p:nvPr/>
        </p:nvSpPr>
        <p:spPr>
          <a:xfrm>
            <a:off x="827584" y="4005064"/>
            <a:ext cx="7272808" cy="1200329"/>
          </a:xfrm>
          <a:prstGeom prst="rect">
            <a:avLst/>
          </a:prstGeom>
        </p:spPr>
        <p:txBody>
          <a:bodyPr wrap="square">
            <a:spAutoFit/>
          </a:bodyPr>
          <a:lstStyle/>
          <a:p>
            <a:r>
              <a:rPr lang="en-US" dirty="0"/>
              <a:t>Therefore the angular velocity of the body can be changed after the take-off (during the jump), if we actively change the body’s angular momentum. Angular velocity of the body is then changed in such a way that the angular momentum after the take-off is always constant: </a:t>
            </a:r>
            <a:r>
              <a:rPr lang="en-US" i="1" dirty="0"/>
              <a:t>L = </a:t>
            </a:r>
            <a:r>
              <a:rPr lang="en-US" i="1" dirty="0" err="1"/>
              <a:t>Jω</a:t>
            </a:r>
            <a:r>
              <a:rPr lang="en-US" dirty="0"/>
              <a:t> = constant.</a:t>
            </a:r>
          </a:p>
        </p:txBody>
      </p:sp>
      <p:sp>
        <p:nvSpPr>
          <p:cNvPr id="7" name="Obdélník 6"/>
          <p:cNvSpPr/>
          <p:nvPr/>
        </p:nvSpPr>
        <p:spPr>
          <a:xfrm>
            <a:off x="899592" y="5373216"/>
            <a:ext cx="7200800" cy="923330"/>
          </a:xfrm>
          <a:prstGeom prst="rect">
            <a:avLst/>
          </a:prstGeom>
        </p:spPr>
        <p:txBody>
          <a:bodyPr wrap="square">
            <a:spAutoFit/>
          </a:bodyPr>
          <a:lstStyle/>
          <a:p>
            <a:r>
              <a:rPr lang="en-US" dirty="0"/>
              <a:t>When for example a skier after a badly done jump over a mogul decides to uncurl, he thus increases the angular momentum of his body in relation to his axis of rotation and his angular velocity of rotation </a:t>
            </a:r>
            <a:r>
              <a:rPr lang="en-US" dirty="0" smtClean="0"/>
              <a:t>decreases.</a:t>
            </a:r>
            <a:endParaRPr lang="en-US" dirty="0"/>
          </a:p>
        </p:txBody>
      </p:sp>
    </p:spTree>
    <p:extLst>
      <p:ext uri="{BB962C8B-B14F-4D97-AF65-F5344CB8AC3E}">
        <p14:creationId xmlns:p14="http://schemas.microsoft.com/office/powerpoint/2010/main" val="173875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TotalTime>
  <Words>968</Words>
  <Application>Microsoft Office PowerPoint</Application>
  <PresentationFormat>Předvádění na obrazovce (4:3)</PresentationFormat>
  <Paragraphs>89</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Biomechanics 13</vt:lpstr>
      <vt:lpstr>Prezentace aplikace PowerPoint</vt:lpstr>
      <vt:lpstr>Inertia of rotating bodies</vt:lpstr>
      <vt:lpstr>Moment of inertia</vt:lpstr>
      <vt:lpstr>Prezentace aplikace PowerPoint</vt:lpstr>
      <vt:lpstr>Intentional change of moment of inertia of a human body</vt:lpstr>
      <vt:lpstr>Moment of inertia and linear velocity</vt:lpstr>
      <vt:lpstr>Angular momentum</vt:lpstr>
      <vt:lpstr>Angular momentum of human body</vt:lpstr>
      <vt:lpstr>Prezentace aplikace PowerPoint</vt:lpstr>
      <vt:lpstr>Interpretation of Newton’ second law for rotary motion</vt:lpstr>
      <vt:lpstr>Change of angular momentum can have the following consequences:</vt:lpstr>
      <vt:lpstr>Angular impulse and angular momentum</vt:lpstr>
      <vt:lpstr>Interpretation of Newton’ third law for rotary motion</vt:lpstr>
      <vt:lpstr>Comparison of kinetic quantities of linear motion and rotary motion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24</cp:revision>
  <dcterms:modified xsi:type="dcterms:W3CDTF">2012-08-31T12:57:23Z</dcterms:modified>
</cp:coreProperties>
</file>