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0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9640" cy="14401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Potraviny pro zvláštní výživu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viscojis.cz/teens/images/stories/nakupovani/zvlastni%20vyz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49040"/>
            <a:ext cx="3240360" cy="4799401"/>
          </a:xfrm>
          <a:prstGeom prst="rect">
            <a:avLst/>
          </a:prstGeom>
          <a:noFill/>
        </p:spPr>
      </p:pic>
      <p:pic>
        <p:nvPicPr>
          <p:cNvPr id="19460" name="Picture 4" descr="http://www.samoleceni.cz/image_pdk.php?pdk=8590340103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06896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Dietní potraviny pro zvláštní lékařské účely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14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podávané pod lékařským dohledem nebo na základě doporučení osoby kvalifikované pro oblast výživy lidí, farmacie anebo péče o matku a </a:t>
            </a:r>
            <a:r>
              <a:rPr lang="cs-CZ" sz="2800" dirty="0" smtClean="0">
                <a:solidFill>
                  <a:srgbClr val="C00000"/>
                </a:solidFill>
              </a:rPr>
              <a:t>dítě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určeny pro osoby, u kterých nelze dosáhnout úpravy stravy běžnými </a:t>
            </a:r>
            <a:r>
              <a:rPr lang="cs-CZ" sz="2800" dirty="0" smtClean="0">
                <a:solidFill>
                  <a:srgbClr val="C00000"/>
                </a:solidFill>
              </a:rPr>
              <a:t>prostředky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pacienti s omezenou, poškozenou nebo narušenou schopností požívat, trávit, absorbovat, metabolizovat nebo vylučovat běžné potraviny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bez </a:t>
            </a:r>
            <a:r>
              <a:rPr lang="cs-CZ" b="1" dirty="0" err="1" smtClean="0">
                <a:solidFill>
                  <a:srgbClr val="C00000"/>
                </a:solidFill>
              </a:rPr>
              <a:t>fenylalninu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1445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</a:t>
            </a:r>
            <a:r>
              <a:rPr lang="cs-CZ" sz="2800" smtClean="0">
                <a:solidFill>
                  <a:srgbClr val="C00000"/>
                </a:solidFill>
              </a:rPr>
              <a:t>Phe </a:t>
            </a:r>
            <a:r>
              <a:rPr lang="cs-CZ" sz="2800" dirty="0" smtClean="0">
                <a:solidFill>
                  <a:srgbClr val="C00000"/>
                </a:solidFill>
              </a:rPr>
              <a:t>je </a:t>
            </a:r>
            <a:r>
              <a:rPr lang="cs-CZ" sz="2800" smtClean="0">
                <a:solidFill>
                  <a:srgbClr val="C00000"/>
                </a:solidFill>
              </a:rPr>
              <a:t>max</a:t>
            </a:r>
            <a:r>
              <a:rPr lang="cs-CZ" sz="2800" smtClean="0">
                <a:solidFill>
                  <a:srgbClr val="C00000"/>
                </a:solidFill>
              </a:rPr>
              <a:t>. </a:t>
            </a:r>
            <a:r>
              <a:rPr lang="cs-CZ" sz="2800" dirty="0" smtClean="0">
                <a:solidFill>
                  <a:srgbClr val="C00000"/>
                </a:solidFill>
              </a:rPr>
              <a:t>20 </a:t>
            </a:r>
            <a:r>
              <a:rPr lang="cs-CZ" sz="2800" dirty="0" smtClean="0">
                <a:solidFill>
                  <a:srgbClr val="C00000"/>
                </a:solidFill>
              </a:rPr>
              <a:t>mg ve 100 ml/100 g ve stavu určenému ke </a:t>
            </a:r>
            <a:r>
              <a:rPr lang="cs-CZ" sz="2800" dirty="0" smtClean="0">
                <a:solidFill>
                  <a:srgbClr val="C00000"/>
                </a:solidFill>
              </a:rPr>
              <a:t>spotřebě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jsou vyrobené ze surovin přirozeně neobsahujících fenylalanin, u surovin obsahujících fenylalanin je použitý zvláštní technologický </a:t>
            </a:r>
            <a:r>
              <a:rPr lang="cs-CZ" sz="2800" dirty="0" smtClean="0">
                <a:solidFill>
                  <a:srgbClr val="C00000"/>
                </a:solidFill>
              </a:rPr>
              <a:t>postup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fenylketonurie (PKU)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bezlepkové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34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</a:t>
            </a:r>
            <a:r>
              <a:rPr lang="cs-CZ" sz="2800" b="1" dirty="0" smtClean="0">
                <a:solidFill>
                  <a:srgbClr val="C00000"/>
                </a:solidFill>
              </a:rPr>
              <a:t>přirozeně bezlepkové </a:t>
            </a:r>
            <a:r>
              <a:rPr lang="cs-CZ" sz="2800" dirty="0" smtClean="0">
                <a:solidFill>
                  <a:srgbClr val="C00000"/>
                </a:solidFill>
              </a:rPr>
              <a:t>- neobsahují </a:t>
            </a:r>
            <a:r>
              <a:rPr lang="cs-CZ" sz="2800" dirty="0" smtClean="0">
                <a:solidFill>
                  <a:srgbClr val="C00000"/>
                </a:solidFill>
              </a:rPr>
              <a:t>žádné složky pšenice (všech druhů), ječmene, ovsa, </a:t>
            </a:r>
            <a:r>
              <a:rPr lang="cs-CZ" sz="2800" dirty="0" smtClean="0">
                <a:solidFill>
                  <a:srgbClr val="C00000"/>
                </a:solidFill>
              </a:rPr>
              <a:t>žita - povolená </a:t>
            </a:r>
            <a:r>
              <a:rPr lang="cs-CZ" sz="2800" dirty="0" smtClean="0">
                <a:solidFill>
                  <a:srgbClr val="C00000"/>
                </a:solidFill>
              </a:rPr>
              <a:t>je hodnota gliadinu max.1 mg/100 g </a:t>
            </a:r>
            <a:r>
              <a:rPr lang="cs-CZ" sz="2800" dirty="0" smtClean="0">
                <a:solidFill>
                  <a:srgbClr val="C00000"/>
                </a:solidFill>
              </a:rPr>
              <a:t>sušiny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</a:t>
            </a:r>
            <a:r>
              <a:rPr lang="cs-CZ" sz="2800" b="1" dirty="0" smtClean="0">
                <a:solidFill>
                  <a:srgbClr val="C00000"/>
                </a:solidFill>
              </a:rPr>
              <a:t>obsahující složky </a:t>
            </a:r>
            <a:r>
              <a:rPr lang="cs-CZ" sz="2800" b="1" dirty="0" smtClean="0">
                <a:solidFill>
                  <a:srgbClr val="C00000"/>
                </a:solidFill>
              </a:rPr>
              <a:t>„lepkových“obilovin </a:t>
            </a:r>
            <a:r>
              <a:rPr lang="cs-CZ" sz="2800" dirty="0" smtClean="0">
                <a:solidFill>
                  <a:srgbClr val="C00000"/>
                </a:solidFill>
              </a:rPr>
              <a:t>- povolený </a:t>
            </a:r>
            <a:r>
              <a:rPr lang="cs-CZ" sz="2800" dirty="0" smtClean="0">
                <a:solidFill>
                  <a:srgbClr val="C00000"/>
                </a:solidFill>
              </a:rPr>
              <a:t>je obsah gliadinu do 10 mg/100 g </a:t>
            </a:r>
            <a:r>
              <a:rPr lang="cs-CZ" sz="2800" dirty="0" smtClean="0">
                <a:solidFill>
                  <a:srgbClr val="C00000"/>
                </a:solidFill>
              </a:rPr>
              <a:t>sušiny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nápoje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jsou bezlepkové obsahují-li max. 10 mg gliadinu ve 100 ml nápoje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určené pro osoby s poruchami metabolismu sacharidů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45333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pouze </a:t>
            </a:r>
            <a:r>
              <a:rPr lang="cs-CZ" sz="2800" dirty="0" smtClean="0">
                <a:solidFill>
                  <a:srgbClr val="C00000"/>
                </a:solidFill>
              </a:rPr>
              <a:t>označení </a:t>
            </a:r>
            <a:r>
              <a:rPr lang="cs-CZ" sz="2800" dirty="0" smtClean="0">
                <a:solidFill>
                  <a:srgbClr val="C00000"/>
                </a:solidFill>
              </a:rPr>
              <a:t>„vhodné </a:t>
            </a:r>
            <a:r>
              <a:rPr lang="cs-CZ" sz="2800" dirty="0" smtClean="0">
                <a:solidFill>
                  <a:srgbClr val="C00000"/>
                </a:solidFill>
              </a:rPr>
              <a:t>pro diabetiky v rámci stanoveného dietního režimu" nebo </a:t>
            </a:r>
            <a:r>
              <a:rPr lang="cs-CZ" sz="2800" dirty="0" smtClean="0">
                <a:solidFill>
                  <a:srgbClr val="C00000"/>
                </a:solidFill>
              </a:rPr>
              <a:t>jen „vhodné </a:t>
            </a:r>
            <a:r>
              <a:rPr lang="cs-CZ" sz="2800" dirty="0" smtClean="0">
                <a:solidFill>
                  <a:srgbClr val="C00000"/>
                </a:solidFill>
              </a:rPr>
              <a:t>pro </a:t>
            </a:r>
            <a:r>
              <a:rPr lang="cs-CZ" sz="2800" dirty="0" smtClean="0">
                <a:solidFill>
                  <a:srgbClr val="C00000"/>
                </a:solidFill>
              </a:rPr>
              <a:t>diabetiky</a:t>
            </a:r>
            <a:r>
              <a:rPr lang="cs-CZ" sz="2800" dirty="0" smtClean="0"/>
              <a:t>“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obsahem laktózy nebo </a:t>
            </a:r>
            <a:r>
              <a:rPr lang="cs-CZ" b="1" dirty="0" err="1" smtClean="0">
                <a:solidFill>
                  <a:srgbClr val="C00000"/>
                </a:solidFill>
              </a:rPr>
              <a:t>bezlaktózové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10445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nízký </a:t>
            </a:r>
            <a:r>
              <a:rPr lang="cs-CZ" sz="2800" b="1" dirty="0" smtClean="0">
                <a:solidFill>
                  <a:srgbClr val="C00000"/>
                </a:solidFill>
              </a:rPr>
              <a:t>obsah </a:t>
            </a:r>
            <a:r>
              <a:rPr lang="cs-CZ" sz="2800" dirty="0" smtClean="0">
                <a:solidFill>
                  <a:srgbClr val="C00000"/>
                </a:solidFill>
              </a:rPr>
              <a:t>- max. 1 g laktózy ve 100 g/100 ml ve stavu určené ke </a:t>
            </a:r>
            <a:r>
              <a:rPr lang="cs-CZ" sz="2800" dirty="0" smtClean="0">
                <a:solidFill>
                  <a:srgbClr val="C00000"/>
                </a:solidFill>
              </a:rPr>
              <a:t>spotřebě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bezlaktózové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max. 10 mg laktózy ve 100 g/100 ml ve stavu určené ke spotřebě, přítomnost volné galaktózy je </a:t>
            </a:r>
            <a:r>
              <a:rPr lang="cs-CZ" sz="2800" dirty="0" smtClean="0">
                <a:solidFill>
                  <a:srgbClr val="C00000"/>
                </a:solidFill>
              </a:rPr>
              <a:t>vyloučena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určeno </a:t>
            </a:r>
            <a:r>
              <a:rPr lang="cs-CZ" sz="2800" dirty="0" smtClean="0">
                <a:solidFill>
                  <a:srgbClr val="C00000"/>
                </a:solidFill>
              </a:rPr>
              <a:t>pro osoby s poruchami přeměny látkové, potravinovými alergiemi nebo intolerancemi a narušenými funkcemi </a:t>
            </a:r>
            <a:r>
              <a:rPr lang="cs-CZ" sz="2800" dirty="0" smtClean="0">
                <a:solidFill>
                  <a:srgbClr val="C00000"/>
                </a:solidFill>
              </a:rPr>
              <a:t>orgánů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</a:t>
            </a:r>
            <a:r>
              <a:rPr lang="cs-CZ" sz="2800" dirty="0" smtClean="0">
                <a:solidFill>
                  <a:srgbClr val="C00000"/>
                </a:solidFill>
              </a:rPr>
              <a:t>laktózy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obsahem bílkovin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88843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obsahují </a:t>
            </a:r>
            <a:r>
              <a:rPr lang="cs-CZ" sz="2800" dirty="0" smtClean="0">
                <a:solidFill>
                  <a:srgbClr val="C00000"/>
                </a:solidFill>
              </a:rPr>
              <a:t>max. 2 g bílkovin na 1000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 energetické </a:t>
            </a:r>
            <a:r>
              <a:rPr lang="cs-CZ" sz="2800" dirty="0" smtClean="0">
                <a:solidFill>
                  <a:srgbClr val="C00000"/>
                </a:solidFill>
              </a:rPr>
              <a:t>hodnoty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určeno </a:t>
            </a:r>
            <a:r>
              <a:rPr lang="cs-CZ" sz="2800" dirty="0" smtClean="0">
                <a:solidFill>
                  <a:srgbClr val="C00000"/>
                </a:solidFill>
              </a:rPr>
              <a:t>pro osoby s poruchami přeměny látkové, potravinovými alergiemi nebo intolerancemi a narušenými funkcemi </a:t>
            </a:r>
            <a:r>
              <a:rPr lang="cs-CZ" sz="2800" dirty="0" smtClean="0">
                <a:solidFill>
                  <a:srgbClr val="C00000"/>
                </a:solidFill>
              </a:rPr>
              <a:t>orgánů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</a:t>
            </a:r>
            <a:r>
              <a:rPr lang="cs-CZ" sz="2800" dirty="0" smtClean="0">
                <a:solidFill>
                  <a:srgbClr val="C00000"/>
                </a:solidFill>
              </a:rPr>
              <a:t>bílkovin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a velmi nízkým obsahem sodíku nebo bez sodíku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32403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nízkým obsahem 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- 120 </a:t>
            </a:r>
            <a:r>
              <a:rPr lang="cs-CZ" sz="2800" dirty="0" smtClean="0">
                <a:solidFill>
                  <a:srgbClr val="C00000"/>
                </a:solidFill>
              </a:rPr>
              <a:t>mg ve 100 g/ml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</a:t>
            </a:r>
            <a:r>
              <a:rPr lang="cs-CZ" sz="2800" b="1" dirty="0" smtClean="0">
                <a:solidFill>
                  <a:srgbClr val="C00000"/>
                </a:solidFill>
              </a:rPr>
              <a:t>velmi nízkým </a:t>
            </a:r>
            <a:r>
              <a:rPr lang="cs-CZ" sz="2800" dirty="0" smtClean="0">
                <a:solidFill>
                  <a:srgbClr val="C00000"/>
                </a:solidFill>
              </a:rPr>
              <a:t>-  40 </a:t>
            </a:r>
            <a:r>
              <a:rPr lang="cs-CZ" sz="2800" dirty="0" smtClean="0">
                <a:solidFill>
                  <a:srgbClr val="C00000"/>
                </a:solidFill>
              </a:rPr>
              <a:t>mg ve 100 g/ml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bez sodíku </a:t>
            </a:r>
            <a:r>
              <a:rPr lang="cs-CZ" sz="2800" dirty="0" smtClean="0">
                <a:solidFill>
                  <a:srgbClr val="C00000"/>
                </a:solidFill>
              </a:rPr>
              <a:t>- 5 </a:t>
            </a:r>
            <a:r>
              <a:rPr lang="cs-CZ" sz="2800" dirty="0" smtClean="0">
                <a:solidFill>
                  <a:srgbClr val="C00000"/>
                </a:solidFill>
              </a:rPr>
              <a:t>mg ve 100 g/ml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sodíku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určené pro sportovce a pro osoby při zvýšeném tělesném výkonu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Jsou to potraviny zajišťující vyšší příjem: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energie (sacharidů, tuků) a </a:t>
            </a:r>
            <a:r>
              <a:rPr lang="cs-CZ" sz="2800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 zvyšujících využití energetických zdrojů (B1, karnitin, </a:t>
            </a:r>
            <a:r>
              <a:rPr lang="cs-CZ" sz="2800" dirty="0" err="1" smtClean="0">
                <a:solidFill>
                  <a:srgbClr val="C00000"/>
                </a:solidFill>
              </a:rPr>
              <a:t>Cr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bílkovin</a:t>
            </a:r>
            <a:r>
              <a:rPr lang="cs-CZ" sz="2800" dirty="0" smtClean="0">
                <a:solidFill>
                  <a:srgbClr val="C00000"/>
                </a:solidFill>
              </a:rPr>
              <a:t>, peptidů a aminokyselin, tedy látek podporujících tvorbu </a:t>
            </a:r>
            <a:r>
              <a:rPr lang="cs-CZ" sz="2800" dirty="0" smtClean="0">
                <a:solidFill>
                  <a:srgbClr val="C00000"/>
                </a:solidFill>
              </a:rPr>
              <a:t>svalstva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ostatních </a:t>
            </a:r>
            <a:r>
              <a:rPr lang="cs-CZ" sz="2800" dirty="0" smtClean="0">
                <a:solidFill>
                  <a:srgbClr val="C00000"/>
                </a:solidFill>
              </a:rPr>
              <a:t>specifických potravin pro </a:t>
            </a:r>
            <a:r>
              <a:rPr lang="cs-CZ" sz="2800" dirty="0" smtClean="0">
                <a:solidFill>
                  <a:srgbClr val="C00000"/>
                </a:solidFill>
              </a:rPr>
              <a:t>sportovce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nápoje</a:t>
            </a:r>
            <a:r>
              <a:rPr lang="cs-CZ" sz="2800" dirty="0" smtClean="0">
                <a:solidFill>
                  <a:srgbClr val="C00000"/>
                </a:solidFill>
              </a:rPr>
              <a:t>, zejména iontové, s cílem </a:t>
            </a:r>
            <a:r>
              <a:rPr lang="cs-CZ" sz="2800" b="1" dirty="0" smtClean="0">
                <a:solidFill>
                  <a:srgbClr val="C00000"/>
                </a:solidFill>
              </a:rPr>
              <a:t>náhrady minerálů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1-shutterstock_5450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92840" cy="4748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potraviny, které se odlišují od potravin pro běžnou spotřebu svým: </a:t>
            </a:r>
            <a:endParaRPr lang="cs-CZ" sz="2800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zvláštním </a:t>
            </a:r>
            <a:r>
              <a:rPr lang="cs-CZ" sz="2800" b="1" dirty="0" smtClean="0">
                <a:solidFill>
                  <a:srgbClr val="C00000"/>
                </a:solidFill>
              </a:rPr>
              <a:t>složením,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zvláštním </a:t>
            </a:r>
            <a:r>
              <a:rPr lang="cs-CZ" sz="2800" b="1" dirty="0" smtClean="0">
                <a:solidFill>
                  <a:srgbClr val="C00000"/>
                </a:solidFill>
              </a:rPr>
              <a:t>výrobním </a:t>
            </a:r>
            <a:r>
              <a:rPr lang="cs-CZ" sz="2800" b="1" dirty="0" smtClean="0">
                <a:solidFill>
                  <a:srgbClr val="C00000"/>
                </a:solidFill>
              </a:rPr>
              <a:t>postupem</a:t>
            </a: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smtClean="0">
                <a:solidFill>
                  <a:srgbClr val="C00000"/>
                </a:solidFill>
              </a:rPr>
              <a:t>jsou stanovené pro výživové účely uvedené v této vyhlášce a uvádějí se do oběhu s označením účelu </a:t>
            </a:r>
            <a:r>
              <a:rPr lang="cs-CZ" sz="2800" dirty="0" smtClean="0">
                <a:solidFill>
                  <a:srgbClr val="C00000"/>
                </a:solidFill>
              </a:rPr>
              <a:t>použití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</a:t>
            </a:r>
            <a:r>
              <a:rPr lang="cs-CZ" sz="2800" dirty="0" smtClean="0">
                <a:solidFill>
                  <a:srgbClr val="C00000"/>
                </a:solidFill>
              </a:rPr>
              <a:t>definovány ve vyhlášce č. </a:t>
            </a:r>
            <a:r>
              <a:rPr lang="cs-CZ" sz="2800" b="1" dirty="0" smtClean="0">
                <a:solidFill>
                  <a:srgbClr val="C00000"/>
                </a:solidFill>
              </a:rPr>
              <a:t>54/2004 Sb., o potravinách určených pro zvláštní výživu </a:t>
            </a:r>
            <a:r>
              <a:rPr lang="cs-CZ" sz="2800" dirty="0" smtClean="0">
                <a:solidFill>
                  <a:srgbClr val="C00000"/>
                </a:solidFill>
              </a:rPr>
              <a:t>a o způsobu jejich použití, ve znění pozdějších předpisů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 koho jsou určeny?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u="sng" dirty="0" smtClean="0">
                <a:solidFill>
                  <a:srgbClr val="C00000"/>
                </a:solidFill>
              </a:rPr>
              <a:t>Pro stanovení výživových účelů platí zvláštní nutriční požadavky skupiny osob: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jejichž trávicí systém a látková výměna je </a:t>
            </a:r>
            <a:r>
              <a:rPr lang="cs-CZ" sz="2800" dirty="0" smtClean="0">
                <a:solidFill>
                  <a:srgbClr val="C00000"/>
                </a:solidFill>
              </a:rPr>
              <a:t>narušená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nacházejících </a:t>
            </a:r>
            <a:r>
              <a:rPr lang="cs-CZ" sz="2800" dirty="0" smtClean="0">
                <a:solidFill>
                  <a:srgbClr val="C00000"/>
                </a:solidFill>
              </a:rPr>
              <a:t>se ve zvláštním fyziologickém stavu a mohou mít specifické výhody z řízené spotřeby určitých látek v </a:t>
            </a:r>
            <a:r>
              <a:rPr lang="cs-CZ" sz="2800" dirty="0" smtClean="0">
                <a:solidFill>
                  <a:srgbClr val="C00000"/>
                </a:solidFill>
              </a:rPr>
              <a:t>potravinách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zdravých </a:t>
            </a:r>
            <a:r>
              <a:rPr lang="cs-CZ" sz="2800" dirty="0" smtClean="0">
                <a:solidFill>
                  <a:srgbClr val="C00000"/>
                </a:solidFill>
              </a:rPr>
              <a:t>kojenců a malých dětí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Kategorie 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pro počáteční a pokračovací </a:t>
            </a:r>
            <a:r>
              <a:rPr lang="cs-CZ" sz="2800" dirty="0" smtClean="0">
                <a:solidFill>
                  <a:srgbClr val="C00000"/>
                </a:solidFill>
              </a:rPr>
              <a:t>kojeneckou </a:t>
            </a:r>
            <a:r>
              <a:rPr lang="cs-CZ" sz="2800" dirty="0" smtClean="0">
                <a:solidFill>
                  <a:srgbClr val="C00000"/>
                </a:solidFill>
              </a:rPr>
              <a:t>výživu a výživu malých dětí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pro obilnou a ostatní výživu jinou než obilnou určenou pro výživu kojenců a malých dětí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pro nízkoenergetickou výživu určené ke snižování tělesné hmotnosti (tzv. potraviny pro redukční diety)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pro zvláštní lékařské účely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bez fenylalaninu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Kategorie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bezlepkové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určené pro osoby s poruchami metabolismu sacharidů (diabetiky)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s nízkým obsahem laktózy nebo </a:t>
            </a:r>
            <a:r>
              <a:rPr lang="cs-CZ" sz="2800" dirty="0" err="1" smtClean="0">
                <a:solidFill>
                  <a:srgbClr val="C00000"/>
                </a:solidFill>
              </a:rPr>
              <a:t>bezlaktózové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s nízkým obsahem bílkovin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s nízkým a velmi nízkým obsahem sodíku nebo bez sodíku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</a:t>
            </a:r>
            <a:r>
              <a:rPr lang="cs-CZ" sz="2800" dirty="0" smtClean="0">
                <a:solidFill>
                  <a:srgbClr val="C00000"/>
                </a:solidFill>
              </a:rPr>
              <a:t>určené pro sportovce a pro osoby při zvýšeném tělesném výkonu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Označování účelu použití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zvláštnosti </a:t>
            </a:r>
            <a:r>
              <a:rPr lang="cs-CZ" sz="2800" dirty="0" smtClean="0">
                <a:solidFill>
                  <a:srgbClr val="C00000"/>
                </a:solidFill>
              </a:rPr>
              <a:t>kvalitativního a kvantitativního složení nebo </a:t>
            </a:r>
            <a:r>
              <a:rPr lang="cs-CZ" sz="2800" dirty="0" smtClean="0">
                <a:solidFill>
                  <a:srgbClr val="C00000"/>
                </a:solidFill>
              </a:rPr>
              <a:t>speciální výrobní procesu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nutričním </a:t>
            </a:r>
            <a:r>
              <a:rPr lang="cs-CZ" sz="2800" dirty="0" smtClean="0">
                <a:solidFill>
                  <a:srgbClr val="C00000"/>
                </a:solidFill>
              </a:rPr>
              <a:t>značení v </a:t>
            </a:r>
            <a:r>
              <a:rPr lang="cs-CZ" sz="2800" dirty="0" smtClean="0">
                <a:solidFill>
                  <a:srgbClr val="C00000"/>
                </a:solidFill>
              </a:rPr>
              <a:t>jednotkách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předepsaný způsob </a:t>
            </a:r>
            <a:r>
              <a:rPr lang="cs-CZ" sz="2800" dirty="0" smtClean="0">
                <a:solidFill>
                  <a:srgbClr val="C00000"/>
                </a:solidFill>
              </a:rPr>
              <a:t>přípravy, je-li </a:t>
            </a:r>
            <a:r>
              <a:rPr lang="cs-CZ" sz="2800" dirty="0" smtClean="0">
                <a:solidFill>
                  <a:srgbClr val="C00000"/>
                </a:solidFill>
              </a:rPr>
              <a:t>požadován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původ bílkoviny </a:t>
            </a:r>
            <a:r>
              <a:rPr lang="cs-CZ" sz="2800" dirty="0" smtClean="0">
                <a:solidFill>
                  <a:srgbClr val="C00000"/>
                </a:solidFill>
              </a:rPr>
              <a:t>(nebo hydrolyzátu </a:t>
            </a:r>
            <a:r>
              <a:rPr lang="cs-CZ" sz="2800" dirty="0" smtClean="0">
                <a:solidFill>
                  <a:srgbClr val="C00000"/>
                </a:solidFill>
              </a:rPr>
              <a:t>bílkovin)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 </a:t>
            </a:r>
            <a:r>
              <a:rPr lang="cs-CZ" sz="2800" dirty="0" smtClean="0">
                <a:solidFill>
                  <a:srgbClr val="C00000"/>
                </a:solidFill>
              </a:rPr>
              <a:t>uchování a době spotřeby po otevření obalu, je-li to </a:t>
            </a:r>
            <a:r>
              <a:rPr lang="cs-CZ" sz="2800" dirty="0" smtClean="0">
                <a:solidFill>
                  <a:srgbClr val="C00000"/>
                </a:solidFill>
              </a:rPr>
              <a:t>vyžadováno (ne </a:t>
            </a:r>
            <a:r>
              <a:rPr lang="cs-CZ" sz="2800" dirty="0" err="1" smtClean="0">
                <a:solidFill>
                  <a:srgbClr val="C00000"/>
                </a:solidFill>
              </a:rPr>
              <a:t>jednoporcované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kategorii </a:t>
            </a:r>
            <a:r>
              <a:rPr lang="cs-CZ" sz="2800" dirty="0" smtClean="0">
                <a:solidFill>
                  <a:srgbClr val="C00000"/>
                </a:solidFill>
              </a:rPr>
              <a:t>nebo bližší </a:t>
            </a:r>
            <a:r>
              <a:rPr lang="cs-CZ" sz="2800" dirty="0" smtClean="0">
                <a:solidFill>
                  <a:srgbClr val="C00000"/>
                </a:solidFill>
              </a:rPr>
              <a:t>specifikaci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zvláštní nutriční vlastnosti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specifické informace </a:t>
            </a:r>
            <a:r>
              <a:rPr lang="cs-CZ" sz="2800" dirty="0" smtClean="0">
                <a:solidFill>
                  <a:srgbClr val="C00000"/>
                </a:solidFill>
              </a:rPr>
              <a:t>u jednotlivých kategorií těchto potravin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počáteční a pokračovací kojeneckou výživu a výživu malých dětí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8083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kojenci do 12 měsíců včetně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dětí od 1 do 3 let včetně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počáteční kojenecká výživa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pokračovací kojenecká výživa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zvláštní druhy kojenecké výživy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obilnou a ostatní výživu jinou než obilnou pro výživu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30931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příkrmy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obilné – kaše, suchary a sušenky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ovocné – výživa, přesnídávky, pyré, dezert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označování – věk konzumenta, lepek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nízkoenergetickou výživu určené ke snižování THM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5973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úplná náhrada celodenní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náhrada jednoho či více hlavních jídel v rámci celodenní stravy</a:t>
            </a:r>
          </a:p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zákaz údajů:</a:t>
            </a: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rychlosti nebo úbytku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snížení pocitu hladu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zvýšení pocitu sytosti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970</TotalTime>
  <Words>738</Words>
  <Application>Microsoft Office PowerPoint</Application>
  <PresentationFormat>Předvádění na obrazovce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18</vt:i4>
      </vt:variant>
    </vt:vector>
  </HeadingPairs>
  <TitlesOfParts>
    <vt:vector size="29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Potraviny pro zvláštní výživu</vt:lpstr>
      <vt:lpstr>Definice</vt:lpstr>
      <vt:lpstr>Pro koho jsou určeny?</vt:lpstr>
      <vt:lpstr>Kategorie  </vt:lpstr>
      <vt:lpstr>Kategorie</vt:lpstr>
      <vt:lpstr>Označování účelu použití</vt:lpstr>
      <vt:lpstr>Potraviny pro počáteční a pokračovací kojeneckou výživu a výživu malých dětí </vt:lpstr>
      <vt:lpstr>Potraviny pro obilnou a ostatní výživu jinou než obilnou pro výživu</vt:lpstr>
      <vt:lpstr>Potraviny pro nízkoenergetickou výživu určené ke snižování THM</vt:lpstr>
      <vt:lpstr>Dietní potraviny pro zvláštní lékařské účely</vt:lpstr>
      <vt:lpstr>Potraviny bez fenylalninu</vt:lpstr>
      <vt:lpstr>Potraviny bezlepkové</vt:lpstr>
      <vt:lpstr>Potraviny určené pro osoby s poruchami metabolismu sacharidů </vt:lpstr>
      <vt:lpstr>Potraviny s nízkým obsahem laktózy nebo bezlaktózové </vt:lpstr>
      <vt:lpstr>Potraviny s nízkým obsahem bílkovin</vt:lpstr>
      <vt:lpstr>Potraviny s nízkým a velmi nízkým obsahem sodíku nebo bez sodíku</vt:lpstr>
      <vt:lpstr>Potraviny určené pro sportovce a pro osoby při zvýšeném tělesném výkonu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8</cp:revision>
  <dcterms:created xsi:type="dcterms:W3CDTF">2011-10-02T12:59:07Z</dcterms:created>
  <dcterms:modified xsi:type="dcterms:W3CDTF">2013-03-17T10:46:51Z</dcterms:modified>
</cp:coreProperties>
</file>