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4"/>
  </p:notesMasterIdLst>
  <p:sldIdLst>
    <p:sldId id="260" r:id="rId3"/>
    <p:sldId id="261" r:id="rId4"/>
    <p:sldId id="262" r:id="rId5"/>
    <p:sldId id="263" r:id="rId6"/>
    <p:sldId id="27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00"/>
  </p:normalViewPr>
  <p:slideViewPr>
    <p:cSldViewPr>
      <p:cViewPr varScale="1">
        <p:scale>
          <a:sx n="66" d="100"/>
          <a:sy n="66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1241BD-66B8-4FD1-8DEB-28AE1CFA34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*situační prevence vychází ze stejného</a:t>
            </a:r>
            <a:r>
              <a:rPr lang="cs-CZ" baseline="0" dirty="0" smtClean="0"/>
              <a:t> předpokladu jako klasická škola kriminologie – pachatel je pro ni racionálně uvažující bytost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Předseda</a:t>
            </a:r>
            <a:r>
              <a:rPr lang="cs-CZ" baseline="0" dirty="0" smtClean="0"/>
              <a:t> – ministr vnitra, zastoupeno MO, MPSV, MS, MŠMT, MV,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*1985 – Hlavní</a:t>
            </a:r>
            <a:r>
              <a:rPr lang="cs-CZ" baseline="0" dirty="0" smtClean="0"/>
              <a:t> principy prevence kriminality a trestní justice, Vídeň 2000: O zločinu a spravedlnosti – výzva pro 21. stol, spolupráce v boji s mezinárodním organizovaným zločinem</a:t>
            </a:r>
          </a:p>
          <a:p>
            <a:r>
              <a:rPr lang="cs-CZ" baseline="0" dirty="0" smtClean="0"/>
              <a:t>**Formulovala tzv. Prvky odpovědné prevence kriminality – soustava standardů a norem (vliv preventivních opatření na individuální práva, zacházení s oběťmi, doporučení vládám ve věci zabezpečení institucionálního a finančního, spolupráce s policií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6FE3F0-C243-4FF6-B5B9-6AD24C171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DFC2F-142F-4D6F-8D71-12EF98503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9DAFA-2A9D-4BC0-9FF7-AC21A0DA5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C5BEBE-DEE0-41C5-8987-C4E9774FF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4D78E-B2DF-420D-BA64-7191F984F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F5067-540D-4253-9A90-9DD57D545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DCBE-9033-4003-8310-46A04F02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4479-E6AE-4C26-AD98-597C0014B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CE248-8ED1-4214-8089-88EE41B69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EB5CA-105B-4DC4-9AEB-C2E1227C1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4940C-2D0B-4A5E-90E4-18ACE2C3F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0399-FB9C-4D93-8C55-40DE956A9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B3EE-7E5C-4155-9014-FEB3BE4CD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CD006-CEE3-486F-ADB1-1134726E2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C2F42-B3BA-430E-985A-C04B92CA0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2BC0-932C-4659-8529-06F7FB609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CC53-51C4-4492-A9BE-C9941BFDF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4472-8074-4E96-8C22-931A4E41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06BF5-22A3-4438-9156-7F73A74D3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093DE-8734-4DCD-AF8E-C4CEDC927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376D-9243-4DAB-8C41-B3A8E84F03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DAB29-78CE-4BED-81D5-7AA29F340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61E5B2-B06A-4158-A240-E42715A3D7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BDE94B-0CD5-4167-98B2-416524AC1BE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6048672" cy="1370583"/>
          </a:xfrm>
        </p:spPr>
        <p:txBody>
          <a:bodyPr/>
          <a:lstStyle/>
          <a:p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Kriminalita a prevence</a:t>
            </a:r>
            <a:endParaRPr lang="cs-CZ" sz="4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Potenciální oběti i pachatelé - jedinec i rizikové skupiny (drogově závislí, nezaměstnaní, děti – záškoláci…) + ochrana materiálních hodnot (chatové kolonie, parkoviště…)</a:t>
            </a:r>
          </a:p>
          <a:p>
            <a:r>
              <a:rPr lang="cs-CZ" sz="2800" dirty="0" smtClean="0"/>
              <a:t>Poradenské služby, linky důvěry, azylové domy, terénní pracovníci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854454" cy="4425355"/>
          </a:xfrm>
        </p:spPr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Kriminální populace i oběti</a:t>
            </a:r>
          </a:p>
          <a:p>
            <a:r>
              <a:rPr lang="cs-CZ" sz="2800" dirty="0" smtClean="0"/>
              <a:t>Zabránit recidivě, napravení  následků</a:t>
            </a:r>
          </a:p>
          <a:p>
            <a:r>
              <a:rPr lang="cs-CZ" sz="2800" dirty="0" smtClean="0"/>
              <a:t>Tresty (ukládání, výkon), ochranná opatření, </a:t>
            </a:r>
            <a:r>
              <a:rPr lang="cs-CZ" sz="2800" dirty="0" err="1" smtClean="0"/>
              <a:t>postpenitenciární</a:t>
            </a:r>
            <a:r>
              <a:rPr lang="cs-CZ" sz="2800" dirty="0" smtClean="0"/>
              <a:t> péče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Úloha státu v prevenci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9" y="1500174"/>
            <a:ext cx="8324880" cy="4625989"/>
          </a:xfrm>
        </p:spPr>
        <p:txBody>
          <a:bodyPr/>
          <a:lstStyle/>
          <a:p>
            <a:r>
              <a:rPr lang="cs-CZ" dirty="0" smtClean="0"/>
              <a:t>1993 – Republikový výbor pro prevenci kriminality, při MV ČR*</a:t>
            </a:r>
          </a:p>
          <a:p>
            <a:pPr lvl="1"/>
            <a:r>
              <a:rPr lang="cs-CZ" dirty="0" smtClean="0"/>
              <a:t>Koordinace činnosti orgánů</a:t>
            </a:r>
          </a:p>
          <a:p>
            <a:pPr lvl="1"/>
            <a:r>
              <a:rPr lang="cs-CZ" dirty="0" smtClean="0"/>
              <a:t>Spolupráce s občanskými iniciativami, hnutími, církvemi a hromadnými sdělovacími prostředky</a:t>
            </a:r>
          </a:p>
          <a:p>
            <a:pPr lvl="1"/>
            <a:r>
              <a:rPr lang="cs-CZ" dirty="0" smtClean="0"/>
              <a:t>Iniciace činnosti prevence kriminality, podpora vzniku místních komisí</a:t>
            </a:r>
          </a:p>
          <a:p>
            <a:pPr lvl="1"/>
            <a:r>
              <a:rPr lang="cs-CZ" dirty="0" smtClean="0"/>
              <a:t>Návrh a realizace projektů</a:t>
            </a:r>
          </a:p>
          <a:p>
            <a:pPr lvl="1"/>
            <a:r>
              <a:rPr lang="cs-CZ" dirty="0" smtClean="0"/>
              <a:t>Posuzování účinnosti preventivních programů a předkládání zpráv vládě ČR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Systém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412776"/>
            <a:ext cx="8402667" cy="5016620"/>
          </a:xfrm>
        </p:spPr>
        <p:txBody>
          <a:bodyPr/>
          <a:lstStyle/>
          <a:p>
            <a:r>
              <a:rPr lang="cs-CZ" dirty="0" smtClean="0"/>
              <a:t>Rezortní programy prevence</a:t>
            </a:r>
          </a:p>
          <a:p>
            <a:r>
              <a:rPr lang="cs-CZ" dirty="0" smtClean="0"/>
              <a:t>Programy realizované samosprávními orgány měst a obcí</a:t>
            </a:r>
          </a:p>
          <a:p>
            <a:r>
              <a:rPr lang="cs-CZ" dirty="0" smtClean="0"/>
              <a:t>Preventivní programy bezpečnostních složek,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policing</a:t>
            </a:r>
            <a:endParaRPr lang="cs-CZ" dirty="0" smtClean="0"/>
          </a:p>
          <a:p>
            <a:r>
              <a:rPr lang="cs-CZ" dirty="0" smtClean="0"/>
              <a:t>Preventivní programy nevládních organizací</a:t>
            </a:r>
          </a:p>
          <a:p>
            <a:r>
              <a:rPr lang="cs-CZ" dirty="0" smtClean="0"/>
              <a:t>Preventivní programy podnikatelských subjektů (pojistky, firmy zabezpečovací </a:t>
            </a:r>
            <a:r>
              <a:rPr lang="cs-CZ" dirty="0" smtClean="0"/>
              <a:t>techniky…)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Východiskem kriminologický výzkum</a:t>
            </a:r>
          </a:p>
          <a:p>
            <a:r>
              <a:rPr lang="cs-CZ" dirty="0" smtClean="0"/>
              <a:t>Mezi orgány centrálními a místními neexistují vztahy nadřízenosti a podřízenosti</a:t>
            </a:r>
          </a:p>
          <a:p>
            <a:r>
              <a:rPr lang="cs-CZ" dirty="0" smtClean="0"/>
              <a:t>Při realizaci programů úzce spolupracuje policie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každému typu preventivního programu uveďte jeden příklad a přidejte pár vět o jeho činnosti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OSN: od 1950 Výbor pro prevenci a kontrolu kriminality</a:t>
            </a:r>
          </a:p>
          <a:p>
            <a:pPr lvl="1"/>
            <a:r>
              <a:rPr lang="cs-CZ" dirty="0" smtClean="0"/>
              <a:t>Jednou za 5 let kongres (1. v Ženevě 1955)</a:t>
            </a:r>
          </a:p>
          <a:p>
            <a:pPr lvl="1"/>
            <a:r>
              <a:rPr lang="cs-CZ" dirty="0" smtClean="0"/>
              <a:t>Výměna zkušeností, přijetí řady deklarací, doporučení a rezolucí*</a:t>
            </a:r>
          </a:p>
          <a:p>
            <a:r>
              <a:rPr lang="cs-CZ" dirty="0" smtClean="0"/>
              <a:t>Komise OSN pro prevenci kriminality a trestní justici – součástí hospodářské a sociální rady OSN**</a:t>
            </a:r>
          </a:p>
          <a:p>
            <a:r>
              <a:rPr lang="cs-CZ" dirty="0" smtClean="0"/>
              <a:t>EU: 2001 institut Evropská síť pro prevenci kriminality</a:t>
            </a:r>
          </a:p>
          <a:p>
            <a:pPr lvl="1"/>
            <a:r>
              <a:rPr lang="cs-CZ" dirty="0" smtClean="0"/>
              <a:t>Konference, semináře</a:t>
            </a:r>
          </a:p>
          <a:p>
            <a:pPr lvl="1"/>
            <a:r>
              <a:rPr lang="cs-CZ" dirty="0" smtClean="0"/>
              <a:t>Uděluje Evropské ceny prevence kriminality</a:t>
            </a:r>
          </a:p>
          <a:p>
            <a:pPr lvl="1"/>
            <a:r>
              <a:rPr lang="cs-CZ" dirty="0" smtClean="0"/>
              <a:t>Kriminalita mládeže bezpečnost měst, drogová kriminalita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78098"/>
          </a:xfrm>
        </p:spPr>
        <p:txBody>
          <a:bodyPr/>
          <a:lstStyle/>
          <a:p>
            <a:r>
              <a:rPr lang="cs-CZ" dirty="0" smtClean="0"/>
              <a:t>TRESTNÍ REPRESE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1" y="1196752"/>
            <a:ext cx="8396318" cy="4929411"/>
          </a:xfrm>
        </p:spPr>
        <p:txBody>
          <a:bodyPr/>
          <a:lstStyle/>
          <a:p>
            <a:r>
              <a:rPr lang="cs-CZ" dirty="0" err="1" smtClean="0"/>
              <a:t>Konsekvencialistické</a:t>
            </a:r>
            <a:r>
              <a:rPr lang="cs-CZ" dirty="0" smtClean="0"/>
              <a:t> a utilitaristické přístupy k trestání – co lze učinit, aby jedinec či jemu podobní dané jednání neopakovali?, budoucnost</a:t>
            </a:r>
          </a:p>
          <a:p>
            <a:pPr lvl="1"/>
            <a:r>
              <a:rPr lang="cs-CZ" dirty="0" smtClean="0"/>
              <a:t>Odstrašení  - individuální a generální (neodvratnost trestu) </a:t>
            </a:r>
            <a:r>
              <a:rPr lang="cs-CZ" dirty="0" smtClean="0"/>
              <a:t>prevence, neodvratnost trestu</a:t>
            </a:r>
            <a:endParaRPr lang="cs-CZ" dirty="0" smtClean="0"/>
          </a:p>
          <a:p>
            <a:pPr lvl="1"/>
            <a:r>
              <a:rPr lang="cs-CZ" dirty="0" smtClean="0"/>
              <a:t>Zneschopnění (smrt, izolace, lékařské zákroky)</a:t>
            </a:r>
          </a:p>
          <a:p>
            <a:pPr lvl="1"/>
            <a:r>
              <a:rPr lang="cs-CZ" dirty="0" smtClean="0"/>
              <a:t>Resocializace pachatele</a:t>
            </a:r>
          </a:p>
          <a:p>
            <a:pPr lvl="1"/>
            <a:r>
              <a:rPr lang="cs-CZ" dirty="0" smtClean="0"/>
              <a:t>Kompenzace – </a:t>
            </a:r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</a:p>
          <a:p>
            <a:pPr lvl="1"/>
            <a:r>
              <a:rPr lang="cs-CZ" dirty="0" smtClean="0"/>
              <a:t>Rehabilitace pachatele (příčina chování)</a:t>
            </a:r>
          </a:p>
          <a:p>
            <a:pPr lvl="1"/>
            <a:r>
              <a:rPr lang="cs-CZ" dirty="0" smtClean="0"/>
              <a:t>Alternativní tresty</a:t>
            </a:r>
          </a:p>
          <a:p>
            <a:r>
              <a:rPr lang="cs-CZ" dirty="0" err="1" smtClean="0"/>
              <a:t>Retributivní</a:t>
            </a:r>
            <a:r>
              <a:rPr lang="cs-CZ" dirty="0" smtClean="0"/>
              <a:t> teorie – jak spravedlivě určit přísnost potrestání?</a:t>
            </a:r>
          </a:p>
          <a:p>
            <a:pPr lvl="1"/>
            <a:r>
              <a:rPr lang="cs-CZ" dirty="0" smtClean="0"/>
              <a:t>odplata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trestu odnětí svobody -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Vysoké náklady</a:t>
            </a:r>
          </a:p>
          <a:p>
            <a:r>
              <a:rPr lang="cs-CZ" sz="2800" dirty="0" smtClean="0"/>
              <a:t>Dočasnost</a:t>
            </a:r>
          </a:p>
          <a:p>
            <a:r>
              <a:rPr lang="cs-CZ" sz="2800" dirty="0" err="1" smtClean="0"/>
              <a:t>Prizonizace</a:t>
            </a:r>
            <a:r>
              <a:rPr lang="cs-CZ" sz="2800" dirty="0" smtClean="0"/>
              <a:t> (D. </a:t>
            </a:r>
            <a:r>
              <a:rPr lang="cs-CZ" sz="2800" dirty="0" err="1" smtClean="0"/>
              <a:t>Clemmer</a:t>
            </a:r>
            <a:r>
              <a:rPr lang="cs-CZ" sz="2800" dirty="0" smtClean="0"/>
              <a:t>) </a:t>
            </a:r>
          </a:p>
          <a:p>
            <a:pPr lvl="1"/>
            <a:r>
              <a:rPr lang="cs-CZ" sz="2800" dirty="0" err="1" smtClean="0"/>
              <a:t>Institucionalizace</a:t>
            </a:r>
            <a:endParaRPr lang="cs-CZ" sz="2800" dirty="0" smtClean="0"/>
          </a:p>
          <a:p>
            <a:pPr lvl="1"/>
            <a:r>
              <a:rPr lang="cs-CZ" sz="2800" dirty="0" err="1" smtClean="0"/>
              <a:t>ideologizace</a:t>
            </a:r>
            <a:endParaRPr lang="cs-CZ" sz="2800" dirty="0" smtClean="0"/>
          </a:p>
          <a:p>
            <a:r>
              <a:rPr lang="cs-CZ" sz="2800" dirty="0" smtClean="0"/>
              <a:t>-&gt; hledání alternativních trestů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96908"/>
          </a:xfrm>
        </p:spPr>
        <p:txBody>
          <a:bodyPr/>
          <a:lstStyle/>
          <a:p>
            <a:r>
              <a:rPr lang="cs-CZ" dirty="0" smtClean="0"/>
              <a:t>Alternativní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214422"/>
            <a:ext cx="8226425" cy="4911741"/>
          </a:xfrm>
        </p:spPr>
        <p:txBody>
          <a:bodyPr/>
          <a:lstStyle/>
          <a:p>
            <a:r>
              <a:rPr lang="cs-CZ" sz="2600" dirty="0" smtClean="0"/>
              <a:t>Od 70. let 20. stol</a:t>
            </a:r>
          </a:p>
          <a:p>
            <a:r>
              <a:rPr lang="cs-CZ" sz="2600" dirty="0" smtClean="0"/>
              <a:t>Komunitní sankce, </a:t>
            </a:r>
            <a:r>
              <a:rPr lang="cs-CZ" sz="2600" dirty="0" err="1" smtClean="0"/>
              <a:t>sankce</a:t>
            </a:r>
            <a:r>
              <a:rPr lang="cs-CZ" sz="2600" dirty="0" smtClean="0"/>
              <a:t> vykonávané ve společenství</a:t>
            </a:r>
          </a:p>
          <a:p>
            <a:r>
              <a:rPr lang="cs-CZ" sz="2600" dirty="0" smtClean="0"/>
              <a:t>Nevylučuje pachatele z přirozeného sociálního prostředí (svatba, narození dítěte,  nalezení stabilního uspokojivého zaměstnání)</a:t>
            </a:r>
          </a:p>
          <a:p>
            <a:r>
              <a:rPr lang="cs-CZ" sz="2600" dirty="0" smtClean="0"/>
              <a:t>Probace – kombinace podmíněného odsouzení s dohledem probačního úředníka (kontrola + pomoc a poradenství)</a:t>
            </a:r>
          </a:p>
          <a:p>
            <a:pPr lvl="1"/>
            <a:r>
              <a:rPr lang="cs-CZ" sz="2600" dirty="0" smtClean="0"/>
              <a:t>Poprvé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19.stol. USA a GB, dobrovolná a misionářská činnost</a:t>
            </a:r>
          </a:p>
          <a:p>
            <a:pPr lvl="1"/>
            <a:r>
              <a:rPr lang="cs-CZ" sz="2600" dirty="0" smtClean="0"/>
              <a:t>V ČR od 2001 Probační a mediační služba ČR</a:t>
            </a:r>
            <a:endParaRPr lang="cs-CZ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11222"/>
          </a:xfrm>
        </p:spPr>
        <p:txBody>
          <a:bodyPr/>
          <a:lstStyle/>
          <a:p>
            <a:r>
              <a:rPr lang="cs-CZ" dirty="0" smtClean="0"/>
              <a:t>Alternativní tresty – kategorie 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Částečná detence – uvěznění pachatele na část dne (noc, víkend), aby nedošlo k přerušení výkonu zaměstnání</a:t>
            </a:r>
          </a:p>
          <a:p>
            <a:r>
              <a:rPr lang="cs-CZ" sz="2600" dirty="0" smtClean="0"/>
              <a:t>Peněžitý trest</a:t>
            </a:r>
          </a:p>
          <a:p>
            <a:r>
              <a:rPr lang="cs-CZ" sz="2600" dirty="0" smtClean="0"/>
              <a:t>Výchovná opatření – hl. mladiství, dohled výchovného pracovníka</a:t>
            </a:r>
          </a:p>
          <a:p>
            <a:r>
              <a:rPr lang="cs-CZ" sz="2600" dirty="0" smtClean="0"/>
              <a:t>Odložení rozsudku, upuštění od potrestání – vázáno na slib pachatele řádně se chovat</a:t>
            </a:r>
          </a:p>
          <a:p>
            <a:r>
              <a:rPr lang="cs-CZ" sz="2600" dirty="0" smtClean="0"/>
              <a:t>Trest obecně prospěšných prací</a:t>
            </a:r>
          </a:p>
          <a:p>
            <a:r>
              <a:rPr lang="cs-CZ" sz="2600" dirty="0" smtClean="0"/>
              <a:t>Narovnání – odklon trestního řízení</a:t>
            </a:r>
            <a:endParaRPr lang="cs-CZ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000" b="1" dirty="0" smtClean="0"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Význam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viktimnosti</a:t>
            </a:r>
            <a:endParaRPr lang="cs-CZ" sz="1800" dirty="0" smtClean="0">
              <a:solidFill>
                <a:schemeClr val="bg1">
                  <a:lumMod val="40000"/>
                  <a:lumOff val="6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tresty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Většina možnost  realizovat až po 1989 (1992)</a:t>
            </a:r>
          </a:p>
          <a:p>
            <a:r>
              <a:rPr lang="cs-CZ" sz="2800" dirty="0" smtClean="0"/>
              <a:t>od 1995 trest obecně prospěšných prací (po podmíněných trestech druhý nejčastěji ukládaný)</a:t>
            </a:r>
          </a:p>
          <a:p>
            <a:r>
              <a:rPr lang="cs-CZ" sz="2800" dirty="0" smtClean="0"/>
              <a:t>od 2001 Probační a mediační služba ČR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556792"/>
            <a:ext cx="8358246" cy="5112568"/>
          </a:xfrm>
        </p:spPr>
        <p:txBody>
          <a:bodyPr/>
          <a:lstStyle/>
          <a:p>
            <a:r>
              <a:rPr lang="cs-CZ" sz="2600" dirty="0" smtClean="0"/>
              <a:t>Od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</a:t>
            </a:r>
          </a:p>
          <a:p>
            <a:r>
              <a:rPr lang="cs-CZ" sz="2600" dirty="0" smtClean="0"/>
              <a:t>1885 v Římě ustanovena </a:t>
            </a:r>
            <a:r>
              <a:rPr lang="cs-CZ" sz="2600" i="1" dirty="0" smtClean="0"/>
              <a:t>Mezinárodní trestní a </a:t>
            </a:r>
            <a:r>
              <a:rPr lang="cs-CZ" sz="2600" i="1" dirty="0" err="1" smtClean="0"/>
              <a:t>peniterciární</a:t>
            </a:r>
            <a:r>
              <a:rPr lang="cs-CZ" sz="2600" i="1" dirty="0" smtClean="0"/>
              <a:t> komise </a:t>
            </a:r>
          </a:p>
          <a:p>
            <a:pPr lvl="2"/>
            <a:r>
              <a:rPr lang="cs-CZ" sz="2600" dirty="0" smtClean="0"/>
              <a:t>výkon trestu odnětí svobody, trestní zákonodárství, kriminalita mládeže a prevence</a:t>
            </a:r>
          </a:p>
          <a:p>
            <a:pPr lvl="2"/>
            <a:r>
              <a:rPr lang="cs-CZ" sz="2600" dirty="0" smtClean="0"/>
              <a:t>Vymýcení delikvence mládeže (odpovědnost rodičů, věková hranice trestní odpovědnost…)</a:t>
            </a:r>
          </a:p>
          <a:p>
            <a:pPr lvl="2"/>
            <a:r>
              <a:rPr lang="cs-CZ" sz="2600" dirty="0" smtClean="0"/>
              <a:t>Standardní minimální pravidla pro zacházení z vězni – přijata OSN v Ženevě 1955</a:t>
            </a:r>
            <a:endParaRPr lang="cs-CZ" sz="2600" dirty="0"/>
          </a:p>
          <a:p>
            <a:pPr lvl="2"/>
            <a:endParaRPr lang="cs-CZ" sz="2600" dirty="0" smtClean="0"/>
          </a:p>
          <a:p>
            <a:pPr lvl="2" indent="-1143000">
              <a:buNone/>
            </a:pPr>
            <a:r>
              <a:rPr lang="cs-CZ" sz="2600" dirty="0" smtClean="0"/>
              <a:t>Úkol: od kdy je ČR členem?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Sociální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58924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Prostředky, kterými společnost působí na chování lidí a  dosahuje tak žádoucí společenské konformity chování</a:t>
            </a:r>
          </a:p>
          <a:p>
            <a:r>
              <a:rPr lang="cs-CZ" sz="2800" dirty="0" smtClean="0"/>
              <a:t>Reaguje </a:t>
            </a:r>
            <a:r>
              <a:rPr lang="cs-CZ" sz="2800" dirty="0" err="1" smtClean="0"/>
              <a:t>hl</a:t>
            </a:r>
            <a:r>
              <a:rPr lang="cs-CZ" sz="2800" dirty="0" smtClean="0"/>
              <a:t> na odchylné </a:t>
            </a:r>
            <a:r>
              <a:rPr lang="cs-CZ" sz="2800" dirty="0" err="1" smtClean="0"/>
              <a:t>soc</a:t>
            </a:r>
            <a:r>
              <a:rPr lang="cs-CZ" sz="2800" dirty="0" smtClean="0"/>
              <a:t>. chování, je součástí </a:t>
            </a:r>
            <a:r>
              <a:rPr lang="cs-CZ" sz="2800" dirty="0" err="1" smtClean="0"/>
              <a:t>soc</a:t>
            </a:r>
            <a:r>
              <a:rPr lang="cs-CZ" sz="2800" dirty="0" smtClean="0"/>
              <a:t>. integrace</a:t>
            </a:r>
          </a:p>
          <a:p>
            <a:r>
              <a:rPr lang="cs-CZ" sz="2800" dirty="0" smtClean="0"/>
              <a:t>Prostředky: náboženství, morálka, vědění, výchova, právo (systém právních norem) a právo trestní</a:t>
            </a:r>
          </a:p>
          <a:p>
            <a:r>
              <a:rPr lang="cs-CZ" sz="2800" dirty="0" smtClean="0"/>
              <a:t>Předpokládá existenci norem a pravidel a jejich zásadní respektování</a:t>
            </a:r>
          </a:p>
          <a:p>
            <a:r>
              <a:rPr lang="cs-CZ" sz="2800" dirty="0" smtClean="0"/>
              <a:t>Vykonávají:</a:t>
            </a:r>
          </a:p>
          <a:p>
            <a:pPr lvl="1"/>
            <a:r>
              <a:rPr lang="cs-CZ" sz="2900" dirty="0" smtClean="0"/>
              <a:t>Formální instituce – působení formalizováno (normativně upraveno), např. policie, soudy; vnější kontrola chování</a:t>
            </a:r>
          </a:p>
          <a:p>
            <a:pPr lvl="1"/>
            <a:r>
              <a:rPr lang="cs-CZ" sz="2900" dirty="0" smtClean="0"/>
              <a:t>Neformální instituce – bez specifického zmocnění a přesně vymezeného postupu (rodina, škola, výchovné poradenství, zájmové organizace </a:t>
            </a:r>
            <a:r>
              <a:rPr lang="cs-CZ" sz="2900" dirty="0" err="1" smtClean="0"/>
              <a:t>apod</a:t>
            </a:r>
            <a:r>
              <a:rPr lang="cs-CZ" sz="29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0"/>
            <a:ext cx="7824814" cy="4525963"/>
          </a:xfrm>
        </p:spPr>
        <p:txBody>
          <a:bodyPr/>
          <a:lstStyle/>
          <a:p>
            <a:r>
              <a:rPr lang="cs-CZ" sz="2800" dirty="0" smtClean="0"/>
              <a:t>Součást sociální kontroly</a:t>
            </a:r>
          </a:p>
          <a:p>
            <a:r>
              <a:rPr lang="cs-CZ" sz="2800" dirty="0" smtClean="0"/>
              <a:t>Činnosti při ochraně občanů před kriminalitou</a:t>
            </a:r>
          </a:p>
          <a:p>
            <a:r>
              <a:rPr lang="cs-CZ" sz="2800" dirty="0" smtClean="0"/>
              <a:t>Všechny společenské instituce, strategie a sankce vedoucí ke konformitě chování v oblasti regulované normami trestního práva</a:t>
            </a:r>
          </a:p>
          <a:p>
            <a:r>
              <a:rPr lang="cs-CZ" sz="2800" dirty="0" smtClean="0"/>
              <a:t>Cílem je udržení kriminality v určitých přijatelných mezích nebo její omezování</a:t>
            </a:r>
          </a:p>
          <a:p>
            <a:r>
              <a:rPr lang="cs-CZ" sz="2800" dirty="0" smtClean="0"/>
              <a:t>Represivní a preventivní strategie</a:t>
            </a:r>
            <a:r>
              <a:rPr lang="cs-CZ" sz="2800" dirty="0"/>
              <a:t> </a:t>
            </a:r>
            <a:r>
              <a:rPr lang="cs-CZ" sz="2800" dirty="0" smtClean="0"/>
              <a:t>– v praxi oba modely smíšené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PREVENCE KRIMINALITY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512" y="1313384"/>
            <a:ext cx="8712968" cy="5544616"/>
          </a:xfrm>
        </p:spPr>
        <p:txBody>
          <a:bodyPr/>
          <a:lstStyle/>
          <a:p>
            <a:r>
              <a:rPr lang="cs-CZ" sz="2600" dirty="0" err="1" smtClean="0"/>
              <a:t>Mimotrestní</a:t>
            </a:r>
            <a:r>
              <a:rPr lang="cs-CZ" sz="2600" dirty="0" smtClean="0"/>
              <a:t> aktivity</a:t>
            </a:r>
          </a:p>
          <a:p>
            <a:r>
              <a:rPr lang="cs-CZ" sz="2600" dirty="0" smtClean="0"/>
              <a:t>Odstranění, oslabení nebo neutralizace kriminogenní faktorů</a:t>
            </a:r>
          </a:p>
          <a:p>
            <a:r>
              <a:rPr lang="cs-CZ" sz="2600" dirty="0" smtClean="0"/>
              <a:t>Zastavit růst kriminality nebo docílit jejího zmenšení</a:t>
            </a:r>
          </a:p>
          <a:p>
            <a:r>
              <a:rPr lang="cs-CZ" sz="2600" dirty="0" smtClean="0"/>
              <a:t>Faktory kriminality, příležitosti a podněty k páchání TČ, potenciální pachatelé, potenciální oběti, vytváření zábran proti páchání TČ</a:t>
            </a:r>
          </a:p>
          <a:p>
            <a:r>
              <a:rPr lang="cs-CZ" sz="2800" dirty="0" smtClean="0"/>
              <a:t>Výchozí model prevence kriminality – trojúhelník pachatel-oběť-místo</a:t>
            </a:r>
            <a:endParaRPr lang="cs-CZ" sz="2600" dirty="0" smtClean="0"/>
          </a:p>
          <a:p>
            <a:r>
              <a:rPr lang="cs-CZ" sz="2600" dirty="0" smtClean="0"/>
              <a:t>Podle obsahového zaměření: P. sociální, P. situační, </a:t>
            </a:r>
            <a:r>
              <a:rPr lang="cs-CZ" sz="2600" dirty="0" err="1" smtClean="0"/>
              <a:t>P.viktimologická</a:t>
            </a:r>
            <a:endParaRPr lang="cs-CZ" sz="2600" dirty="0" smtClean="0"/>
          </a:p>
          <a:p>
            <a:r>
              <a:rPr lang="cs-CZ" sz="2600" dirty="0" smtClean="0"/>
              <a:t>Podle okruhu adresátů : Primární, sekundární, terciární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prevence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5613" y="1700808"/>
            <a:ext cx="8226425" cy="4425355"/>
          </a:xfrm>
        </p:spPr>
        <p:txBody>
          <a:bodyPr/>
          <a:lstStyle/>
          <a:p>
            <a:r>
              <a:rPr lang="cs-CZ" sz="2800" dirty="0" smtClean="0"/>
              <a:t>Pachatel a podmiňující faktory TČ</a:t>
            </a:r>
          </a:p>
          <a:p>
            <a:r>
              <a:rPr lang="cs-CZ" sz="2800" dirty="0" smtClean="0"/>
              <a:t>Působení společenského prostředí, vývojová prevence – zasáhnout do průběhu života jedince</a:t>
            </a:r>
          </a:p>
          <a:p>
            <a:r>
              <a:rPr lang="cs-CZ" sz="2800" dirty="0" smtClean="0"/>
              <a:t>Mládež</a:t>
            </a:r>
          </a:p>
          <a:p>
            <a:r>
              <a:rPr lang="cs-CZ" sz="2800" dirty="0" smtClean="0"/>
              <a:t>efektivita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prevence</a:t>
            </a:r>
            <a:endParaRPr 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782446" cy="4525963"/>
          </a:xfrm>
        </p:spPr>
        <p:txBody>
          <a:bodyPr/>
          <a:lstStyle/>
          <a:p>
            <a:r>
              <a:rPr lang="cs-CZ" sz="2800" dirty="0" smtClean="0"/>
              <a:t>Příležitost (sebevraždy1963-70 GB)</a:t>
            </a:r>
          </a:p>
          <a:p>
            <a:r>
              <a:rPr lang="cs-CZ" sz="2800" dirty="0" smtClean="0"/>
              <a:t>Pachatel racionálně uvažující*</a:t>
            </a:r>
          </a:p>
          <a:p>
            <a:pPr lvl="1"/>
            <a:r>
              <a:rPr lang="cs-CZ" sz="2800" dirty="0" smtClean="0"/>
              <a:t>Zvýšit námahu</a:t>
            </a:r>
          </a:p>
          <a:p>
            <a:pPr lvl="1"/>
            <a:r>
              <a:rPr lang="cs-CZ" sz="2800" dirty="0" smtClean="0"/>
              <a:t>Zvýšit riziko dopadení</a:t>
            </a:r>
          </a:p>
          <a:p>
            <a:pPr lvl="1"/>
            <a:r>
              <a:rPr lang="cs-CZ" sz="2800" dirty="0" smtClean="0"/>
              <a:t>Snížit zisk</a:t>
            </a:r>
          </a:p>
          <a:p>
            <a:r>
              <a:rPr lang="cs-CZ" sz="2800" dirty="0" smtClean="0"/>
              <a:t>Nejvíce podporována</a:t>
            </a:r>
          </a:p>
          <a:p>
            <a:r>
              <a:rPr lang="cs-CZ" sz="2800" dirty="0" smtClean="0"/>
              <a:t>Přesun: cíle objektu, časový taktický, teritoriální, funkční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Viktimologická</a:t>
            </a:r>
            <a:r>
              <a:rPr lang="cs-CZ" dirty="0" smtClean="0"/>
              <a:t>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Informační osvěta, poradenství</a:t>
            </a:r>
          </a:p>
          <a:p>
            <a:r>
              <a:rPr lang="cs-CZ" sz="2800" dirty="0" smtClean="0"/>
              <a:t>Přiměřenost</a:t>
            </a:r>
          </a:p>
          <a:p>
            <a:r>
              <a:rPr lang="cs-CZ" sz="2800" dirty="0" smtClean="0"/>
              <a:t>Kurzy psychologické a fyzické sebeobrany, terapeutické a rehabilitační zacházení po přestálém útoku, prevence </a:t>
            </a:r>
            <a:r>
              <a:rPr lang="cs-CZ" sz="2800" dirty="0" err="1" smtClean="0"/>
              <a:t>viktimologické</a:t>
            </a:r>
            <a:r>
              <a:rPr lang="cs-CZ" sz="2800" dirty="0" smtClean="0"/>
              <a:t> recidivy…</a:t>
            </a: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2060848"/>
            <a:ext cx="8226425" cy="4065315"/>
          </a:xfrm>
        </p:spPr>
        <p:txBody>
          <a:bodyPr/>
          <a:lstStyle/>
          <a:p>
            <a:r>
              <a:rPr lang="cs-CZ" sz="2800" dirty="0" smtClean="0"/>
              <a:t>Orientovaná na celou společnost – nepřímá strategie, bez ohledu na stupeň ohrožení</a:t>
            </a:r>
          </a:p>
          <a:p>
            <a:r>
              <a:rPr lang="cs-CZ" sz="2800" dirty="0" smtClean="0"/>
              <a:t>Nejvíce v sociální oblasti</a:t>
            </a:r>
          </a:p>
          <a:p>
            <a:r>
              <a:rPr lang="cs-CZ" sz="2800" dirty="0" smtClean="0"/>
              <a:t>Hospodářská, sociální, kulturní a právní politika</a:t>
            </a: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2560_slide">
  <a:themeElements>
    <a:clrScheme name="Motiv sady Office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ind_2560_slide</Template>
  <TotalTime>460</TotalTime>
  <Words>1147</Words>
  <Application>Microsoft Office PowerPoint</Application>
  <PresentationFormat>Předvádění na obrazovce (4:3)</PresentationFormat>
  <Paragraphs>151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ind_2560_slide</vt:lpstr>
      <vt:lpstr>1_Default Design</vt:lpstr>
      <vt:lpstr>Kriminalita a prevence</vt:lpstr>
      <vt:lpstr>Snímek 2</vt:lpstr>
      <vt:lpstr>Sociální kontrola</vt:lpstr>
      <vt:lpstr>Kontrola kriminality</vt:lpstr>
      <vt:lpstr>PREVENCE KRIMINALITY</vt:lpstr>
      <vt:lpstr>Sociální prevence</vt:lpstr>
      <vt:lpstr>Situační prevence</vt:lpstr>
      <vt:lpstr>Viktimologická prevence</vt:lpstr>
      <vt:lpstr>Primární prevence kriminality</vt:lpstr>
      <vt:lpstr>Sekundární prevence kriminality</vt:lpstr>
      <vt:lpstr>Terciární prevence kriminality</vt:lpstr>
      <vt:lpstr>Úloha státu v prevenci kriminality</vt:lpstr>
      <vt:lpstr>Systém prevence</vt:lpstr>
      <vt:lpstr>úkol</vt:lpstr>
      <vt:lpstr>Mezinárodní spolupráce</vt:lpstr>
      <vt:lpstr>TRESTNÍ REPRESE</vt:lpstr>
      <vt:lpstr>Problémy trestu odnětí svobody - izolace</vt:lpstr>
      <vt:lpstr>Alternativní tresty</vt:lpstr>
      <vt:lpstr>Alternativní tresty – kategorie RE</vt:lpstr>
      <vt:lpstr>Alternativní tresty v ČR</vt:lpstr>
      <vt:lpstr>Mezinárodní spolupráce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a prevence</dc:title>
  <dc:creator>Čihounková</dc:creator>
  <cp:lastModifiedBy>Čihounková</cp:lastModifiedBy>
  <cp:revision>52</cp:revision>
  <dcterms:created xsi:type="dcterms:W3CDTF">2011-03-11T09:29:47Z</dcterms:created>
  <dcterms:modified xsi:type="dcterms:W3CDTF">2012-04-13T08:10:58Z</dcterms:modified>
</cp:coreProperties>
</file>