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78" autoAdjust="0"/>
  </p:normalViewPr>
  <p:slideViewPr>
    <p:cSldViewPr>
      <p:cViewPr varScale="1">
        <p:scale>
          <a:sx n="73" d="100"/>
          <a:sy n="73" d="100"/>
        </p:scale>
        <p:origin x="4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FF54-2037-4C66-B7F0-47E9BE42FFE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6393-7D57-4315-9B25-C345FB7E5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6393-7D57-4315-9B25-C345FB7E5A4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3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8077200" cy="1144722"/>
          </a:xfrm>
        </p:spPr>
        <p:txBody>
          <a:bodyPr/>
          <a:lstStyle/>
          <a:p>
            <a:r>
              <a:rPr lang="cs-CZ" dirty="0" smtClean="0"/>
              <a:t>Taktika profesní sebeobrany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2857520" cy="68523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ASEBS, 4. sem.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Všechna témata budou připravena k prezentování 21. 3. 2014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0412"/>
          </a:xfrm>
        </p:spPr>
        <p:txBody>
          <a:bodyPr/>
          <a:lstStyle/>
          <a:p>
            <a:r>
              <a:rPr lang="cs-CZ" dirty="0" smtClean="0"/>
              <a:t>Koncepce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Široké chápání profesní sebeobrany</a:t>
            </a:r>
          </a:p>
          <a:p>
            <a:pPr lvl="1"/>
            <a:r>
              <a:rPr lang="cs-CZ" dirty="0" smtClean="0"/>
              <a:t>Samostatná práce</a:t>
            </a:r>
          </a:p>
          <a:p>
            <a:pPr lvl="1"/>
            <a:r>
              <a:rPr lang="cs-CZ" dirty="0" smtClean="0"/>
              <a:t>Schopnost integrovat znalosti</a:t>
            </a:r>
          </a:p>
          <a:p>
            <a:pPr lvl="1"/>
            <a:r>
              <a:rPr lang="cs-CZ" dirty="0" smtClean="0"/>
              <a:t>Pochopení problému v širších souvislostech</a:t>
            </a:r>
          </a:p>
          <a:p>
            <a:pPr lvl="1"/>
            <a:r>
              <a:rPr lang="cs-CZ" dirty="0" smtClean="0"/>
              <a:t> Plánování, taktické přístupy a preventivní programy v profesní sebeobraně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Skupinový projekt profesní sebeobrany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Cílem je prokázat </a:t>
            </a:r>
          </a:p>
          <a:p>
            <a:pPr lvl="2"/>
            <a:r>
              <a:rPr lang="cs-CZ" dirty="0" smtClean="0"/>
              <a:t>schopnost identifikovat problém</a:t>
            </a:r>
          </a:p>
          <a:p>
            <a:pPr lvl="2"/>
            <a:r>
              <a:rPr lang="cs-CZ" dirty="0" smtClean="0"/>
              <a:t>schopnost nalézt informace (vytřídit, vyhodnotit)</a:t>
            </a:r>
          </a:p>
          <a:p>
            <a:pPr lvl="2"/>
            <a:r>
              <a:rPr lang="cs-CZ" dirty="0" smtClean="0"/>
              <a:t>Postavit program na míru</a:t>
            </a:r>
          </a:p>
          <a:p>
            <a:pPr lvl="2"/>
            <a:r>
              <a:rPr lang="cs-CZ" dirty="0" smtClean="0"/>
              <a:t>Obhájit program</a:t>
            </a:r>
          </a:p>
          <a:p>
            <a:pPr lvl="2"/>
            <a:r>
              <a:rPr lang="cs-CZ" dirty="0" smtClean="0"/>
              <a:t>Prokázat schopnost vést program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Skupinový projekt profesní 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Profesní sebeobranu chápeme široce a komplexně</a:t>
            </a:r>
          </a:p>
          <a:p>
            <a:pPr lvl="0"/>
            <a:r>
              <a:rPr lang="cs-CZ" dirty="0" smtClean="0"/>
              <a:t>Týká se všech profesí, které pracují s lidmi a reálně v nich hrozí riziko konfliktu</a:t>
            </a:r>
          </a:p>
          <a:p>
            <a:pPr lvl="0"/>
            <a:r>
              <a:rPr lang="cs-CZ" dirty="0" smtClean="0"/>
              <a:t>Jde o všechno, co je spojeno s konflikty a produkcí násilí. To zahrnuje:</a:t>
            </a:r>
          </a:p>
          <a:p>
            <a:pPr lvl="1"/>
            <a:r>
              <a:rPr lang="cs-CZ" dirty="0" err="1" smtClean="0"/>
              <a:t>pre</a:t>
            </a:r>
            <a:r>
              <a:rPr lang="cs-CZ" dirty="0" smtClean="0"/>
              <a:t>-konflikt</a:t>
            </a:r>
          </a:p>
          <a:p>
            <a:pPr lvl="1"/>
            <a:r>
              <a:rPr lang="cs-CZ" dirty="0" smtClean="0"/>
              <a:t>konflikt</a:t>
            </a:r>
          </a:p>
          <a:p>
            <a:pPr lvl="1"/>
            <a:r>
              <a:rPr lang="cs-CZ" dirty="0" smtClean="0"/>
              <a:t>post-konflikt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Charakteristika pracovní činnosti, pro kterou je projekt určen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Definice cíle profesní sebeobrany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Teoretický koncept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Předpoklady pro účastníky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Právní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Ekonomické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Osnova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Příklad jednoho podrobně rozpracovaného bodu osnovy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Odpovědnost autorů za jednotlivé části projektu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Sebeobrana pro pedagogické pracovníky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Pedagogický pracovník</a:t>
            </a:r>
          </a:p>
          <a:p>
            <a:pPr lvl="1"/>
            <a:r>
              <a:rPr lang="cs-CZ" b="1" dirty="0"/>
              <a:t>učitel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pedagog </a:t>
            </a:r>
            <a:r>
              <a:rPr lang="cs-CZ" dirty="0"/>
              <a:t>v zařízení pro další vzdělávání pedagogických pracovníků, </a:t>
            </a:r>
          </a:p>
          <a:p>
            <a:pPr lvl="1"/>
            <a:r>
              <a:rPr lang="cs-CZ" b="1" dirty="0" smtClean="0"/>
              <a:t>vychovatel</a:t>
            </a:r>
            <a:r>
              <a:rPr lang="cs-CZ" dirty="0"/>
              <a:t>, </a:t>
            </a:r>
          </a:p>
          <a:p>
            <a:pPr lvl="1"/>
            <a:r>
              <a:rPr lang="cs-CZ" b="1" dirty="0" smtClean="0"/>
              <a:t>speciální </a:t>
            </a:r>
            <a:r>
              <a:rPr lang="cs-CZ" b="1" dirty="0"/>
              <a:t>pedagog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psycholog</a:t>
            </a:r>
            <a:r>
              <a:rPr lang="cs-CZ" dirty="0"/>
              <a:t>, </a:t>
            </a:r>
          </a:p>
          <a:p>
            <a:pPr lvl="1"/>
            <a:r>
              <a:rPr lang="cs-CZ" b="1" dirty="0" smtClean="0"/>
              <a:t>pedagog </a:t>
            </a:r>
            <a:r>
              <a:rPr lang="cs-CZ" b="1" dirty="0"/>
              <a:t>volného času</a:t>
            </a:r>
            <a:r>
              <a:rPr lang="cs-CZ" dirty="0"/>
              <a:t>, </a:t>
            </a:r>
          </a:p>
          <a:p>
            <a:pPr lvl="1"/>
            <a:r>
              <a:rPr lang="cs-CZ" b="1" dirty="0" smtClean="0"/>
              <a:t>asistent </a:t>
            </a:r>
            <a:r>
              <a:rPr lang="cs-CZ" b="1" dirty="0"/>
              <a:t>pedagoga</a:t>
            </a:r>
            <a:r>
              <a:rPr lang="cs-CZ" dirty="0"/>
              <a:t>, </a:t>
            </a:r>
          </a:p>
          <a:p>
            <a:pPr lvl="1"/>
            <a:r>
              <a:rPr lang="cs-CZ" b="1" dirty="0" smtClean="0"/>
              <a:t>trenér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metodik </a:t>
            </a:r>
            <a:r>
              <a:rPr lang="cs-CZ" dirty="0"/>
              <a:t>prevence v pedagogicko-psychologické </a:t>
            </a:r>
            <a:r>
              <a:rPr lang="cs-CZ" dirty="0" smtClean="0"/>
              <a:t>poradně, </a:t>
            </a:r>
            <a:endParaRPr lang="cs-CZ" dirty="0"/>
          </a:p>
          <a:p>
            <a:pPr lvl="1"/>
            <a:r>
              <a:rPr lang="cs-CZ" dirty="0" smtClean="0"/>
              <a:t>vedoucí </a:t>
            </a:r>
            <a:r>
              <a:rPr lang="cs-CZ" dirty="0"/>
              <a:t>pedagogický pracovník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Autofit/>
          </a:bodyPr>
          <a:lstStyle/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Učitel, Předškolní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Učitel, Základní škola, první stupeň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/>
              <a:t>Učitel, Základní škola, </a:t>
            </a:r>
            <a:r>
              <a:rPr lang="cs-CZ" sz="2400" dirty="0" smtClean="0"/>
              <a:t>druhý </a:t>
            </a:r>
            <a:r>
              <a:rPr lang="cs-CZ" sz="2400" dirty="0"/>
              <a:t>stupeň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Učitel, Střední škola (gymnaziální)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Učitel, Učiliště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Vychovatel, Domov mládeže/internát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Vychovatel, Dětský domov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Trenér, individuální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Trenér kolektivní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Pedagog volného času, Letní tábor</a:t>
            </a:r>
          </a:p>
          <a:p>
            <a:pPr marL="461772" indent="-342900">
              <a:buFont typeface="+mj-lt"/>
              <a:buAutoNum type="arabicPeriod"/>
            </a:pPr>
            <a:endParaRPr lang="cs-CZ" sz="2400" dirty="0" smtClean="0"/>
          </a:p>
          <a:p>
            <a:pPr marL="461772" indent="-342900">
              <a:buFont typeface="+mj-lt"/>
              <a:buAutoNum type="arabicPeriod"/>
            </a:pPr>
            <a:r>
              <a:rPr lang="cs-CZ" sz="2400" dirty="0" smtClean="0"/>
              <a:t>Rešerše medializovaných kauz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Název</a:t>
            </a:r>
          </a:p>
          <a:p>
            <a:pPr lvl="0"/>
            <a:r>
              <a:rPr lang="cs-CZ" dirty="0" smtClean="0"/>
              <a:t>Úvod (popis tématu)</a:t>
            </a:r>
          </a:p>
          <a:p>
            <a:pPr lvl="1"/>
            <a:r>
              <a:rPr lang="cs-CZ" dirty="0" smtClean="0"/>
              <a:t>Stručná charakteristika</a:t>
            </a:r>
          </a:p>
          <a:p>
            <a:pPr lvl="0"/>
            <a:r>
              <a:rPr lang="cs-CZ" dirty="0" smtClean="0"/>
              <a:t>Rozbor problému</a:t>
            </a:r>
          </a:p>
          <a:p>
            <a:pPr lvl="1"/>
            <a:r>
              <a:rPr lang="cs-CZ" dirty="0" smtClean="0"/>
              <a:t>Analýza příčin problému, překážek v praxi aj.</a:t>
            </a:r>
          </a:p>
          <a:p>
            <a:pPr lvl="0"/>
            <a:r>
              <a:rPr lang="cs-CZ" dirty="0" smtClean="0"/>
              <a:t>Detailní popis řešení problému</a:t>
            </a:r>
          </a:p>
          <a:p>
            <a:pPr lvl="1"/>
            <a:r>
              <a:rPr lang="cs-CZ" dirty="0" smtClean="0"/>
              <a:t>Konkrétní návrhy řešení do praxe</a:t>
            </a:r>
          </a:p>
          <a:p>
            <a:pPr lvl="0"/>
            <a:r>
              <a:rPr lang="cs-CZ" dirty="0" smtClean="0"/>
              <a:t>Metodická řada nácviku dovedností</a:t>
            </a:r>
          </a:p>
          <a:p>
            <a:pPr lvl="1"/>
            <a:r>
              <a:rPr lang="cs-CZ" dirty="0" smtClean="0"/>
              <a:t>Způsob nácviku a výuky dovedností, popis učebních výstupů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 tělocvičně (případně jiném přilehlém prostoru)</a:t>
            </a:r>
          </a:p>
          <a:p>
            <a:pPr lvl="0"/>
            <a:r>
              <a:rPr lang="cs-CZ" dirty="0" smtClean="0"/>
              <a:t>45 minut zahrnujících</a:t>
            </a:r>
          </a:p>
          <a:p>
            <a:pPr lvl="1"/>
            <a:r>
              <a:rPr lang="cs-CZ" dirty="0" smtClean="0"/>
              <a:t>Přípravu</a:t>
            </a:r>
          </a:p>
          <a:p>
            <a:pPr lvl="1"/>
            <a:r>
              <a:rPr lang="cs-CZ" dirty="0" smtClean="0"/>
              <a:t>Teoretická obhajoba projektu (i s následnou diskusí cca 10 min)</a:t>
            </a:r>
          </a:p>
          <a:p>
            <a:pPr lvl="1"/>
            <a:r>
              <a:rPr lang="cs-CZ" dirty="0" smtClean="0"/>
              <a:t>Praktická obhajoba projektu, ukázky celých osnov (i s následnou diskusí cca 10 min)</a:t>
            </a:r>
          </a:p>
          <a:p>
            <a:pPr lvl="1"/>
            <a:r>
              <a:rPr lang="cs-CZ" dirty="0" smtClean="0"/>
              <a:t>Praktická výuka jednoho podrobně rozpracovaného bodu osnovy</a:t>
            </a:r>
          </a:p>
          <a:p>
            <a:r>
              <a:rPr lang="cs-CZ" dirty="0" smtClean="0"/>
              <a:t>Projekt </a:t>
            </a:r>
            <a:r>
              <a:rPr lang="cs-CZ" dirty="0" smtClean="0"/>
              <a:t>je nutné odevzdat </a:t>
            </a:r>
            <a:r>
              <a:rPr lang="cs-CZ" dirty="0" smtClean="0"/>
              <a:t>do 21. 3. 2014 do </a:t>
            </a:r>
            <a:r>
              <a:rPr lang="cs-CZ" dirty="0" err="1" smtClean="0"/>
              <a:t>Odevzdávárny</a:t>
            </a:r>
            <a:r>
              <a:rPr lang="cs-CZ" dirty="0" smtClean="0"/>
              <a:t> v IS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1539</TotalTime>
  <Words>296</Words>
  <Application>Microsoft Office PowerPoint</Application>
  <PresentationFormat>Předvádění na obrazovce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Taktika profesní sebeobrany</vt:lpstr>
      <vt:lpstr>Koncepce předmětu</vt:lpstr>
      <vt:lpstr>Co budeme dělat</vt:lpstr>
      <vt:lpstr>Skupinový projekt profesní sebeobrany</vt:lpstr>
      <vt:lpstr>Struktura projektu</vt:lpstr>
      <vt:lpstr>Sebeobrana pro pedagogické pracovníky</vt:lpstr>
      <vt:lpstr>Témata</vt:lpstr>
      <vt:lpstr>Struktura</vt:lpstr>
      <vt:lpstr>Prezentace témat</vt:lpstr>
      <vt:lpstr>Termín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dc:creator>Reguli</dc:creator>
  <cp:lastModifiedBy>Reguli</cp:lastModifiedBy>
  <cp:revision>21</cp:revision>
  <dcterms:modified xsi:type="dcterms:W3CDTF">2014-03-10T09:23:18Z</dcterms:modified>
</cp:coreProperties>
</file>