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28" autoAdjust="0"/>
  </p:normalViewPr>
  <p:slideViewPr>
    <p:cSldViewPr>
      <p:cViewPr>
        <p:scale>
          <a:sx n="100" d="100"/>
          <a:sy n="100" d="100"/>
        </p:scale>
        <p:origin x="-31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E5C06-3079-407A-9EAF-4B8E768423A3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E43AE-D634-4D82-A502-EF2AB16ACD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70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15.4.2014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aspekty projektového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Ing. Jiří Jaroš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571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a soudní přezkum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Správní řád se nepoužije pro akt rozhodnutí</a:t>
            </a:r>
          </a:p>
          <a:p>
            <a:r>
              <a:rPr lang="cs-CZ" dirty="0" smtClean="0"/>
              <a:t>To však nesmí znamenat popření základů práva; a také neznamená</a:t>
            </a:r>
          </a:p>
          <a:p>
            <a:r>
              <a:rPr lang="cs-CZ" dirty="0" smtClean="0"/>
              <a:t>Začíná doba velkých soudních sporů o projekty</a:t>
            </a:r>
          </a:p>
          <a:p>
            <a:r>
              <a:rPr lang="cs-CZ" dirty="0" smtClean="0"/>
              <a:t>Poskytovatelé nemají možnost tyto spory vyhrát – důsledky projektového boomu díky vadné implementaci na státní rozpočet…?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75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Fluktuace personálu </a:t>
            </a:r>
            <a:r>
              <a:rPr lang="cs-CZ" dirty="0" smtClean="0"/>
              <a:t>(úředníků i vedení) u poskytovatelů dotace – nulová možnost strategického rozhodování a řešení problémů – na stejný problém se přichází s příchodem nového ředitele, nikdo jej však nestihne vyřešit – rozpor s právem stanovenými principy dobré veřejné správy</a:t>
            </a:r>
          </a:p>
          <a:p>
            <a:r>
              <a:rPr lang="cs-CZ" b="1" dirty="0" smtClean="0"/>
              <a:t>Administrativní náročnost </a:t>
            </a:r>
            <a:r>
              <a:rPr lang="cs-CZ" dirty="0" smtClean="0"/>
              <a:t>– důraz na výkaz, namísto na výstup a jeho kvalitu</a:t>
            </a:r>
          </a:p>
          <a:p>
            <a:r>
              <a:rPr lang="cs-CZ" b="1" dirty="0" smtClean="0"/>
              <a:t>Nízká efektivita vynaložených výdajů </a:t>
            </a:r>
            <a:r>
              <a:rPr lang="cs-CZ" dirty="0" smtClean="0"/>
              <a:t>díky administrativě (z jednoho </a:t>
            </a:r>
            <a:r>
              <a:rPr lang="cs-CZ" dirty="0" err="1" smtClean="0"/>
              <a:t>EURa</a:t>
            </a:r>
            <a:r>
              <a:rPr lang="cs-CZ" dirty="0" smtClean="0"/>
              <a:t> účelně vynaloženo 20 centů?)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465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Popření principu veřejného práva </a:t>
            </a:r>
            <a:r>
              <a:rPr lang="cs-CZ" dirty="0" smtClean="0"/>
              <a:t>„soukromá osoba smí činit cokoliv jí není zakázáno; veřejný subjekt nesmí činit nic, co mu není přikázáno“</a:t>
            </a:r>
          </a:p>
          <a:p>
            <a:r>
              <a:rPr lang="cs-CZ" b="1" dirty="0" smtClean="0"/>
              <a:t>Protiprávní popření závaznosti výroků osoby jednající za veřejný orgán </a:t>
            </a:r>
            <a:r>
              <a:rPr lang="cs-CZ" dirty="0" smtClean="0"/>
              <a:t>– co povolí jeden projektový manažer, může druhý zakázat a odebrat tak část vynaložené dotace (viz odbor PAS MŠMT) – judikatura Nejvyššího správního soudu jasně stanovila, že tento postup je nezákonný</a:t>
            </a:r>
          </a:p>
          <a:p>
            <a:r>
              <a:rPr lang="cs-CZ" b="1" dirty="0" smtClean="0"/>
              <a:t>Systém veřejných zakázek </a:t>
            </a:r>
            <a:r>
              <a:rPr lang="cs-CZ" dirty="0" smtClean="0"/>
              <a:t>jdoucí proti mezinárodními smlouvami garantovanému volnému trhu v EU a proti vlastně komukoliv (lhůty, požadavky)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781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Popření principu právní jistoty </a:t>
            </a:r>
            <a:r>
              <a:rPr lang="cs-CZ" dirty="0" smtClean="0"/>
              <a:t>– změny stanovisek poskytovatelů; časté změny pravidel čerpání = nejistota, zda daný výdaj bude uznaný a zda za něj nezaplatím 3x., i když byl schválena (1x výdaj, 1x pokuta, 1x penále FÚ) – judikát NSS z února 2014 tento postup staví mimo zákon -  za opatřením o krácení/pozastavení dotace musí následovat správní úkon</a:t>
            </a:r>
          </a:p>
          <a:p>
            <a:r>
              <a:rPr lang="cs-CZ" b="1" dirty="0" smtClean="0"/>
              <a:t>Netransparentnost</a:t>
            </a:r>
            <a:r>
              <a:rPr lang="cs-CZ" dirty="0" smtClean="0"/>
              <a:t> – nezveřejnění metodických dopisů poskytovatelů, při tom zákon umožňuje zatajovat některé informace pouze u bezpečnostních Složek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447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Současná pravidla zkazila mladou generaci projektových manažerů</a:t>
            </a:r>
          </a:p>
          <a:p>
            <a:r>
              <a:rPr lang="cs-CZ" b="1" dirty="0" smtClean="0"/>
              <a:t>Open Access</a:t>
            </a:r>
          </a:p>
          <a:p>
            <a:r>
              <a:rPr lang="cs-CZ" b="1" dirty="0" smtClean="0"/>
              <a:t>Licenční smlouvy</a:t>
            </a:r>
          </a:p>
          <a:p>
            <a:r>
              <a:rPr lang="cs-CZ" b="1" dirty="0" smtClean="0"/>
              <a:t>Prezenční listiny</a:t>
            </a:r>
          </a:p>
          <a:p>
            <a:r>
              <a:rPr lang="cs-CZ" b="1" dirty="0" smtClean="0"/>
              <a:t>Ochrana osobních údajů (mzdy, </a:t>
            </a:r>
            <a:r>
              <a:rPr lang="cs-CZ" b="1" dirty="0" err="1" smtClean="0"/>
              <a:t>r.č</a:t>
            </a:r>
            <a:r>
              <a:rPr lang="cs-CZ" b="1" dirty="0" smtClean="0"/>
              <a:t>. atd.)</a:t>
            </a:r>
          </a:p>
          <a:p>
            <a:r>
              <a:rPr lang="cs-CZ" b="1" dirty="0" smtClean="0"/>
              <a:t>Pracovní smlouvy – zařazení na projektu často X účelu a smyslu zákona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6285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Stojí to za to?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Ano, ale …. DISKUZE</a:t>
            </a:r>
          </a:p>
        </p:txBody>
      </p:sp>
    </p:spTree>
    <p:extLst>
      <p:ext uri="{BB962C8B-B14F-4D97-AF65-F5344CB8AC3E}">
        <p14:creationId xmlns:p14="http://schemas.microsoft.com/office/powerpoint/2010/main" val="2298248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8079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mantinely projektového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č. 218/2000 Sb., o rozpočtových pravidlech a o změně některých souvisejících zákonů (rozpočtová pravidla), ve znění pozdějších předpisů</a:t>
            </a:r>
            <a:r>
              <a:rPr lang="cs-CZ" dirty="0" smtClean="0"/>
              <a:t>;</a:t>
            </a:r>
            <a:endParaRPr lang="cs-CZ" dirty="0"/>
          </a:p>
          <a:p>
            <a:r>
              <a:rPr lang="cs-CZ" dirty="0" smtClean="0"/>
              <a:t>Zákon </a:t>
            </a:r>
            <a:r>
              <a:rPr lang="cs-CZ" dirty="0"/>
              <a:t>č. 250/2000 Sb., o rozpočtových pravidlech územních rozpočtů, ve znění pozdějších předpisů</a:t>
            </a:r>
            <a:r>
              <a:rPr lang="cs-CZ" dirty="0" smtClean="0"/>
              <a:t>;</a:t>
            </a:r>
          </a:p>
          <a:p>
            <a:r>
              <a:rPr lang="cs-CZ" dirty="0" smtClean="0"/>
              <a:t>Zákon </a:t>
            </a:r>
            <a:r>
              <a:rPr lang="cs-CZ" dirty="0"/>
              <a:t>č. 320/2001 Sb., o finanční kontrole ve veřejné správě a o změně některých zákonů, ve znění pozdějších </a:t>
            </a:r>
            <a:r>
              <a:rPr lang="cs-CZ" dirty="0" smtClean="0"/>
              <a:t>předpisů</a:t>
            </a:r>
          </a:p>
          <a:p>
            <a:r>
              <a:rPr lang="cs-CZ" dirty="0" smtClean="0"/>
              <a:t>Zákon </a:t>
            </a:r>
            <a:r>
              <a:rPr lang="cs-CZ" dirty="0"/>
              <a:t>č. 552/1991 Sb., o státní kontrole,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1347560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Projektové financování jako součást veřejných financí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projekt?</a:t>
            </a:r>
          </a:p>
          <a:p>
            <a:endParaRPr lang="cs-CZ" dirty="0" smtClean="0"/>
          </a:p>
          <a:p>
            <a:r>
              <a:rPr lang="cs-CZ" dirty="0" smtClean="0"/>
              <a:t>Historický vývoj správy veřejných financí – stát; jeho základní úloha a jeho kontrola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4637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Projektové financování jako součást veřejných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Zákon o finanční kontrole definuje: </a:t>
            </a:r>
          </a:p>
          <a:p>
            <a:r>
              <a:rPr lang="cs-CZ" dirty="0"/>
              <a:t>„veřejné výdaje vynaložené ze státního rozpočtu, z rozpočtů územních samosprávných celků, z jiných peněžních fondů státu, územního samosprávného celku nebo jiných právnických osob uvedených v písmenu a), z prostředků soustředěných v </a:t>
            </a:r>
            <a:r>
              <a:rPr lang="cs-CZ" b="1" dirty="0"/>
              <a:t>Národním fondu </a:t>
            </a:r>
            <a:r>
              <a:rPr lang="cs-CZ" dirty="0"/>
              <a:t>a </a:t>
            </a:r>
            <a:r>
              <a:rPr lang="cs-CZ" b="1" dirty="0"/>
              <a:t>z jiných prostředků ze zahraničí poskytnutých na základě mezinárodních smluv nebo poskytnutých k plnění úkolů veřejné správy</a:t>
            </a:r>
            <a:r>
              <a:rPr lang="cs-CZ" dirty="0" smtClean="0"/>
              <a:t>.“ </a:t>
            </a:r>
          </a:p>
          <a:p>
            <a:endParaRPr lang="cs-CZ" dirty="0"/>
          </a:p>
          <a:p>
            <a:r>
              <a:rPr lang="cs-CZ" dirty="0" smtClean="0"/>
              <a:t>Projektové financování je součástí veřejných financí. </a:t>
            </a:r>
          </a:p>
          <a:p>
            <a:endParaRPr lang="cs-CZ" dirty="0"/>
          </a:p>
          <a:p>
            <a:r>
              <a:rPr lang="cs-CZ" dirty="0" smtClean="0"/>
              <a:t>Projekty </a:t>
            </a:r>
            <a:r>
              <a:rPr lang="cs-CZ" dirty="0"/>
              <a:t>jako výjimka z pravidel formujících se od francouzské </a:t>
            </a:r>
            <a:r>
              <a:rPr lang="cs-CZ" dirty="0" smtClean="0"/>
              <a:t>revoluce. </a:t>
            </a:r>
            <a:endParaRPr lang="cs-CZ" dirty="0"/>
          </a:p>
          <a:p>
            <a:endParaRPr lang="cs-CZ" dirty="0"/>
          </a:p>
          <a:p>
            <a:r>
              <a:rPr lang="cs-CZ" dirty="0"/>
              <a:t>Jak je to možné?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37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3E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Vychází ze zákona o finanční kontrole</a:t>
            </a:r>
          </a:p>
          <a:p>
            <a:endParaRPr lang="cs-CZ" dirty="0"/>
          </a:p>
          <a:p>
            <a:r>
              <a:rPr lang="cs-CZ" b="1" dirty="0" smtClean="0"/>
              <a:t>Hospodárnost</a:t>
            </a:r>
            <a:r>
              <a:rPr lang="cs-CZ" dirty="0" smtClean="0"/>
              <a:t> (</a:t>
            </a:r>
            <a:r>
              <a:rPr lang="cs-CZ" dirty="0" err="1" smtClean="0"/>
              <a:t>economy</a:t>
            </a:r>
            <a:r>
              <a:rPr lang="cs-CZ" dirty="0"/>
              <a:t> - použití veřejných prostředků k zajištění stanovených úkolů s co nejnižším vynaložením těchto prostředků, a to při dodržení odpovídající kvality plněných úkolů)</a:t>
            </a:r>
            <a:endParaRPr lang="cs-CZ" dirty="0" smtClean="0"/>
          </a:p>
          <a:p>
            <a:r>
              <a:rPr lang="cs-CZ" b="1" dirty="0" smtClean="0"/>
              <a:t>Účelnost</a:t>
            </a:r>
            <a:r>
              <a:rPr lang="cs-CZ" dirty="0" smtClean="0"/>
              <a:t> (</a:t>
            </a:r>
            <a:r>
              <a:rPr lang="cs-CZ" dirty="0" err="1" smtClean="0"/>
              <a:t>efficiency</a:t>
            </a:r>
            <a:r>
              <a:rPr lang="cs-CZ" dirty="0" smtClean="0"/>
              <a:t> – způsob vynaložení prostředků při zajištění stanovených cílů)</a:t>
            </a:r>
          </a:p>
          <a:p>
            <a:r>
              <a:rPr lang="cs-CZ" b="1" dirty="0" smtClean="0"/>
              <a:t>Efektivita</a:t>
            </a:r>
            <a:r>
              <a:rPr lang="cs-CZ" dirty="0" smtClean="0"/>
              <a:t> (</a:t>
            </a:r>
            <a:r>
              <a:rPr lang="cs-CZ" dirty="0" err="1" smtClean="0"/>
              <a:t>effectiveness</a:t>
            </a:r>
            <a:r>
              <a:rPr lang="cs-CZ" dirty="0"/>
              <a:t> - použití veřejných prostředků, kterým se dosáhne nejvýše možného rozsahu, kvality a přínosu plněných úkolů ve srovnání s objemem prostředků vynaložených na jejich plnění)</a:t>
            </a:r>
          </a:p>
        </p:txBody>
      </p:sp>
    </p:spTree>
    <p:extLst>
      <p:ext uri="{BB962C8B-B14F-4D97-AF65-F5344CB8AC3E}">
        <p14:creationId xmlns:p14="http://schemas.microsoft.com/office/powerpoint/2010/main" val="2087433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Zařazení v systému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Projektové financování patří do oblasti veřejného práva (samozřejmě implikace do práva soukromého)</a:t>
            </a:r>
          </a:p>
          <a:p>
            <a:r>
              <a:rPr lang="cs-CZ" dirty="0" smtClean="0"/>
              <a:t>V rámci veřejného práva patří specificky do finančního práva. </a:t>
            </a:r>
            <a:endParaRPr lang="cs-CZ" dirty="0"/>
          </a:p>
          <a:p>
            <a:r>
              <a:rPr lang="cs-CZ" dirty="0" smtClean="0"/>
              <a:t>Přesahy se správním právem. </a:t>
            </a:r>
          </a:p>
          <a:p>
            <a:endParaRPr lang="cs-CZ" dirty="0"/>
          </a:p>
          <a:p>
            <a:r>
              <a:rPr lang="cs-CZ" dirty="0" smtClean="0"/>
              <a:t>Úprava trpí roztříštěností úpravy a takřka nulovou kodifikací oblasti. Zákonodárce doposud nereflektoval změnu paradigma v oblasti veřejných financí.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03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 typických poskytovatelů dotací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GAČR – upraveno zákonem, poté vlastní pravidla</a:t>
            </a:r>
          </a:p>
          <a:p>
            <a:r>
              <a:rPr lang="cs-CZ" dirty="0" smtClean="0"/>
              <a:t>TAČR - dtto</a:t>
            </a:r>
          </a:p>
          <a:p>
            <a:r>
              <a:rPr lang="cs-CZ" dirty="0" smtClean="0"/>
              <a:t>Rezortní granty ministerstev – zákon, poté vlastní pravidla</a:t>
            </a:r>
          </a:p>
          <a:p>
            <a:r>
              <a:rPr lang="cs-CZ" dirty="0" smtClean="0"/>
              <a:t>Dotace krajů, obcí – dtto – podzákonná pravidla</a:t>
            </a:r>
          </a:p>
          <a:p>
            <a:r>
              <a:rPr lang="cs-CZ" dirty="0" smtClean="0"/>
              <a:t>Strukturální fondy (Operační programy) - příručky</a:t>
            </a:r>
          </a:p>
          <a:p>
            <a:r>
              <a:rPr lang="cs-CZ" dirty="0" smtClean="0"/>
              <a:t>Granty EU – 7.RP; Horizont 2020 </a:t>
            </a:r>
          </a:p>
          <a:p>
            <a:r>
              <a:rPr lang="cs-CZ" dirty="0" smtClean="0"/>
              <a:t>A mnoho jiných</a:t>
            </a:r>
          </a:p>
          <a:p>
            <a:endParaRPr lang="cs-CZ" dirty="0"/>
          </a:p>
          <a:p>
            <a:r>
              <a:rPr lang="cs-CZ" dirty="0" smtClean="0"/>
              <a:t>Co to znamená? PENÍZE! </a:t>
            </a:r>
          </a:p>
          <a:p>
            <a:r>
              <a:rPr lang="cs-CZ" dirty="0" smtClean="0"/>
              <a:t>Znamená to ale v důsledku peněz více, či méně?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79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fondy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Obrovský objem prostředky – 2007-2013 cca 700 mld. Kč</a:t>
            </a:r>
          </a:p>
          <a:p>
            <a:endParaRPr lang="cs-CZ" dirty="0" smtClean="0"/>
          </a:p>
          <a:p>
            <a:r>
              <a:rPr lang="cs-CZ" dirty="0" smtClean="0"/>
              <a:t>Takřka nulové zákonné vymezení</a:t>
            </a:r>
          </a:p>
          <a:p>
            <a:endParaRPr lang="cs-CZ" dirty="0" smtClean="0"/>
          </a:p>
          <a:p>
            <a:r>
              <a:rPr lang="cs-CZ" dirty="0" smtClean="0"/>
              <a:t>Tzv. příručky (Příručka pro žadatele, příručka pro příjemce) často stavěna nad sílu zákona. Právo však pojem příručka jako nositele regulativů nezná a nepracuje s ním</a:t>
            </a:r>
          </a:p>
          <a:p>
            <a:endParaRPr lang="cs-CZ" dirty="0"/>
          </a:p>
          <a:p>
            <a:r>
              <a:rPr lang="cs-CZ" dirty="0" smtClean="0"/>
              <a:t>Z příruček se stala duplicitní „zákonná“ větev (3E postačující, spolu s výše uvedenými zákony, zák. o účetnictví apod. – nutná je však změna paradigma) – kontrola i od NKÚ, FÚ, EU, auditor</a:t>
            </a:r>
          </a:p>
          <a:p>
            <a:r>
              <a:rPr lang="cs-CZ" dirty="0" smtClean="0"/>
              <a:t>Častá rozpornost mezi zákonem a příručkou</a:t>
            </a:r>
          </a:p>
          <a:p>
            <a:r>
              <a:rPr lang="cs-CZ" dirty="0" smtClean="0"/>
              <a:t>Touto „dobrou praxí“ se začínají řídit i další poskytovatelé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935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a soudní přezkum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Základním pravidlem práva a státu je možnost přezkumu</a:t>
            </a:r>
          </a:p>
          <a:p>
            <a:endParaRPr lang="cs-CZ" dirty="0"/>
          </a:p>
          <a:p>
            <a:r>
              <a:rPr lang="cs-CZ" dirty="0" smtClean="0"/>
              <a:t>Ve strukturálních fondech se snaží poskytovatelé dotace vnutit dojem, že jejich rozhodnutí o snížení či odebrání dotace je nepřezkoumatelné a nezvratitelné</a:t>
            </a:r>
          </a:p>
          <a:p>
            <a:r>
              <a:rPr lang="cs-CZ" dirty="0" smtClean="0"/>
              <a:t>Stále se však jedná o veřejné finance – tj. teze je irelevantní (byť je uváděna ve smlouvách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394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102</TotalTime>
  <Words>912</Words>
  <Application>Microsoft Office PowerPoint</Application>
  <PresentationFormat>Předvádění na obrazovce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Exekutivní</vt:lpstr>
      <vt:lpstr>Právní aspekty projektového řízení</vt:lpstr>
      <vt:lpstr>Zákonné mantinely projektového řízení</vt:lpstr>
      <vt:lpstr>Projektové financování jako součást veřejných financí</vt:lpstr>
      <vt:lpstr>Projektové financování jako součást veřejných financí</vt:lpstr>
      <vt:lpstr>Metoda 3E </vt:lpstr>
      <vt:lpstr>Zařazení v systému práva</vt:lpstr>
      <vt:lpstr>Aspekty typických poskytovatelů dotací</vt:lpstr>
      <vt:lpstr>Strukturální fondy</vt:lpstr>
      <vt:lpstr>Správní a soudní přezkum</vt:lpstr>
      <vt:lpstr>Správní a soudní přezkum</vt:lpstr>
      <vt:lpstr>Problémy</vt:lpstr>
      <vt:lpstr>Problémy</vt:lpstr>
      <vt:lpstr>Problémy</vt:lpstr>
      <vt:lpstr>Problémy</vt:lpstr>
      <vt:lpstr>Závěr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aspekty projektového řízení</dc:title>
  <dc:creator>Jiří Jaroš</dc:creator>
  <cp:lastModifiedBy>Jiří Jaroš</cp:lastModifiedBy>
  <cp:revision>17</cp:revision>
  <cp:lastPrinted>2014-04-15T10:07:50Z</cp:lastPrinted>
  <dcterms:created xsi:type="dcterms:W3CDTF">2014-04-15T08:31:13Z</dcterms:created>
  <dcterms:modified xsi:type="dcterms:W3CDTF">2014-04-15T10:14:29Z</dcterms:modified>
</cp:coreProperties>
</file>