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  <p:sldId id="257" r:id="rId3"/>
    <p:sldId id="258" r:id="rId4"/>
    <p:sldId id="259" r:id="rId5"/>
    <p:sldId id="271" r:id="rId6"/>
    <p:sldId id="260" r:id="rId7"/>
    <p:sldId id="261" r:id="rId8"/>
    <p:sldId id="262" r:id="rId9"/>
    <p:sldId id="263" r:id="rId10"/>
    <p:sldId id="272" r:id="rId11"/>
    <p:sldId id="264" r:id="rId12"/>
    <p:sldId id="267" r:id="rId13"/>
    <p:sldId id="269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99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4339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grpSp>
          <p:nvGrpSpPr>
            <p:cNvPr id="14340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4341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42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43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44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45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46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47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48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49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50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51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4352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4353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54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55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56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57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58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59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60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61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62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63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64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65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66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67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68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69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70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4371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437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7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7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7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7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7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7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7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8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8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8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8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8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8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8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8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8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438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439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9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9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9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9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9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9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439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439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439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440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440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14402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4403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4404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4405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4406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A54FF06-BE08-44D6-A17D-FEC06870F55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7B802D-6F5A-4511-BDA0-128303B6D67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3C59F3-62AC-446C-82B4-0CBC241E274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905FD5-B2C2-47C0-95F4-7A1B1BDD560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88735A-8EFE-4644-BE59-CF118DA0E2B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C38671-E645-45C3-85DF-8AC0C423124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31CF3A-C9DC-42A4-B95B-DE0967036D8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FEC715-6E9C-4514-BFCE-A27CEC23C2A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BDA29E-8D83-45BF-A660-34DAB9D69AA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D04EC9-2B29-41AE-B9F6-160CF86A766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BF39C5-723C-4C71-9137-86F4CE71F06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13315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3316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grpSp>
          <p:nvGrpSpPr>
            <p:cNvPr id="13317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3318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19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20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21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22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23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24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25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26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27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28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3329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3330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31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32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33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34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35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36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37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38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39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40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41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42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43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44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45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46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47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3348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3349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50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51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52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53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54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55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56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57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58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59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60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61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62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63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64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65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3366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3367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68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69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70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71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72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73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3374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3375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3376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3377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3378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13379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3380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3381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3382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3383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2261299F-4756-45C5-9133-1726680BD77F}" type="slidenum">
              <a:rPr lang="cs-CZ"/>
              <a:pPr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Grp="1" noChangeArrowheads="1"/>
          </p:cNvSpPr>
          <p:nvPr>
            <p:ph type="title"/>
          </p:nvPr>
        </p:nvSpPr>
        <p:spPr>
          <a:xfrm>
            <a:off x="539750" y="1484313"/>
            <a:ext cx="8229600" cy="3240087"/>
          </a:xfrm>
        </p:spPr>
        <p:txBody>
          <a:bodyPr/>
          <a:lstStyle/>
          <a:p>
            <a:r>
              <a:rPr lang="cs-CZ" sz="9600" b="1">
                <a:solidFill>
                  <a:srgbClr val="FFFF00"/>
                </a:solidFill>
                <a:latin typeface="Verdana" pitchFamily="34" charset="0"/>
              </a:rPr>
              <a:t>TENIS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>
                <a:solidFill>
                  <a:srgbClr val="FFFF00"/>
                </a:solidFill>
              </a:rPr>
              <a:t>TENISOVÝ DVOREC</a:t>
            </a:r>
          </a:p>
        </p:txBody>
      </p:sp>
      <p:graphicFrame>
        <p:nvGraphicFramePr>
          <p:cNvPr id="66563" name="Object 3"/>
          <p:cNvGraphicFramePr>
            <a:graphicFrameLocks noChangeAspect="1"/>
          </p:cNvGraphicFramePr>
          <p:nvPr>
            <p:ph idx="1"/>
          </p:nvPr>
        </p:nvGraphicFramePr>
        <p:xfrm>
          <a:off x="1042988" y="1744663"/>
          <a:ext cx="7200900" cy="4276725"/>
        </p:xfrm>
        <a:graphic>
          <a:graphicData uri="http://schemas.openxmlformats.org/presentationml/2006/ole">
            <p:oleObj spid="_x0000_s66563" name="Fotografie" r:id="rId3" imgW="4761905" imgH="2857899" progId="">
              <p:embed/>
            </p:oleObj>
          </a:graphicData>
        </a:graphic>
      </p:graphicFrame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8748713" y="188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362950" cy="1439863"/>
          </a:xfrm>
        </p:spPr>
        <p:txBody>
          <a:bodyPr/>
          <a:lstStyle/>
          <a:p>
            <a:r>
              <a:rPr lang="cs-CZ" sz="5400" b="1">
                <a:solidFill>
                  <a:srgbClr val="FFFF00"/>
                </a:solidFill>
              </a:rPr>
              <a:t>POVRCHY DVORCŮ</a:t>
            </a:r>
            <a:br>
              <a:rPr lang="cs-CZ" sz="5400" b="1">
                <a:solidFill>
                  <a:srgbClr val="FFFF00"/>
                </a:solidFill>
              </a:rPr>
            </a:br>
            <a:endParaRPr lang="cs-CZ" sz="5400" b="1">
              <a:solidFill>
                <a:srgbClr val="FFFF00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97013"/>
            <a:ext cx="8229600" cy="53609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cs-CZ" sz="4000" b="1">
              <a:solidFill>
                <a:srgbClr val="FFFF00"/>
              </a:solidFill>
            </a:endParaRPr>
          </a:p>
          <a:p>
            <a:pPr>
              <a:buSzTx/>
              <a:buFontTx/>
              <a:buChar char="•"/>
            </a:pPr>
            <a:r>
              <a:rPr lang="cs-CZ" b="1">
                <a:solidFill>
                  <a:srgbClr val="FFFF99"/>
                </a:solidFill>
              </a:rPr>
              <a:t>pomalý povrch – </a:t>
            </a:r>
            <a:r>
              <a:rPr lang="cs-CZ">
                <a:solidFill>
                  <a:srgbClr val="FFFF99"/>
                </a:solidFill>
              </a:rPr>
              <a:t>antuka, písek</a:t>
            </a:r>
          </a:p>
          <a:p>
            <a:pPr>
              <a:buSzTx/>
              <a:buFontTx/>
              <a:buChar char="•"/>
            </a:pPr>
            <a:endParaRPr lang="cs-CZ" b="1">
              <a:solidFill>
                <a:srgbClr val="FFFF99"/>
              </a:solidFill>
            </a:endParaRPr>
          </a:p>
          <a:p>
            <a:pPr>
              <a:buSzTx/>
              <a:buFontTx/>
              <a:buChar char="•"/>
            </a:pPr>
            <a:r>
              <a:rPr lang="cs-CZ" b="1">
                <a:solidFill>
                  <a:srgbClr val="FFFF99"/>
                </a:solidFill>
              </a:rPr>
              <a:t>středně rychlý povrch – </a:t>
            </a:r>
            <a:r>
              <a:rPr lang="cs-CZ">
                <a:solidFill>
                  <a:srgbClr val="FFFF99"/>
                </a:solidFill>
              </a:rPr>
              <a:t>asfalt, beton, zdrsnělá umělá hmota, koberec</a:t>
            </a:r>
          </a:p>
          <a:p>
            <a:pPr>
              <a:buSzTx/>
              <a:buFontTx/>
              <a:buChar char="•"/>
            </a:pPr>
            <a:endParaRPr lang="cs-CZ">
              <a:solidFill>
                <a:srgbClr val="FFFF99"/>
              </a:solidFill>
            </a:endParaRPr>
          </a:p>
          <a:p>
            <a:pPr>
              <a:buSzTx/>
              <a:buFontTx/>
              <a:buChar char="•"/>
            </a:pPr>
            <a:r>
              <a:rPr lang="cs-CZ" b="1">
                <a:solidFill>
                  <a:srgbClr val="FFFF99"/>
                </a:solidFill>
              </a:rPr>
              <a:t>rychlý povrch – </a:t>
            </a:r>
            <a:r>
              <a:rPr lang="cs-CZ">
                <a:solidFill>
                  <a:srgbClr val="FFFF99"/>
                </a:solidFill>
              </a:rPr>
              <a:t>parkety, palubovka, hladká umělá hmota, tráva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4800" b="1">
                <a:solidFill>
                  <a:srgbClr val="FFFF00"/>
                </a:solidFill>
              </a:rPr>
              <a:t>SVĚTOVÉ SOUTĚŽE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557338"/>
            <a:ext cx="4495800" cy="45259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u="sng">
                <a:solidFill>
                  <a:srgbClr val="FFFF00"/>
                </a:solidFill>
              </a:rPr>
              <a:t>SOUTĚŽE JEDNOTLIVCŮ</a:t>
            </a:r>
          </a:p>
          <a:p>
            <a:pPr>
              <a:buFont typeface="Wingdings" pitchFamily="2" charset="2"/>
              <a:buNone/>
            </a:pPr>
            <a:r>
              <a:rPr lang="cs-CZ">
                <a:solidFill>
                  <a:srgbClr val="FFFF00"/>
                </a:solidFill>
              </a:rPr>
              <a:t>	</a:t>
            </a:r>
          </a:p>
          <a:p>
            <a:pPr>
              <a:buFont typeface="Wingdings" pitchFamily="2" charset="2"/>
              <a:buNone/>
            </a:pPr>
            <a:r>
              <a:rPr lang="cs-CZ">
                <a:solidFill>
                  <a:srgbClr val="FFFF00"/>
                </a:solidFill>
              </a:rPr>
              <a:t>GRAND SLAM</a:t>
            </a:r>
          </a:p>
          <a:p>
            <a:pPr>
              <a:buFontTx/>
              <a:buChar char="•"/>
            </a:pPr>
            <a:r>
              <a:rPr lang="cs-CZ">
                <a:solidFill>
                  <a:srgbClr val="FFFF00"/>
                </a:solidFill>
              </a:rPr>
              <a:t>Australian Open</a:t>
            </a:r>
          </a:p>
          <a:p>
            <a:pPr>
              <a:buFontTx/>
              <a:buChar char="•"/>
            </a:pPr>
            <a:r>
              <a:rPr lang="cs-CZ">
                <a:solidFill>
                  <a:srgbClr val="FFFF00"/>
                </a:solidFill>
              </a:rPr>
              <a:t>French Open</a:t>
            </a:r>
          </a:p>
          <a:p>
            <a:pPr>
              <a:buFontTx/>
              <a:buChar char="•"/>
            </a:pPr>
            <a:r>
              <a:rPr lang="cs-CZ">
                <a:solidFill>
                  <a:srgbClr val="FFFF00"/>
                </a:solidFill>
              </a:rPr>
              <a:t>Wimbledon</a:t>
            </a:r>
          </a:p>
          <a:p>
            <a:pPr>
              <a:buFontTx/>
              <a:buChar char="•"/>
            </a:pPr>
            <a:r>
              <a:rPr lang="cs-CZ">
                <a:solidFill>
                  <a:srgbClr val="FFFF00"/>
                </a:solidFill>
              </a:rPr>
              <a:t>US Open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59338" y="1628775"/>
            <a:ext cx="40386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u="sng">
                <a:solidFill>
                  <a:srgbClr val="FFFF00"/>
                </a:solidFill>
              </a:rPr>
              <a:t>SOUTĚŽE DRUŽSTEV</a:t>
            </a:r>
          </a:p>
          <a:p>
            <a:pPr>
              <a:buFont typeface="Wingdings" pitchFamily="2" charset="2"/>
              <a:buNone/>
            </a:pPr>
            <a:endParaRPr lang="cs-CZ" u="sng">
              <a:solidFill>
                <a:srgbClr val="FFFF00"/>
              </a:solidFill>
            </a:endParaRPr>
          </a:p>
          <a:p>
            <a:pPr>
              <a:buFontTx/>
              <a:buChar char="•"/>
            </a:pPr>
            <a:r>
              <a:rPr lang="cs-CZ" b="1">
                <a:solidFill>
                  <a:srgbClr val="FFFF00"/>
                </a:solidFill>
              </a:rPr>
              <a:t>Davis Cup</a:t>
            </a:r>
          </a:p>
          <a:p>
            <a:pPr>
              <a:buFontTx/>
              <a:buChar char="•"/>
            </a:pPr>
            <a:endParaRPr lang="cs-CZ" b="1">
              <a:solidFill>
                <a:srgbClr val="FFFF00"/>
              </a:solidFill>
            </a:endParaRPr>
          </a:p>
          <a:p>
            <a:pPr>
              <a:buFontTx/>
              <a:buChar char="•"/>
            </a:pPr>
            <a:endParaRPr lang="cs-CZ">
              <a:solidFill>
                <a:srgbClr val="FFFF00"/>
              </a:solidFill>
            </a:endParaRPr>
          </a:p>
          <a:p>
            <a:pPr>
              <a:buFontTx/>
              <a:buChar char="•"/>
            </a:pPr>
            <a:r>
              <a:rPr lang="cs-CZ" b="1">
                <a:solidFill>
                  <a:srgbClr val="FFFF00"/>
                </a:solidFill>
              </a:rPr>
              <a:t>Fed Cup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2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2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2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2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22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22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  <p:bldP spid="52228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82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4283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cs-CZ" i="1" dirty="0"/>
          </a:p>
          <a:p>
            <a:pPr>
              <a:buFont typeface="Wingdings" pitchFamily="2" charset="2"/>
              <a:buNone/>
            </a:pPr>
            <a:r>
              <a:rPr lang="cs-CZ" i="1" dirty="0"/>
              <a:t> </a:t>
            </a:r>
          </a:p>
          <a:p>
            <a:pPr algn="ctr">
              <a:buFont typeface="Wingdings" pitchFamily="2" charset="2"/>
              <a:buNone/>
            </a:pPr>
            <a:r>
              <a:rPr lang="cs-CZ" sz="4800" i="1" dirty="0">
                <a:solidFill>
                  <a:srgbClr val="FFFF00"/>
                </a:solidFill>
              </a:rPr>
              <a:t> Děkuji za </a:t>
            </a:r>
            <a:r>
              <a:rPr lang="cs-CZ" sz="4800" i="1" dirty="0" smtClean="0">
                <a:solidFill>
                  <a:srgbClr val="FFFF00"/>
                </a:solidFill>
              </a:rPr>
              <a:t>pozornost</a:t>
            </a:r>
          </a:p>
          <a:p>
            <a:pPr algn="ctr">
              <a:buFont typeface="Wingdings" pitchFamily="2" charset="2"/>
              <a:buNone/>
            </a:pPr>
            <a:r>
              <a:rPr lang="cs-CZ" sz="4800" i="1" dirty="0" smtClean="0">
                <a:solidFill>
                  <a:srgbClr val="FFFF00"/>
                </a:solidFill>
              </a:rPr>
              <a:t>Mgr. Martin Vilím, </a:t>
            </a:r>
            <a:r>
              <a:rPr lang="cs-CZ" sz="4800" i="1" dirty="0" err="1" smtClean="0">
                <a:solidFill>
                  <a:srgbClr val="FFFF00"/>
                </a:solidFill>
              </a:rPr>
              <a:t>Ph.D</a:t>
            </a:r>
            <a:r>
              <a:rPr lang="cs-CZ" sz="4800" i="1" dirty="0" smtClean="0">
                <a:solidFill>
                  <a:srgbClr val="FFFF00"/>
                </a:solidFill>
              </a:rPr>
              <a:t>.</a:t>
            </a:r>
          </a:p>
          <a:p>
            <a:pPr algn="ctr">
              <a:buFont typeface="Wingdings" pitchFamily="2" charset="2"/>
              <a:buNone/>
            </a:pPr>
            <a:r>
              <a:rPr lang="cs-CZ" sz="4800" i="1" dirty="0" smtClean="0">
                <a:solidFill>
                  <a:srgbClr val="FFFF00"/>
                </a:solidFill>
              </a:rPr>
              <a:t>MU </a:t>
            </a:r>
            <a:r>
              <a:rPr lang="cs-CZ" sz="4800" i="1" dirty="0" err="1" smtClean="0">
                <a:solidFill>
                  <a:srgbClr val="FFFF00"/>
                </a:solidFill>
              </a:rPr>
              <a:t>FSpS</a:t>
            </a:r>
            <a:r>
              <a:rPr lang="cs-CZ" sz="4800" i="1" smtClean="0">
                <a:solidFill>
                  <a:srgbClr val="FFFF00"/>
                </a:solidFill>
              </a:rPr>
              <a:t> Brno</a:t>
            </a:r>
            <a:endParaRPr lang="cs-CZ" sz="4800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>
                <a:solidFill>
                  <a:srgbClr val="FFFF00"/>
                </a:solidFill>
              </a:rPr>
              <a:t>CO JE TO TENIS?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133600"/>
            <a:ext cx="8229600" cy="4525963"/>
          </a:xfrm>
        </p:spPr>
        <p:txBody>
          <a:bodyPr/>
          <a:lstStyle/>
          <a:p>
            <a:pPr>
              <a:buSzTx/>
              <a:buFontTx/>
              <a:buChar char="•"/>
            </a:pPr>
            <a:r>
              <a:rPr lang="cs-CZ">
                <a:solidFill>
                  <a:srgbClr val="FFFF99"/>
                </a:solidFill>
              </a:rPr>
              <a:t>míčová hra pro dva nebo čtyři hráče</a:t>
            </a:r>
          </a:p>
          <a:p>
            <a:pPr>
              <a:buSzTx/>
              <a:buFontTx/>
              <a:buChar char="•"/>
            </a:pPr>
            <a:r>
              <a:rPr lang="cs-CZ">
                <a:solidFill>
                  <a:srgbClr val="FFFF99"/>
                </a:solidFill>
              </a:rPr>
              <a:t>principem je zahrát míč raketou přes síť tak, aby jej soupeř nemohl správně vrátit</a:t>
            </a:r>
          </a:p>
          <a:p>
            <a:pPr>
              <a:buSzTx/>
              <a:buFontTx/>
              <a:buChar char="•"/>
            </a:pPr>
            <a:r>
              <a:rPr lang="cs-CZ">
                <a:solidFill>
                  <a:srgbClr val="FFFF99"/>
                </a:solidFill>
              </a:rPr>
              <a:t>celoroční sport</a:t>
            </a:r>
          </a:p>
          <a:p>
            <a:pPr>
              <a:buSzTx/>
              <a:buFontTx/>
              <a:buChar char="•"/>
            </a:pPr>
            <a:r>
              <a:rPr lang="cs-CZ">
                <a:solidFill>
                  <a:srgbClr val="FFFF99"/>
                </a:solidFill>
              </a:rPr>
              <a:t>patří mezi nejrozšířenější sporty na světě</a:t>
            </a:r>
          </a:p>
          <a:p>
            <a:pPr>
              <a:buSzTx/>
              <a:buFontTx/>
              <a:buChar char="•"/>
            </a:pPr>
            <a:r>
              <a:rPr lang="cs-CZ">
                <a:solidFill>
                  <a:srgbClr val="FFFF99"/>
                </a:solidFill>
              </a:rPr>
              <a:t>individuální sport (s výjimkou soutěží družstev a utkání ve čtyřhře)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1135062"/>
          </a:xfrm>
        </p:spPr>
        <p:txBody>
          <a:bodyPr/>
          <a:lstStyle/>
          <a:p>
            <a:r>
              <a:rPr lang="cs-CZ" b="1">
                <a:solidFill>
                  <a:srgbClr val="FFFF00"/>
                </a:solidFill>
              </a:rPr>
              <a:t>CO TENIS CHARAKTERIZUJE?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73238"/>
            <a:ext cx="8229600" cy="4105275"/>
          </a:xfrm>
        </p:spPr>
        <p:txBody>
          <a:bodyPr/>
          <a:lstStyle/>
          <a:p>
            <a:pPr>
              <a:buSzTx/>
              <a:buFontTx/>
              <a:buChar char="•"/>
            </a:pPr>
            <a:r>
              <a:rPr lang="cs-CZ">
                <a:solidFill>
                  <a:srgbClr val="FFFF99"/>
                </a:solidFill>
              </a:rPr>
              <a:t>rychlý let malého míče na dvorci </a:t>
            </a:r>
          </a:p>
          <a:p>
            <a:pPr>
              <a:buSzTx/>
              <a:buFontTx/>
              <a:buChar char="•"/>
            </a:pPr>
            <a:r>
              <a:rPr lang="cs-CZ">
                <a:solidFill>
                  <a:srgbClr val="FFFF99"/>
                </a:solidFill>
              </a:rPr>
              <a:t>rychlé střídání soupeřů ve styku s míčem</a:t>
            </a:r>
          </a:p>
          <a:p>
            <a:pPr>
              <a:buSzTx/>
              <a:buFontTx/>
              <a:buChar char="•"/>
            </a:pPr>
            <a:r>
              <a:rPr lang="cs-CZ">
                <a:solidFill>
                  <a:srgbClr val="FFFF99"/>
                </a:solidFill>
              </a:rPr>
              <a:t>dobré zvládnutí úderové techniky</a:t>
            </a:r>
          </a:p>
          <a:p>
            <a:pPr>
              <a:buSzTx/>
              <a:buFontTx/>
              <a:buChar char="•"/>
            </a:pPr>
            <a:r>
              <a:rPr lang="cs-CZ">
                <a:solidFill>
                  <a:srgbClr val="FFFF99"/>
                </a:solidFill>
              </a:rPr>
              <a:t>dobrou psychickou stabilitu a odolnost</a:t>
            </a:r>
          </a:p>
          <a:p>
            <a:pPr>
              <a:buSzTx/>
              <a:buFontTx/>
              <a:buChar char="•"/>
            </a:pPr>
            <a:r>
              <a:rPr lang="cs-CZ">
                <a:solidFill>
                  <a:srgbClr val="FFFF99"/>
                </a:solidFill>
              </a:rPr>
              <a:t>vysokou úroveň pohybových schopností</a:t>
            </a:r>
          </a:p>
          <a:p>
            <a:pPr>
              <a:buSzTx/>
              <a:buFontTx/>
              <a:buChar char="•"/>
            </a:pPr>
            <a:r>
              <a:rPr lang="cs-CZ">
                <a:solidFill>
                  <a:srgbClr val="FFFF99"/>
                </a:solidFill>
              </a:rPr>
              <a:t>rychlost, křivka dráhy letu a rotace míče ovlivňují odskok míče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>
                <a:solidFill>
                  <a:srgbClr val="FFFF00"/>
                </a:solidFill>
              </a:rPr>
              <a:t>SYSTEMATIKA HERNÍCH ČINNOSTÍ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16113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  <a:buSzTx/>
              <a:buFont typeface="Wingdings" pitchFamily="2" charset="2"/>
              <a:buNone/>
            </a:pPr>
            <a:r>
              <a:rPr lang="cs-CZ" sz="2400" b="1">
                <a:solidFill>
                  <a:srgbClr val="FFFF00"/>
                </a:solidFill>
              </a:rPr>
              <a:t>PODÁNÍ</a:t>
            </a:r>
            <a:r>
              <a:rPr lang="cs-CZ" sz="2400">
                <a:solidFill>
                  <a:srgbClr val="FFFF99"/>
                </a:solidFill>
              </a:rPr>
              <a:t> </a:t>
            </a:r>
          </a:p>
          <a:p>
            <a:pPr>
              <a:lnSpc>
                <a:spcPct val="90000"/>
              </a:lnSpc>
              <a:buSzTx/>
              <a:buFontTx/>
              <a:buChar char="•"/>
            </a:pPr>
            <a:r>
              <a:rPr lang="cs-CZ" sz="2400">
                <a:solidFill>
                  <a:srgbClr val="FFFF99"/>
                </a:solidFill>
              </a:rPr>
              <a:t>hráč si míč sám připravuje, míč musí dopadnout do vyznačené části dvorce</a:t>
            </a:r>
          </a:p>
          <a:p>
            <a:pPr>
              <a:lnSpc>
                <a:spcPct val="90000"/>
              </a:lnSpc>
              <a:buSzTx/>
            </a:pPr>
            <a:endParaRPr lang="cs-CZ" sz="2400">
              <a:solidFill>
                <a:srgbClr val="FFFF99"/>
              </a:solidFill>
            </a:endParaRPr>
          </a:p>
          <a:p>
            <a:pPr>
              <a:lnSpc>
                <a:spcPct val="90000"/>
              </a:lnSpc>
              <a:buSzTx/>
              <a:buFont typeface="Wingdings" pitchFamily="2" charset="2"/>
              <a:buNone/>
            </a:pPr>
            <a:r>
              <a:rPr lang="cs-CZ" sz="2400" b="1">
                <a:solidFill>
                  <a:srgbClr val="FFFF00"/>
                </a:solidFill>
              </a:rPr>
              <a:t>VRÁCENÍ PODÁNÍ</a:t>
            </a:r>
            <a:endParaRPr lang="cs-CZ" sz="240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  <a:buSzTx/>
              <a:buFontTx/>
              <a:buChar char="•"/>
            </a:pPr>
            <a:r>
              <a:rPr lang="cs-CZ" sz="2400">
                <a:solidFill>
                  <a:srgbClr val="FFFF99"/>
                </a:solidFill>
              </a:rPr>
              <a:t>míč je hrán vždy po dopadu do určené části dvorce</a:t>
            </a:r>
          </a:p>
          <a:p>
            <a:pPr>
              <a:lnSpc>
                <a:spcPct val="90000"/>
              </a:lnSpc>
              <a:buSzTx/>
              <a:buFont typeface="Wingdings" pitchFamily="2" charset="2"/>
              <a:buNone/>
            </a:pPr>
            <a:endParaRPr lang="cs-CZ" sz="2400">
              <a:solidFill>
                <a:srgbClr val="FFFF99"/>
              </a:solidFill>
            </a:endParaRPr>
          </a:p>
          <a:p>
            <a:pPr>
              <a:lnSpc>
                <a:spcPct val="90000"/>
              </a:lnSpc>
              <a:buSzTx/>
              <a:buFont typeface="Wingdings" pitchFamily="2" charset="2"/>
              <a:buNone/>
            </a:pPr>
            <a:r>
              <a:rPr lang="cs-CZ" sz="2400" b="1">
                <a:solidFill>
                  <a:srgbClr val="FFFF00"/>
                </a:solidFill>
              </a:rPr>
              <a:t>ÚDER VE HŘE</a:t>
            </a:r>
            <a:endParaRPr lang="cs-CZ" sz="240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  <a:buSzTx/>
              <a:buFontTx/>
              <a:buChar char="•"/>
            </a:pPr>
            <a:r>
              <a:rPr lang="cs-CZ" sz="2400">
                <a:solidFill>
                  <a:srgbClr val="FFFF99"/>
                </a:solidFill>
              </a:rPr>
              <a:t>míč může dopadnout kamkoli do dvorce</a:t>
            </a:r>
          </a:p>
          <a:p>
            <a:pPr>
              <a:lnSpc>
                <a:spcPct val="90000"/>
              </a:lnSpc>
              <a:buSzTx/>
              <a:buFontTx/>
              <a:buChar char="•"/>
            </a:pPr>
            <a:r>
              <a:rPr lang="cs-CZ" sz="2400">
                <a:solidFill>
                  <a:srgbClr val="FFFF99"/>
                </a:solidFill>
              </a:rPr>
              <a:t>hráč jej vrací buď před dopadem nebo až po odskoku míče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r>
              <a:rPr lang="cs-CZ" b="1">
                <a:solidFill>
                  <a:srgbClr val="FFFF00"/>
                </a:solidFill>
              </a:rPr>
              <a:t>TENISOVÁ RAKETA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508625" y="1600200"/>
            <a:ext cx="3178175" cy="49974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cs-CZ">
              <a:solidFill>
                <a:srgbClr val="FFFF00"/>
              </a:solidFill>
            </a:endParaRPr>
          </a:p>
          <a:p>
            <a:pPr>
              <a:buFont typeface="Wingdings" pitchFamily="2" charset="2"/>
              <a:buNone/>
            </a:pPr>
            <a:endParaRPr lang="cs-CZ">
              <a:solidFill>
                <a:srgbClr val="FFFF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>
                <a:solidFill>
                  <a:srgbClr val="FFFF00"/>
                </a:solidFill>
              </a:rPr>
              <a:t>hlava</a:t>
            </a:r>
          </a:p>
          <a:p>
            <a:pPr>
              <a:buFont typeface="Wingdings" pitchFamily="2" charset="2"/>
              <a:buNone/>
            </a:pPr>
            <a:endParaRPr lang="cs-CZ">
              <a:solidFill>
                <a:srgbClr val="FFFF00"/>
              </a:solidFill>
            </a:endParaRPr>
          </a:p>
          <a:p>
            <a:pPr>
              <a:buFont typeface="Wingdings" pitchFamily="2" charset="2"/>
              <a:buNone/>
            </a:pPr>
            <a:endParaRPr lang="cs-CZ">
              <a:solidFill>
                <a:srgbClr val="FFFF00"/>
              </a:solidFill>
            </a:endParaRPr>
          </a:p>
          <a:p>
            <a:pPr>
              <a:buFont typeface="Wingdings" pitchFamily="2" charset="2"/>
              <a:buNone/>
            </a:pPr>
            <a:endParaRPr lang="cs-CZ">
              <a:solidFill>
                <a:srgbClr val="FFFF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>
                <a:solidFill>
                  <a:srgbClr val="FFFF00"/>
                </a:solidFill>
              </a:rPr>
              <a:t>krček</a:t>
            </a:r>
          </a:p>
          <a:p>
            <a:pPr>
              <a:buFont typeface="Wingdings" pitchFamily="2" charset="2"/>
              <a:buNone/>
            </a:pPr>
            <a:endParaRPr lang="cs-CZ">
              <a:solidFill>
                <a:srgbClr val="FFFF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>
                <a:solidFill>
                  <a:srgbClr val="FFFF00"/>
                </a:solidFill>
              </a:rPr>
              <a:t>držadlo</a:t>
            </a:r>
          </a:p>
        </p:txBody>
      </p:sp>
      <p:pic>
        <p:nvPicPr>
          <p:cNvPr id="64517" name="Picture 5" descr="Show_picture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00113" y="1628775"/>
            <a:ext cx="3889375" cy="482441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229600" cy="908050"/>
          </a:xfrm>
        </p:spPr>
        <p:txBody>
          <a:bodyPr/>
          <a:lstStyle/>
          <a:p>
            <a:r>
              <a:rPr lang="cs-CZ" sz="4800" b="1">
                <a:solidFill>
                  <a:srgbClr val="FFFF00"/>
                </a:solidFill>
              </a:rPr>
              <a:t>DRŽENÍ RAKETY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589587"/>
          </a:xfrm>
        </p:spPr>
        <p:txBody>
          <a:bodyPr/>
          <a:lstStyle/>
          <a:p>
            <a:pPr>
              <a:lnSpc>
                <a:spcPct val="80000"/>
              </a:lnSpc>
              <a:buSzTx/>
              <a:buFontTx/>
              <a:buChar char="•"/>
            </a:pPr>
            <a:r>
              <a:rPr lang="cs-CZ" sz="2000">
                <a:solidFill>
                  <a:srgbClr val="FFFF99"/>
                </a:solidFill>
              </a:rPr>
              <a:t>určuje úhel sklonu plochy rakety při úderu, místo zásahu míče a umožňuje optimální využití síly při úderu</a:t>
            </a:r>
          </a:p>
          <a:p>
            <a:pPr>
              <a:lnSpc>
                <a:spcPct val="80000"/>
              </a:lnSpc>
              <a:buSzTx/>
              <a:buFontTx/>
              <a:buChar char="•"/>
            </a:pPr>
            <a:r>
              <a:rPr lang="cs-CZ" sz="2000">
                <a:solidFill>
                  <a:srgbClr val="FFFF99"/>
                </a:solidFill>
              </a:rPr>
              <a:t>je jedním z předpokladů účinnosti tenisových úderů</a:t>
            </a:r>
          </a:p>
          <a:p>
            <a:pPr>
              <a:lnSpc>
                <a:spcPct val="80000"/>
              </a:lnSpc>
              <a:buSzTx/>
            </a:pPr>
            <a:endParaRPr lang="cs-CZ" sz="2000" b="1">
              <a:solidFill>
                <a:srgbClr val="FFFF99"/>
              </a:solidFill>
            </a:endParaRPr>
          </a:p>
          <a:p>
            <a:pPr>
              <a:lnSpc>
                <a:spcPct val="80000"/>
              </a:lnSpc>
              <a:buSzTx/>
              <a:buFont typeface="Wingdings" pitchFamily="2" charset="2"/>
              <a:buNone/>
            </a:pPr>
            <a:r>
              <a:rPr lang="cs-CZ" sz="2400" b="1">
                <a:solidFill>
                  <a:srgbClr val="FFFF00"/>
                </a:solidFill>
              </a:rPr>
              <a:t>JEDNOTNÉ DRŽENÍ</a:t>
            </a:r>
          </a:p>
          <a:p>
            <a:pPr>
              <a:lnSpc>
                <a:spcPct val="80000"/>
              </a:lnSpc>
              <a:buSzTx/>
              <a:buFont typeface="Wingdings" pitchFamily="2" charset="2"/>
              <a:buNone/>
            </a:pPr>
            <a:endParaRPr lang="cs-CZ" sz="2400" b="1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  <a:buSzTx/>
              <a:buFontTx/>
              <a:buChar char="•"/>
            </a:pPr>
            <a:r>
              <a:rPr lang="cs-CZ" sz="2000">
                <a:solidFill>
                  <a:srgbClr val="FFFF99"/>
                </a:solidFill>
              </a:rPr>
              <a:t>vrchol úhlu mezi palcem a ukazováčkem je blízko levé hrany horní plošky držadla</a:t>
            </a:r>
          </a:p>
          <a:p>
            <a:pPr>
              <a:lnSpc>
                <a:spcPct val="80000"/>
              </a:lnSpc>
              <a:buSzTx/>
            </a:pPr>
            <a:endParaRPr lang="cs-CZ" sz="2000" b="1">
              <a:solidFill>
                <a:srgbClr val="FFFF99"/>
              </a:solidFill>
            </a:endParaRPr>
          </a:p>
          <a:p>
            <a:pPr>
              <a:lnSpc>
                <a:spcPct val="80000"/>
              </a:lnSpc>
              <a:buSzTx/>
            </a:pPr>
            <a:endParaRPr lang="cs-CZ" sz="2400" b="1">
              <a:solidFill>
                <a:srgbClr val="FFFF99"/>
              </a:solidFill>
            </a:endParaRPr>
          </a:p>
          <a:p>
            <a:pPr>
              <a:lnSpc>
                <a:spcPct val="80000"/>
              </a:lnSpc>
              <a:buSzTx/>
              <a:buFont typeface="Wingdings" pitchFamily="2" charset="2"/>
              <a:buNone/>
            </a:pPr>
            <a:r>
              <a:rPr lang="cs-CZ" sz="2400" b="1">
                <a:solidFill>
                  <a:srgbClr val="FFFF00"/>
                </a:solidFill>
              </a:rPr>
              <a:t>DRŽENÍ SE ZMĚNOU PRO FORHEND A BEKHEND</a:t>
            </a:r>
          </a:p>
          <a:p>
            <a:pPr>
              <a:lnSpc>
                <a:spcPct val="80000"/>
              </a:lnSpc>
              <a:buSzTx/>
              <a:buFont typeface="Wingdings" pitchFamily="2" charset="2"/>
              <a:buNone/>
            </a:pPr>
            <a:endParaRPr lang="cs-CZ" sz="2400" i="1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  <a:buSzTx/>
              <a:buFontTx/>
              <a:buChar char="•"/>
            </a:pPr>
            <a:r>
              <a:rPr lang="cs-CZ" sz="2400" b="1" i="1" u="sng">
                <a:solidFill>
                  <a:srgbClr val="FFFF99"/>
                </a:solidFill>
              </a:rPr>
              <a:t>forhendové držení</a:t>
            </a:r>
            <a:r>
              <a:rPr lang="cs-CZ" sz="2400">
                <a:solidFill>
                  <a:srgbClr val="FFFF99"/>
                </a:solidFill>
              </a:rPr>
              <a:t> – </a:t>
            </a:r>
            <a:r>
              <a:rPr lang="cs-CZ" sz="2000">
                <a:solidFill>
                  <a:srgbClr val="FFFF99"/>
                </a:solidFill>
              </a:rPr>
              <a:t>vrchol úhlu mezi palcem a ukazovákem je na pravé hraně horní plošky držadla</a:t>
            </a:r>
          </a:p>
          <a:p>
            <a:pPr>
              <a:lnSpc>
                <a:spcPct val="80000"/>
              </a:lnSpc>
              <a:buSzTx/>
              <a:buFontTx/>
              <a:buChar char="•"/>
            </a:pPr>
            <a:endParaRPr lang="cs-CZ" sz="2400" i="1">
              <a:solidFill>
                <a:srgbClr val="FFFF99"/>
              </a:solidFill>
            </a:endParaRPr>
          </a:p>
          <a:p>
            <a:pPr>
              <a:lnSpc>
                <a:spcPct val="80000"/>
              </a:lnSpc>
              <a:buSzTx/>
              <a:buFontTx/>
              <a:buChar char="•"/>
            </a:pPr>
            <a:r>
              <a:rPr lang="cs-CZ" sz="2400" b="1" i="1" u="sng">
                <a:solidFill>
                  <a:srgbClr val="FFFF99"/>
                </a:solidFill>
              </a:rPr>
              <a:t>bekhendové držení</a:t>
            </a:r>
            <a:r>
              <a:rPr lang="cs-CZ" sz="2400">
                <a:solidFill>
                  <a:srgbClr val="FFFF99"/>
                </a:solidFill>
              </a:rPr>
              <a:t> – </a:t>
            </a:r>
            <a:r>
              <a:rPr lang="cs-CZ" sz="2000">
                <a:solidFill>
                  <a:srgbClr val="FFFF99"/>
                </a:solidFill>
              </a:rPr>
              <a:t>vrchol mezi palcem a ukazovákem je na levé hraně horní plošky držadla.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56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solidFill>
                  <a:srgbClr val="FFFF00"/>
                </a:solidFill>
              </a:rPr>
              <a:t>DĚLENÍ ÚDERŮ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SzTx/>
              <a:buFontTx/>
              <a:buNone/>
            </a:pPr>
            <a:r>
              <a:rPr lang="cs-CZ" sz="2000">
                <a:solidFill>
                  <a:srgbClr val="FFFF99"/>
                </a:solidFill>
              </a:rPr>
              <a:t>Podle pohybu a sklonu rakety v okamžiku úderu rozlišujeme údery na:</a:t>
            </a:r>
          </a:p>
          <a:p>
            <a:pPr>
              <a:lnSpc>
                <a:spcPct val="80000"/>
              </a:lnSpc>
              <a:buSzTx/>
              <a:buFontTx/>
              <a:buChar char="•"/>
            </a:pPr>
            <a:endParaRPr lang="cs-CZ" sz="2000" b="1">
              <a:solidFill>
                <a:srgbClr val="FFFF99"/>
              </a:solidFill>
            </a:endParaRPr>
          </a:p>
          <a:p>
            <a:pPr>
              <a:lnSpc>
                <a:spcPct val="80000"/>
              </a:lnSpc>
              <a:buSzTx/>
              <a:buFontTx/>
              <a:buNone/>
            </a:pPr>
            <a:r>
              <a:rPr lang="cs-CZ" sz="2000" b="1">
                <a:solidFill>
                  <a:srgbClr val="FFFF00"/>
                </a:solidFill>
              </a:rPr>
              <a:t>PŘÍMÉ ÚDERY</a:t>
            </a:r>
            <a:r>
              <a:rPr lang="cs-CZ" sz="2000">
                <a:solidFill>
                  <a:srgbClr val="FFFF00"/>
                </a:solidFill>
              </a:rPr>
              <a:t> </a:t>
            </a:r>
          </a:p>
          <a:p>
            <a:pPr>
              <a:lnSpc>
                <a:spcPct val="80000"/>
              </a:lnSpc>
              <a:buSzTx/>
              <a:buFontTx/>
              <a:buChar char="•"/>
            </a:pPr>
            <a:r>
              <a:rPr lang="cs-CZ" sz="2000">
                <a:solidFill>
                  <a:srgbClr val="FFFF99"/>
                </a:solidFill>
              </a:rPr>
              <a:t>plocha rakety je v okamžiku úderu přibližně kolmo ke směru letu míče</a:t>
            </a:r>
          </a:p>
          <a:p>
            <a:pPr>
              <a:lnSpc>
                <a:spcPct val="80000"/>
              </a:lnSpc>
              <a:buSzTx/>
              <a:buFontTx/>
              <a:buChar char="•"/>
            </a:pPr>
            <a:r>
              <a:rPr lang="cs-CZ" sz="2000">
                <a:solidFill>
                  <a:srgbClr val="FFFF99"/>
                </a:solidFill>
              </a:rPr>
              <a:t>rychlost míče je nejvyšší, dráha letu míče je plochá, odskok je nízký</a:t>
            </a:r>
          </a:p>
          <a:p>
            <a:pPr>
              <a:lnSpc>
                <a:spcPct val="80000"/>
              </a:lnSpc>
              <a:buSzTx/>
              <a:buFontTx/>
              <a:buChar char="•"/>
            </a:pPr>
            <a:endParaRPr lang="cs-CZ" sz="2000" b="1">
              <a:solidFill>
                <a:srgbClr val="FFFF99"/>
              </a:solidFill>
            </a:endParaRPr>
          </a:p>
          <a:p>
            <a:pPr>
              <a:lnSpc>
                <a:spcPct val="80000"/>
              </a:lnSpc>
              <a:buSzTx/>
              <a:buFontTx/>
              <a:buNone/>
            </a:pPr>
            <a:r>
              <a:rPr lang="cs-CZ" sz="2000" b="1">
                <a:solidFill>
                  <a:srgbClr val="FFFF00"/>
                </a:solidFill>
              </a:rPr>
              <a:t>ÚDERY S HORNÍ ROTACÍ</a:t>
            </a:r>
            <a:endParaRPr lang="cs-CZ" sz="200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  <a:buSzTx/>
              <a:buFontTx/>
              <a:buChar char="•"/>
            </a:pPr>
            <a:r>
              <a:rPr lang="cs-CZ" sz="2000">
                <a:solidFill>
                  <a:srgbClr val="FFFF99"/>
                </a:solidFill>
              </a:rPr>
              <a:t>plocha rakety je zavřená (horní okraj směřuje mírně vpřed)</a:t>
            </a:r>
          </a:p>
          <a:p>
            <a:pPr>
              <a:lnSpc>
                <a:spcPct val="80000"/>
              </a:lnSpc>
              <a:buSzTx/>
              <a:buFontTx/>
              <a:buChar char="•"/>
            </a:pPr>
            <a:r>
              <a:rPr lang="cs-CZ" sz="2000">
                <a:solidFill>
                  <a:srgbClr val="FFFF99"/>
                </a:solidFill>
              </a:rPr>
              <a:t>dráha míče je vyšší, odskok míče je vysoký, rychlý a daleký</a:t>
            </a:r>
          </a:p>
          <a:p>
            <a:pPr>
              <a:lnSpc>
                <a:spcPct val="80000"/>
              </a:lnSpc>
              <a:buSzTx/>
              <a:buFontTx/>
              <a:buChar char="•"/>
            </a:pPr>
            <a:endParaRPr lang="cs-CZ" sz="2000" b="1">
              <a:solidFill>
                <a:srgbClr val="FFFF99"/>
              </a:solidFill>
            </a:endParaRPr>
          </a:p>
          <a:p>
            <a:pPr>
              <a:lnSpc>
                <a:spcPct val="80000"/>
              </a:lnSpc>
              <a:buSzTx/>
              <a:buFontTx/>
              <a:buNone/>
            </a:pPr>
            <a:r>
              <a:rPr lang="cs-CZ" sz="2000" b="1">
                <a:solidFill>
                  <a:srgbClr val="FFFF00"/>
                </a:solidFill>
              </a:rPr>
              <a:t>ÚDERY SE SPODNÍ ROTACÍ</a:t>
            </a:r>
            <a:endParaRPr lang="cs-CZ" sz="200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  <a:buSzTx/>
              <a:buFontTx/>
              <a:buChar char="•"/>
            </a:pPr>
            <a:r>
              <a:rPr lang="cs-CZ" sz="2000">
                <a:solidFill>
                  <a:srgbClr val="FFFF99"/>
                </a:solidFill>
              </a:rPr>
              <a:t>plocha rakety je otevřená (horní okraj směřuje mírně vzad)</a:t>
            </a:r>
          </a:p>
          <a:p>
            <a:pPr>
              <a:lnSpc>
                <a:spcPct val="80000"/>
              </a:lnSpc>
              <a:buSzTx/>
              <a:buFontTx/>
              <a:buChar char="•"/>
            </a:pPr>
            <a:r>
              <a:rPr lang="cs-CZ" sz="2000">
                <a:solidFill>
                  <a:srgbClr val="FFFF99"/>
                </a:solidFill>
              </a:rPr>
              <a:t>míč letí poměrně dlouho, odskok je nízký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66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r>
              <a:rPr lang="cs-CZ" b="1">
                <a:solidFill>
                  <a:srgbClr val="FFFF00"/>
                </a:solidFill>
              </a:rPr>
              <a:t>ÚDEROVÉ FÁZE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889125"/>
            <a:ext cx="8229600" cy="49688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800" b="1">
                <a:solidFill>
                  <a:srgbClr val="FFFF00"/>
                </a:solidFill>
              </a:rPr>
              <a:t>PŘÍPRAVA NA ÚDER</a:t>
            </a:r>
            <a:endParaRPr lang="cs-CZ" sz="280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  <a:buSzTx/>
              <a:buFontTx/>
              <a:buChar char="•"/>
            </a:pPr>
            <a:r>
              <a:rPr lang="cs-CZ" sz="2800">
                <a:solidFill>
                  <a:srgbClr val="FFFF99"/>
                </a:solidFill>
              </a:rPr>
              <a:t>nápřah, práce nohou, natočení trupu</a:t>
            </a:r>
          </a:p>
          <a:p>
            <a:pPr>
              <a:lnSpc>
                <a:spcPct val="80000"/>
              </a:lnSpc>
            </a:pPr>
            <a:endParaRPr lang="cs-CZ" sz="2800">
              <a:solidFill>
                <a:srgbClr val="FFFF99"/>
              </a:solidFill>
            </a:endParaRPr>
          </a:p>
          <a:p>
            <a:pPr>
              <a:lnSpc>
                <a:spcPct val="80000"/>
              </a:lnSpc>
            </a:pPr>
            <a:endParaRPr lang="cs-CZ" sz="2800" b="1">
              <a:solidFill>
                <a:srgbClr val="FFFF99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800" b="1">
                <a:solidFill>
                  <a:srgbClr val="FFFF00"/>
                </a:solidFill>
              </a:rPr>
              <a:t>ÚDER</a:t>
            </a:r>
          </a:p>
          <a:p>
            <a:pPr>
              <a:lnSpc>
                <a:spcPct val="80000"/>
              </a:lnSpc>
              <a:buSzTx/>
              <a:buFontTx/>
              <a:buChar char="•"/>
            </a:pPr>
            <a:r>
              <a:rPr lang="cs-CZ" sz="2800">
                <a:solidFill>
                  <a:srgbClr val="FFFF99"/>
                </a:solidFill>
              </a:rPr>
              <a:t>okamžik zásahu míče hrací plochou rakety</a:t>
            </a:r>
          </a:p>
          <a:p>
            <a:pPr>
              <a:lnSpc>
                <a:spcPct val="80000"/>
              </a:lnSpc>
            </a:pPr>
            <a:endParaRPr lang="cs-CZ" sz="2800">
              <a:solidFill>
                <a:srgbClr val="FFFF99"/>
              </a:solidFill>
            </a:endParaRPr>
          </a:p>
          <a:p>
            <a:pPr>
              <a:lnSpc>
                <a:spcPct val="80000"/>
              </a:lnSpc>
            </a:pPr>
            <a:endParaRPr lang="cs-CZ" sz="2800" b="1">
              <a:solidFill>
                <a:srgbClr val="FFFF99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800" b="1">
                <a:solidFill>
                  <a:srgbClr val="FFFF00"/>
                </a:solidFill>
              </a:rPr>
              <a:t>PROTAŽENÍ ÚDERU</a:t>
            </a:r>
          </a:p>
          <a:p>
            <a:pPr>
              <a:lnSpc>
                <a:spcPct val="80000"/>
              </a:lnSpc>
              <a:buSzTx/>
              <a:buFontTx/>
              <a:buChar char="•"/>
            </a:pPr>
            <a:r>
              <a:rPr lang="cs-CZ" sz="2800">
                <a:solidFill>
                  <a:srgbClr val="FFFF99"/>
                </a:solidFill>
              </a:rPr>
              <a:t>paže s raketou pokračuje určitý časový úsek v pohybu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algn="l"/>
            <a:r>
              <a:rPr lang="cs-CZ" b="1">
                <a:solidFill>
                  <a:srgbClr val="FFFF00"/>
                </a:solidFill>
              </a:rPr>
              <a:t>TENISOVÉ ÚDERY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5111750"/>
          </a:xfrm>
        </p:spPr>
        <p:txBody>
          <a:bodyPr/>
          <a:lstStyle/>
          <a:p>
            <a:pPr>
              <a:buSzTx/>
              <a:buFontTx/>
              <a:buChar char="•"/>
            </a:pPr>
            <a:r>
              <a:rPr lang="cs-CZ">
                <a:solidFill>
                  <a:srgbClr val="FFFF99"/>
                </a:solidFill>
              </a:rPr>
              <a:t>FORHEND</a:t>
            </a:r>
          </a:p>
          <a:p>
            <a:pPr>
              <a:buSzTx/>
              <a:buFontTx/>
              <a:buChar char="•"/>
            </a:pPr>
            <a:r>
              <a:rPr lang="cs-CZ">
                <a:solidFill>
                  <a:srgbClr val="FFFF99"/>
                </a:solidFill>
              </a:rPr>
              <a:t>BEKHEND - 	jednoruč, obouruč</a:t>
            </a:r>
          </a:p>
          <a:p>
            <a:pPr>
              <a:buSzTx/>
              <a:buFontTx/>
              <a:buChar char="•"/>
            </a:pPr>
            <a:r>
              <a:rPr lang="cs-CZ">
                <a:solidFill>
                  <a:srgbClr val="FFFF99"/>
                </a:solidFill>
              </a:rPr>
              <a:t>PODÁNÍ</a:t>
            </a:r>
          </a:p>
          <a:p>
            <a:pPr>
              <a:buSzTx/>
              <a:buFontTx/>
              <a:buChar char="•"/>
            </a:pPr>
            <a:r>
              <a:rPr lang="cs-CZ">
                <a:solidFill>
                  <a:srgbClr val="FFFF99"/>
                </a:solidFill>
              </a:rPr>
              <a:t>VOLEJ</a:t>
            </a:r>
          </a:p>
          <a:p>
            <a:pPr>
              <a:buSzTx/>
              <a:buFontTx/>
              <a:buChar char="•"/>
            </a:pPr>
            <a:r>
              <a:rPr lang="cs-CZ">
                <a:solidFill>
                  <a:srgbClr val="FFFF99"/>
                </a:solidFill>
              </a:rPr>
              <a:t>LOB</a:t>
            </a:r>
          </a:p>
          <a:p>
            <a:pPr>
              <a:buSzTx/>
              <a:buFontTx/>
              <a:buChar char="•"/>
            </a:pPr>
            <a:r>
              <a:rPr lang="cs-CZ">
                <a:solidFill>
                  <a:srgbClr val="FFFF99"/>
                </a:solidFill>
              </a:rPr>
              <a:t>SMEČ</a:t>
            </a:r>
          </a:p>
          <a:p>
            <a:pPr>
              <a:buSzTx/>
              <a:buFontTx/>
              <a:buChar char="•"/>
            </a:pPr>
            <a:r>
              <a:rPr lang="cs-CZ">
                <a:solidFill>
                  <a:srgbClr val="FFFF99"/>
                </a:solidFill>
              </a:rPr>
              <a:t>STOPBAL</a:t>
            </a:r>
          </a:p>
          <a:p>
            <a:pPr>
              <a:buSzTx/>
              <a:buFontTx/>
              <a:buChar char="•"/>
            </a:pPr>
            <a:r>
              <a:rPr lang="cs-CZ">
                <a:solidFill>
                  <a:srgbClr val="FFFF99"/>
                </a:solidFill>
              </a:rPr>
              <a:t>HALFVOLEJ</a:t>
            </a:r>
          </a:p>
          <a:p>
            <a:pPr>
              <a:buSzTx/>
              <a:buFontTx/>
              <a:buChar char="•"/>
            </a:pPr>
            <a:endParaRPr lang="cs-CZ">
              <a:solidFill>
                <a:srgbClr val="FFFF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uiExpand="1" build="p"/>
    </p:bldLst>
  </p:timing>
</p:sld>
</file>

<file path=ppt/theme/theme1.xml><?xml version="1.0" encoding="utf-8"?>
<a:theme xmlns:a="http://schemas.openxmlformats.org/drawingml/2006/main" name="Kruhy na vodě">
  <a:themeElements>
    <a:clrScheme name="Kruhy na vodě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Kruhy na vodě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ruhy na vodě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uhy na vodě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362</TotalTime>
  <Words>237</Words>
  <Application>Microsoft Office PowerPoint</Application>
  <PresentationFormat>Předvádění na obrazovce (4:3)</PresentationFormat>
  <Paragraphs>109</Paragraphs>
  <Slides>13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Kruhy na vodě</vt:lpstr>
      <vt:lpstr>Fotografie</vt:lpstr>
      <vt:lpstr>TENIS</vt:lpstr>
      <vt:lpstr>CO JE TO TENIS?</vt:lpstr>
      <vt:lpstr>CO TENIS CHARAKTERIZUJE?</vt:lpstr>
      <vt:lpstr>SYSTEMATIKA HERNÍCH ČINNOSTÍ</vt:lpstr>
      <vt:lpstr>TENISOVÁ RAKETA</vt:lpstr>
      <vt:lpstr>DRŽENÍ RAKETY</vt:lpstr>
      <vt:lpstr>DĚLENÍ ÚDERŮ</vt:lpstr>
      <vt:lpstr>ÚDEROVÉ FÁZE</vt:lpstr>
      <vt:lpstr>TENISOVÉ ÚDERY</vt:lpstr>
      <vt:lpstr>TENISOVÝ DVOREC</vt:lpstr>
      <vt:lpstr>POVRCHY DVORCŮ </vt:lpstr>
      <vt:lpstr>SVĚTOVÉ SOUTĚŽE</vt:lpstr>
      <vt:lpstr>Snímek 13</vt:lpstr>
    </vt:vector>
  </TitlesOfParts>
  <Company>FSpS MU v Brně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TENIS</dc:title>
  <dc:creator>vilim</dc:creator>
  <cp:lastModifiedBy>Petivlasova</cp:lastModifiedBy>
  <cp:revision>17</cp:revision>
  <dcterms:created xsi:type="dcterms:W3CDTF">2006-10-30T12:42:20Z</dcterms:created>
  <dcterms:modified xsi:type="dcterms:W3CDTF">2014-02-07T19:58:35Z</dcterms:modified>
</cp:coreProperties>
</file>