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D743B-6C4D-4B74-B4CD-2C1B94B77450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DFA89-DBF8-444B-8252-417AFF611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hanafunda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DFA89-DBF8-444B-8252-417AFF61163C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E58A-F223-413D-BF01-4992B99276D6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4583190-857B-41DB-9D60-E625F7A48C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E58A-F223-413D-BF01-4992B99276D6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3190-857B-41DB-9D60-E625F7A48C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E58A-F223-413D-BF01-4992B99276D6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3190-857B-41DB-9D60-E625F7A48C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E58A-F223-413D-BF01-4992B99276D6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3190-857B-41DB-9D60-E625F7A48C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E58A-F223-413D-BF01-4992B99276D6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4583190-857B-41DB-9D60-E625F7A48C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E58A-F223-413D-BF01-4992B99276D6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3190-857B-41DB-9D60-E625F7A48C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E58A-F223-413D-BF01-4992B99276D6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3190-857B-41DB-9D60-E625F7A48C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E58A-F223-413D-BF01-4992B99276D6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3190-857B-41DB-9D60-E625F7A48C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E58A-F223-413D-BF01-4992B99276D6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3190-857B-41DB-9D60-E625F7A48C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E58A-F223-413D-BF01-4992B99276D6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83190-857B-41DB-9D60-E625F7A48C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7E58A-F223-413D-BF01-4992B99276D6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4583190-857B-41DB-9D60-E625F7A48CD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A07E58A-F223-413D-BF01-4992B99276D6}" type="datetimeFigureOut">
              <a:rPr lang="cs-CZ" smtClean="0"/>
              <a:pPr/>
              <a:t>29.4.2014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4583190-857B-41DB-9D60-E625F7A48CD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Robert </a:t>
            </a:r>
            <a:r>
              <a:rPr lang="cs-CZ" dirty="0" err="1" smtClean="0">
                <a:solidFill>
                  <a:schemeClr val="tx1"/>
                </a:solidFill>
              </a:rPr>
              <a:t>Puda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Organizovaný zločin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</a:t>
            </a:r>
            <a:r>
              <a:rPr lang="cs-CZ" dirty="0" err="1" smtClean="0"/>
              <a:t>org</a:t>
            </a:r>
            <a:r>
              <a:rPr lang="cs-CZ" dirty="0" smtClean="0"/>
              <a:t>. zločinu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Zločinecké organizace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-v ČR  dle odhadů 80-100 s 2000-2500 členy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mafiánské-tolerance k násilí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moderní typ-násilí zřídka, hlavně korupce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v ČR: Postsovětské, Balkánské, Asijské, Arabské, Nigerijské, Kolumbijské, Italské, České</a:t>
            </a:r>
          </a:p>
          <a:p>
            <a:pPr>
              <a:buNone/>
            </a:pP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 Triády,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Yakuza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atd.</a:t>
            </a:r>
          </a:p>
          <a:p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Jednotliví pachatelé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= právnická osoba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</a:t>
            </a:r>
            <a:r>
              <a:rPr lang="cs-CZ" dirty="0" err="1" smtClean="0"/>
              <a:t>org</a:t>
            </a:r>
            <a:r>
              <a:rPr lang="cs-CZ" dirty="0" smtClean="0"/>
              <a:t>.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Organizovaná hospodářská kriminalita</a:t>
            </a:r>
            <a:br>
              <a:rPr lang="cs-CZ" b="1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plánovité a snahou po zisku motivované páchání hospodářských trestných činů, dotýkajících se jak individuálních, tak i kolektivních práv, vyznačující se latencí a směřující proti hospodářskému systému</a:t>
            </a:r>
          </a:p>
          <a:p>
            <a:r>
              <a:rPr lang="cs-CZ" u="sng" dirty="0" smtClean="0">
                <a:latin typeface="Monotype Corsiva" pitchFamily="66" charset="0"/>
                <a:cs typeface="Times New Roman" pitchFamily="18" charset="0"/>
              </a:rPr>
              <a:t>Obchod s nelegálním zbožím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(Čína, Vietnam)</a:t>
            </a:r>
          </a:p>
          <a:p>
            <a:r>
              <a:rPr lang="cs-CZ" u="sng" dirty="0" smtClean="0">
                <a:latin typeface="Monotype Corsiva" pitchFamily="66" charset="0"/>
                <a:cs typeface="Times New Roman" pitchFamily="18" charset="0"/>
              </a:rPr>
              <a:t>Nezákonný obchod s jaderným materiálem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-ruské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org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. Za 1kg obohaceného uranu až 1 mil USD.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Podvodné konkurzy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Pozemkové podvody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Padělání peněz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Bankovní podvody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endParaRPr lang="cs-CZ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</a:t>
            </a:r>
            <a:r>
              <a:rPr lang="cs-CZ" dirty="0" err="1" smtClean="0"/>
              <a:t>org</a:t>
            </a:r>
            <a:r>
              <a:rPr lang="cs-CZ" dirty="0" smtClean="0"/>
              <a:t>.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Organizovaná drogová kriminalita- 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nejvyšší zisky</a:t>
            </a:r>
          </a:p>
          <a:p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Násilná organizovaná kriminalita-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dva cíle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dosažení zisku a udržení disciplíny</a:t>
            </a:r>
          </a:p>
          <a:p>
            <a:r>
              <a:rPr lang="cs-CZ" u="sng" dirty="0" err="1" smtClean="0">
                <a:latin typeface="Monotype Corsiva" pitchFamily="66" charset="0"/>
                <a:cs typeface="Times New Roman" pitchFamily="18" charset="0"/>
              </a:rPr>
              <a:t>Racketeering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– neboli vydírání je jednou z nejstarších forem organizovaného zločinu</a:t>
            </a:r>
            <a:r>
              <a:rPr lang="cs-CZ" i="1" dirty="0" smtClean="0">
                <a:latin typeface="Monotype Corsiva" pitchFamily="66" charset="0"/>
                <a:cs typeface="Times New Roman" pitchFamily="18" charset="0"/>
              </a:rPr>
              <a:t>-Podstatou vydírání je pod pohrůžkou násilí, hrozby násilím nebo jiné těžké újmy nucení jiného, aby něco konal, strpěl nebo opominul</a:t>
            </a:r>
          </a:p>
          <a:p>
            <a:r>
              <a:rPr lang="cs-CZ" u="sng" dirty="0" smtClean="0">
                <a:latin typeface="Monotype Corsiva" pitchFamily="66" charset="0"/>
                <a:cs typeface="Times New Roman" pitchFamily="18" charset="0"/>
              </a:rPr>
              <a:t>Vraždy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- sekundární produkt  jiné trestné činnosti</a:t>
            </a:r>
          </a:p>
          <a:p>
            <a:r>
              <a:rPr lang="cs-CZ" u="sng" dirty="0" smtClean="0">
                <a:latin typeface="Monotype Corsiva" pitchFamily="66" charset="0"/>
                <a:cs typeface="Times New Roman" pitchFamily="18" charset="0"/>
              </a:rPr>
              <a:t>Loupeže- 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velké, plánovité, koordinované, ozbrojené akce, 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které nemůže provést jedna nebo dvě osoby.</a:t>
            </a:r>
            <a:endParaRPr lang="cs-CZ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</a:t>
            </a:r>
            <a:r>
              <a:rPr lang="cs-CZ" dirty="0" err="1" smtClean="0"/>
              <a:t>org</a:t>
            </a:r>
            <a:r>
              <a:rPr lang="cs-CZ" dirty="0" smtClean="0"/>
              <a:t>.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Praní špinavých peněz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-je jedním z významných znaků organizovaného zločinu a zároveň jeho formou, která slouží k legalizaci výnosů z organizované trestné činnosti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Přeměna ilegálně získaných peněz na legální finanční a majetkové prostředky</a:t>
            </a:r>
          </a:p>
          <a:p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Korupce-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zneužití veřejné moci pro soukromý prospěch</a:t>
            </a:r>
          </a:p>
          <a:p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Nelegální obchod se zbraněmi-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semtex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</a:t>
            </a:r>
            <a:r>
              <a:rPr lang="cs-CZ" dirty="0" err="1" smtClean="0"/>
              <a:t>org</a:t>
            </a:r>
            <a:r>
              <a:rPr lang="cs-CZ" dirty="0" smtClean="0"/>
              <a:t>.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>
              <a:latin typeface="Monotype Corsiva" pitchFamily="66" charset="0"/>
              <a:cs typeface="Times New Roman" pitchFamily="18" charset="0"/>
            </a:endParaRPr>
          </a:p>
          <a:p>
            <a:r>
              <a:rPr lang="pt-BR" b="1" dirty="0" smtClean="0">
                <a:latin typeface="Monotype Corsiva" pitchFamily="66" charset="0"/>
                <a:cs typeface="Times New Roman" pitchFamily="18" charset="0"/>
              </a:rPr>
              <a:t>Převaděčství, obchod s lidmi, prostituce</a:t>
            </a:r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-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pt-BR" dirty="0" smtClean="0">
                <a:latin typeface="Monotype Corsiva" pitchFamily="66" charset="0"/>
                <a:cs typeface="Times New Roman" pitchFamily="18" charset="0"/>
              </a:rPr>
              <a:t>předmětem trestné činnosti jsou lidé.</a:t>
            </a:r>
            <a:endParaRPr lang="pt-BR" b="1" dirty="0" smtClean="0">
              <a:latin typeface="Monotype Corsiva" pitchFamily="66" charset="0"/>
              <a:cs typeface="Times New Roman" pitchFamily="18" charset="0"/>
            </a:endParaRP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Nelegální migraci lze charakterizovat jako zprostředkovávání ilegálního překročení státních hranic za účelem získání hmotného prospěchu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Obchodování s lidmi je jednou z nejzávažnějších forem organizované kriminality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i="1" dirty="0" smtClean="0">
                <a:latin typeface="Monotype Corsiva" pitchFamily="66" charset="0"/>
                <a:cs typeface="Times New Roman" pitchFamily="18" charset="0"/>
              </a:rPr>
              <a:t>najímání, ukrývání nebo přijímání osob pod hrozbou nebo za použití síly nebo jiných forem nátlaku, únosem, lstí, podvodem, zneužitím situace bezbrannosti za účelem vykořisťování</a:t>
            </a:r>
            <a:br>
              <a:rPr lang="cs-CZ" i="1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obchodování s lidmi za účelem komerčního sexuálního zneužívání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Historie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Sahá až do 3stol. před n.l.-východ</a:t>
            </a:r>
          </a:p>
          <a:p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Triáda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(nebe, země, člověk)-Čína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období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obč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. války-některé formy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org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. kriminality(obchod s otroky, únosy,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vydirání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)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Sun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Yee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On,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Wo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Sing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Wo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, 14K</a:t>
            </a:r>
          </a:p>
          <a:p>
            <a:r>
              <a:rPr lang="cs-CZ" b="1" dirty="0" err="1" smtClean="0">
                <a:latin typeface="Monotype Corsiva" pitchFamily="66" charset="0"/>
                <a:cs typeface="Times New Roman" pitchFamily="18" charset="0"/>
              </a:rPr>
              <a:t>Yakuza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(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Ya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-8, Ku-10, Za-3…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hanafunda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)-Japonsko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stovky gangů(rodin)-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Yamaguchi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–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gumi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Inagawa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-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kai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a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Sumiyoshi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-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kai</a:t>
            </a:r>
            <a:endParaRPr lang="cs-CZ" dirty="0" smtClean="0">
              <a:latin typeface="Monotype Corsiva" pitchFamily="66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Monotype Corsiva" pitchFamily="66" charset="0"/>
                <a:cs typeface="Times New Roman" pitchFamily="18" charset="0"/>
              </a:rPr>
              <a:t>Mafia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-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poč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. 19.stol.(boj proti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franc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. nadvládě)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it-IT" i="1" dirty="0" smtClean="0">
                <a:latin typeface="Monotype Corsiva" pitchFamily="66" charset="0"/>
                <a:cs typeface="Times New Roman" pitchFamily="18" charset="0"/>
              </a:rPr>
              <a:t>„Morte alla Francia, Italia avela</a:t>
            </a:r>
            <a:r>
              <a:rPr lang="cs-CZ" i="1" dirty="0" smtClean="0">
                <a:latin typeface="Monotype Corsiva" pitchFamily="66" charset="0"/>
                <a:cs typeface="Times New Roman" pitchFamily="18" charset="0"/>
              </a:rPr>
              <a:t>“-Francii smrt Itálii oddech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Mafiusové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- státem privilegovaní „ochránci“(lupiči a vyděrači)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omerta-?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vendetta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-?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pevné rodinné svazky(kmotr)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rodiny kontrolovány komisí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rodina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Corleone</a:t>
            </a:r>
            <a:endParaRPr lang="cs-CZ" dirty="0" smtClean="0">
              <a:latin typeface="Monotype Corsiva" pitchFamily="66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Monotype Corsiva" pitchFamily="66" charset="0"/>
                <a:cs typeface="Times New Roman" pitchFamily="18" charset="0"/>
              </a:rPr>
              <a:t>Comorra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-spolek na ochranu vězňů před dozorci-1820r.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Později zakládali i na svobodě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odlišná od Mafie, ale podobné některé rysy</a:t>
            </a:r>
            <a:endParaRPr lang="cs-CZ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La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Cosa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Nostra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-</a:t>
            </a:r>
            <a:r>
              <a:rPr lang="cs-CZ" i="1" dirty="0" smtClean="0">
                <a:latin typeface="Monotype Corsiva" pitchFamily="66" charset="0"/>
                <a:cs typeface="Times New Roman" pitchFamily="18" charset="0"/>
              </a:rPr>
              <a:t>“ta naše věc“- italská mafie v USA 1931r.</a:t>
            </a:r>
          </a:p>
          <a:p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Asus\Downloads\mafia_w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060848"/>
            <a:ext cx="6633992" cy="42086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Český zákon pojem organizovaný zločin nezná- zločinné spolčení nebo organizovaná skupina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Konvence OSN proti mezinárodnímu organizovanému zločinu vymezuje ve svém čl. 2 skupinu organizovaného zločinu jako strukturovanou skupinu tří či více osob existující po určité časové období a jednající ve vzájemné shodě za účelem spáchání jednoho či více závažných trestných činů za účelem získání přímého či nepřímého finančního či jiného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K organizované kriminalitě nenáleží veškeré spontánní, individuální a neorganizované trestné činy</a:t>
            </a:r>
          </a:p>
          <a:p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Obecná kriminalita 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ohrožuje individuální zájmy(majetek, zdraví, život), </a:t>
            </a:r>
            <a:r>
              <a:rPr lang="cs-CZ" b="1" dirty="0" err="1" smtClean="0">
                <a:latin typeface="Monotype Corsiva" pitchFamily="66" charset="0"/>
                <a:cs typeface="Times New Roman" pitchFamily="18" charset="0"/>
              </a:rPr>
              <a:t>org</a:t>
            </a:r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. kriminalita 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ohrožuje zájmy celé společnosti, ústavní základy státu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V případě individuálního pachatelství je ve středu zájmu vlastní trestná činnost, kdežto u organizovaného zločinu je páchání trestných činů pouze prostředkem pro naplnění cíle. </a:t>
            </a:r>
          </a:p>
          <a:p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Organizovaný zločin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je druhem </a:t>
            </a:r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skupinové trestné činnosti 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páchané </a:t>
            </a:r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organizovanou zločineckou skupinou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nebo </a:t>
            </a:r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zločineckou organizací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. Tyto skupiny a organizace mají většinou </a:t>
            </a:r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vícestupňovou vertikální organizační strukturu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 a je pro ně typické </a:t>
            </a:r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soustavné páchání koordinované závažné trestné činnosti.  </a:t>
            </a:r>
            <a:endParaRPr lang="cs-CZ" b="1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Počátky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org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. Trestné činnosti v ČR- přelom 80/90léta 20stol.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Otevření hranic=migrace z Asie a Balkánského poloostrova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ČR	tranzitní země na západ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přechod z centrálně plánované ekonomiky na tržní hospodářství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Přesuny majetku-privatizace(podvody, vydírání, korupce)</a:t>
            </a:r>
            <a:endParaRPr lang="cs-CZ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90. léta-mění se hodnotový systém-materiální zisk, konzumní společnost</a:t>
            </a:r>
            <a:br>
              <a:rPr lang="cs-CZ" dirty="0" smtClean="0">
                <a:latin typeface="Monotype Corsiva" pitchFamily="66" charset="0"/>
                <a:cs typeface="Times New Roman" pitchFamily="18" charset="0"/>
              </a:rPr>
            </a:b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nezaměstnanost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Lidé ze sociálně slabších skupin-motivace rychlého výdělku=podpora zločineckým </a:t>
            </a:r>
            <a:r>
              <a:rPr lang="cs-CZ" dirty="0" err="1" smtClean="0">
                <a:latin typeface="Monotype Corsiva" pitchFamily="66" charset="0"/>
                <a:cs typeface="Times New Roman" pitchFamily="18" charset="0"/>
              </a:rPr>
              <a:t>org</a:t>
            </a:r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Celosvětovým faktorem eskalace organizovaného zločinu je technický rozvoj, zmenšování vzdáleností, usnadnění komunikace, růst celosvětového obchodu a celková  globalizace.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neustálé prohlubování rozdílů mezi vyspělými a chudými zeměmi.</a:t>
            </a:r>
          </a:p>
          <a:p>
            <a:r>
              <a:rPr lang="cs-CZ" dirty="0" smtClean="0">
                <a:latin typeface="Monotype Corsiva" pitchFamily="66" charset="0"/>
                <a:cs typeface="Times New Roman" pitchFamily="18" charset="0"/>
              </a:rPr>
              <a:t>Další příčinu lze spatřovat v samotných složkách určených pro boj s organizovaným zločinem</a:t>
            </a:r>
          </a:p>
          <a:p>
            <a:r>
              <a:rPr lang="cs-CZ" b="1" dirty="0" smtClean="0">
                <a:latin typeface="Monotype Corsiva" pitchFamily="66" charset="0"/>
                <a:cs typeface="Times New Roman" pitchFamily="18" charset="0"/>
              </a:rPr>
              <a:t>korupce</a:t>
            </a:r>
            <a:endParaRPr lang="cs-CZ" b="1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341</TotalTime>
  <Words>407</Words>
  <Application>Microsoft Office PowerPoint</Application>
  <PresentationFormat>Předvádění na obrazovce (4:3)</PresentationFormat>
  <Paragraphs>63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Jmění</vt:lpstr>
      <vt:lpstr>Organizovaný zločin</vt:lpstr>
      <vt:lpstr>Historie</vt:lpstr>
      <vt:lpstr>Historie</vt:lpstr>
      <vt:lpstr>Historie</vt:lpstr>
      <vt:lpstr>Legislativa</vt:lpstr>
      <vt:lpstr>Legislativa</vt:lpstr>
      <vt:lpstr>Snímek 7</vt:lpstr>
      <vt:lpstr>Snímek 8</vt:lpstr>
      <vt:lpstr>Snímek 9</vt:lpstr>
      <vt:lpstr>Subjekty org. zločinu</vt:lpstr>
      <vt:lpstr>Projevy org. kriminality</vt:lpstr>
      <vt:lpstr>Projevy org. kriminality</vt:lpstr>
      <vt:lpstr>Projevy org. kriminality</vt:lpstr>
      <vt:lpstr>Projevy org. kriminality</vt:lpstr>
      <vt:lpstr>Diskuze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Organizovaná kriminalita</dc:title>
  <dc:creator>Asus</dc:creator>
  <cp:lastModifiedBy>Asus</cp:lastModifiedBy>
  <cp:revision>37</cp:revision>
  <dcterms:created xsi:type="dcterms:W3CDTF">2014-04-27T10:32:37Z</dcterms:created>
  <dcterms:modified xsi:type="dcterms:W3CDTF">2014-04-29T08:11:03Z</dcterms:modified>
</cp:coreProperties>
</file>