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3" r:id="rId15"/>
    <p:sldId id="284" r:id="rId16"/>
    <p:sldId id="285" r:id="rId17"/>
    <p:sldId id="270" r:id="rId18"/>
    <p:sldId id="271" r:id="rId19"/>
    <p:sldId id="272" r:id="rId20"/>
    <p:sldId id="273" r:id="rId21"/>
    <p:sldId id="274" r:id="rId22"/>
    <p:sldId id="286" r:id="rId23"/>
    <p:sldId id="287" r:id="rId24"/>
    <p:sldId id="275" r:id="rId25"/>
    <p:sldId id="276" r:id="rId26"/>
    <p:sldId id="277" r:id="rId27"/>
    <p:sldId id="278" r:id="rId28"/>
    <p:sldId id="279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80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016334-E823-4890-AE5F-E7E257570757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2352DD-F74C-453C-BB92-29D4F8DB08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229600" cy="1828800"/>
          </a:xfrm>
        </p:spPr>
        <p:txBody>
          <a:bodyPr/>
          <a:lstStyle/>
          <a:p>
            <a:r>
              <a:rPr lang="cs-CZ" dirty="0" smtClean="0"/>
              <a:t>Penologie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/>
              <a:t>Bc. Tomáš </a:t>
            </a:r>
            <a:r>
              <a:rPr lang="cs-CZ" dirty="0" err="1" smtClean="0"/>
              <a:t>Čuban</a:t>
            </a:r>
            <a:endParaRPr lang="cs-CZ" dirty="0" smtClean="0"/>
          </a:p>
          <a:p>
            <a:pPr algn="l"/>
            <a:r>
              <a:rPr lang="cs-CZ" dirty="0" smtClean="0"/>
              <a:t>ASEBS</a:t>
            </a:r>
          </a:p>
          <a:p>
            <a:pPr algn="l"/>
            <a:r>
              <a:rPr lang="cs-CZ" dirty="0" smtClean="0"/>
              <a:t>Kriminologie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Věznice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Pod MS, Generální ředitelství Vězeňské služby ČR</a:t>
            </a:r>
          </a:p>
          <a:p>
            <a:r>
              <a:rPr lang="cs-CZ" b="1" dirty="0" smtClean="0"/>
              <a:t>V České republice existují čtyři základní typy věznic:</a:t>
            </a:r>
            <a:endParaRPr lang="cs-CZ" dirty="0" smtClean="0"/>
          </a:p>
          <a:p>
            <a:pPr lvl="2"/>
            <a:r>
              <a:rPr lang="cs-CZ" b="1" dirty="0" smtClean="0"/>
              <a:t>A – s dohledem,</a:t>
            </a:r>
            <a:endParaRPr lang="cs-CZ" dirty="0" smtClean="0"/>
          </a:p>
          <a:p>
            <a:pPr lvl="2"/>
            <a:r>
              <a:rPr lang="cs-CZ" b="1" dirty="0" smtClean="0"/>
              <a:t>B – s dozorem,</a:t>
            </a:r>
            <a:endParaRPr lang="cs-CZ" dirty="0" smtClean="0"/>
          </a:p>
          <a:p>
            <a:pPr lvl="2"/>
            <a:r>
              <a:rPr lang="cs-CZ" b="1" dirty="0" smtClean="0"/>
              <a:t>C – s ostrahou,</a:t>
            </a:r>
            <a:endParaRPr lang="cs-CZ" dirty="0" smtClean="0"/>
          </a:p>
          <a:p>
            <a:pPr lvl="2"/>
            <a:r>
              <a:rPr lang="cs-CZ" b="1" dirty="0" smtClean="0"/>
              <a:t>D – se zvýšenou ostrahou,</a:t>
            </a:r>
          </a:p>
          <a:p>
            <a:pPr lvl="2"/>
            <a:r>
              <a:rPr lang="cs-CZ" b="1" dirty="0" smtClean="0"/>
              <a:t>E – pro mladistvé</a:t>
            </a:r>
          </a:p>
          <a:p>
            <a:r>
              <a:rPr lang="cs-CZ" b="1" dirty="0" smtClean="0"/>
              <a:t>Snaha umísťovat vězně co nejblíže jeho bydlišti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dirty="0" smtClean="0"/>
              <a:t>Věznice v ČR</a:t>
            </a:r>
            <a:endParaRPr lang="cs-CZ" dirty="0"/>
          </a:p>
        </p:txBody>
      </p:sp>
      <p:pic>
        <p:nvPicPr>
          <p:cNvPr id="4" name="Zástupný symbol pro obsah 3" descr="mapaV201316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9144000" cy="5949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Věznice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Specializace některých věznic:</a:t>
            </a:r>
            <a:endParaRPr lang="cs-CZ" dirty="0" smtClean="0"/>
          </a:p>
          <a:p>
            <a:pPr lvl="1"/>
            <a:r>
              <a:rPr lang="cs-CZ" b="1" dirty="0" err="1" smtClean="0"/>
              <a:t>Praha</a:t>
            </a:r>
            <a:r>
              <a:rPr lang="cs-CZ" b="1" dirty="0" smtClean="0"/>
              <a:t>-Pankrác: součástí je vězeňská nemocnice,</a:t>
            </a:r>
            <a:endParaRPr lang="cs-CZ" dirty="0" smtClean="0"/>
          </a:p>
          <a:p>
            <a:pPr lvl="1"/>
            <a:r>
              <a:rPr lang="cs-CZ" b="1" dirty="0" smtClean="0"/>
              <a:t>Brno: součástí je vězeňská nemocnice s psychiatrickým oddělením,</a:t>
            </a:r>
            <a:endParaRPr lang="cs-CZ" dirty="0" smtClean="0"/>
          </a:p>
          <a:p>
            <a:pPr lvl="1"/>
            <a:r>
              <a:rPr lang="cs-CZ" b="1" dirty="0" smtClean="0"/>
              <a:t>Světlá nad Sázavou: odsouzené ženy (s oddělením pro matky s dětmi),</a:t>
            </a:r>
            <a:endParaRPr lang="cs-CZ" dirty="0" smtClean="0"/>
          </a:p>
          <a:p>
            <a:pPr lvl="1"/>
            <a:r>
              <a:rPr lang="cs-CZ" b="1" dirty="0" err="1" smtClean="0"/>
              <a:t>Všehrdy</a:t>
            </a:r>
            <a:r>
              <a:rPr lang="cs-CZ" b="1" dirty="0" smtClean="0"/>
              <a:t>, Opava: odsouzení mladiství muži (profesní příprava),</a:t>
            </a:r>
            <a:endParaRPr lang="cs-CZ" dirty="0" smtClean="0"/>
          </a:p>
          <a:p>
            <a:pPr lvl="1"/>
            <a:r>
              <a:rPr lang="cs-CZ" b="1" dirty="0" smtClean="0"/>
              <a:t>v řadě věznic jsou zřízena specializovaná oddělení pro odsouzené: s drogovým problémem, s poruchami osobnosti, sexuální devianty, s doživotními tresty …</a:t>
            </a:r>
            <a:endParaRPr lang="cs-CZ" dirty="0" smtClean="0"/>
          </a:p>
          <a:p>
            <a:pPr lvl="1"/>
            <a:r>
              <a:rPr lang="cs-CZ" b="1" dirty="0" smtClean="0"/>
              <a:t>Brno, Opava: </a:t>
            </a:r>
            <a:r>
              <a:rPr lang="cs-CZ" b="1" dirty="0" err="1" smtClean="0"/>
              <a:t>detenční</a:t>
            </a:r>
            <a:r>
              <a:rPr lang="cs-CZ" b="1" dirty="0" smtClean="0"/>
              <a:t> ústav = ústav pro výkon zabezpečovací detence (u nebezpečných pachatelů spojení jejich ostrahy a léčby, které nelze zajistit ani ve věznici, ani v psychiatrické léčebně).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počtu vězněných</a:t>
            </a:r>
            <a:endParaRPr lang="cs-CZ" dirty="0"/>
          </a:p>
        </p:txBody>
      </p:sp>
      <p:pic>
        <p:nvPicPr>
          <p:cNvPr id="4" name="Zástupný symbol pro obsah 3" descr="gra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1660" y="1600200"/>
            <a:ext cx="7880679" cy="4708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si myslíte, že je poměr muži a žen v našich věznicích a kolik je z toho mladistvých?</a:t>
            </a:r>
            <a:endParaRPr lang="cs-CZ" dirty="0"/>
          </a:p>
        </p:txBody>
      </p:sp>
      <p:pic>
        <p:nvPicPr>
          <p:cNvPr id="4" name="Obrázek 3" descr="poče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3501008"/>
            <a:ext cx="6731390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A kolik cizinců vězníme v našich věznicích?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 lvl="1"/>
            <a:r>
              <a:rPr lang="cs-CZ" dirty="0" smtClean="0"/>
              <a:t>cizinci </a:t>
            </a:r>
            <a:r>
              <a:rPr lang="cs-CZ" dirty="0" smtClean="0"/>
              <a:t>ve výkonu </a:t>
            </a:r>
            <a:r>
              <a:rPr lang="cs-CZ" dirty="0" smtClean="0"/>
              <a:t>vazby  </a:t>
            </a:r>
            <a:r>
              <a:rPr lang="cs-CZ" b="1" dirty="0" smtClean="0"/>
              <a:t> 574</a:t>
            </a:r>
            <a:endParaRPr lang="cs-CZ" b="1" dirty="0" smtClean="0"/>
          </a:p>
          <a:p>
            <a:pPr lvl="1"/>
            <a:r>
              <a:rPr lang="cs-CZ" dirty="0" smtClean="0"/>
              <a:t>cizinci ve výkonu </a:t>
            </a:r>
            <a:r>
              <a:rPr lang="cs-CZ" dirty="0" smtClean="0"/>
              <a:t>trestu   </a:t>
            </a:r>
            <a:r>
              <a:rPr lang="cs-CZ" b="1" dirty="0" smtClean="0"/>
              <a:t>951</a:t>
            </a:r>
          </a:p>
          <a:p>
            <a:pPr lvl="1"/>
            <a:r>
              <a:rPr lang="cs-CZ" dirty="0" smtClean="0"/>
              <a:t>Celkem   </a:t>
            </a:r>
            <a:r>
              <a:rPr lang="cs-CZ" b="1" dirty="0" smtClean="0"/>
              <a:t>1 </a:t>
            </a:r>
            <a:r>
              <a:rPr lang="cs-CZ" b="1" dirty="0" smtClean="0"/>
              <a:t>525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je u nás doživotně odsouzených?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Muži  </a:t>
            </a:r>
            <a:r>
              <a:rPr lang="cs-CZ" dirty="0" smtClean="0"/>
              <a:t>43</a:t>
            </a:r>
          </a:p>
          <a:p>
            <a:pPr lvl="1"/>
            <a:r>
              <a:rPr lang="cs-CZ" dirty="0" smtClean="0"/>
              <a:t>Ženy  3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 na vězně</a:t>
            </a:r>
            <a:endParaRPr lang="cs-CZ" dirty="0"/>
          </a:p>
        </p:txBody>
      </p:sp>
      <p:pic>
        <p:nvPicPr>
          <p:cNvPr id="4" name="Zástupný symbol pro obsah 3" descr="výdaj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357740"/>
            <a:ext cx="7991288" cy="52396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ve věznici S dohledem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 věznici se odsouzení pohybují bez omezení.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Pracují zpravidla mimo věznici. </a:t>
            </a:r>
          </a:p>
          <a:p>
            <a:endParaRPr lang="cs-CZ" dirty="0" smtClean="0"/>
          </a:p>
          <a:p>
            <a:r>
              <a:rPr lang="cs-CZ" dirty="0" smtClean="0"/>
              <a:t>Po pracovní době lze umožnit volný pohyb </a:t>
            </a:r>
            <a:r>
              <a:rPr lang="cs-CZ" dirty="0" smtClean="0"/>
              <a:t>mimo </a:t>
            </a:r>
            <a:r>
              <a:rPr lang="cs-CZ" dirty="0" smtClean="0"/>
              <a:t>věznici. </a:t>
            </a:r>
          </a:p>
          <a:p>
            <a:endParaRPr lang="cs-CZ" dirty="0" smtClean="0"/>
          </a:p>
          <a:p>
            <a:r>
              <a:rPr lang="cs-CZ" dirty="0" smtClean="0"/>
              <a:t>Návštěvy se konají zpravidla bez dohledu zaměstnance.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Ředitel věznice může jednou za dva týdny povolit opuštění věznice až na 24 hodin.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ve věznici S dozorem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Ve věznici se odsouzení pohybují zpravidla organizovaně pod dohledem zaměstnance. </a:t>
            </a:r>
          </a:p>
          <a:p>
            <a:endParaRPr lang="cs-CZ" dirty="0" smtClean="0"/>
          </a:p>
          <a:p>
            <a:r>
              <a:rPr lang="cs-CZ" dirty="0" smtClean="0"/>
              <a:t>Ředitel může povolit volný pohyb uvnitř věznice.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Odsouzení pracují zpravidla na nestřežených pracovištích mimo věznici.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Lze povolit volný pohyb na pracoviště nebo na ošetření.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Možné akce mimo věznici, vždy však pod dohledem.  </a:t>
            </a:r>
          </a:p>
          <a:p>
            <a:endParaRPr lang="cs-CZ" dirty="0" smtClean="0"/>
          </a:p>
          <a:p>
            <a:r>
              <a:rPr lang="cs-CZ" dirty="0" smtClean="0"/>
              <a:t>Návštěvy jsou zpravidla bez dohledu. Jednou za měsíc lze povolit opuštění věznice až na 24 hodin.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to penologie?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 latinského </a:t>
            </a:r>
            <a:r>
              <a:rPr lang="cs-CZ" b="1" i="1" dirty="0" err="1" smtClean="0"/>
              <a:t>poena</a:t>
            </a:r>
            <a:r>
              <a:rPr lang="cs-CZ" b="1" i="1" dirty="0" smtClean="0"/>
              <a:t> /</a:t>
            </a:r>
            <a:r>
              <a:rPr lang="cs-CZ" b="1" dirty="0" smtClean="0"/>
              <a:t> „</a:t>
            </a:r>
            <a:r>
              <a:rPr lang="cs-CZ" b="1" dirty="0" err="1" smtClean="0"/>
              <a:t>péna</a:t>
            </a:r>
            <a:r>
              <a:rPr lang="cs-CZ" b="1" dirty="0" smtClean="0"/>
              <a:t>“ = trest je věda o trestech a trestání.</a:t>
            </a:r>
            <a:endParaRPr lang="cs-CZ" dirty="0" smtClean="0"/>
          </a:p>
          <a:p>
            <a:r>
              <a:rPr lang="cs-CZ" b="1" u="sng" dirty="0" smtClean="0"/>
              <a:t>v širším pojetí</a:t>
            </a:r>
            <a:r>
              <a:rPr lang="cs-CZ" b="1" dirty="0" smtClean="0"/>
              <a:t> pojednává o všech trestech, tedy např. i o trestání předškolních dětí. </a:t>
            </a:r>
            <a:endParaRPr lang="cs-CZ" dirty="0" smtClean="0"/>
          </a:p>
          <a:p>
            <a:r>
              <a:rPr lang="cs-CZ" b="1" u="sng" dirty="0" smtClean="0"/>
              <a:t>v užším pojetí</a:t>
            </a:r>
            <a:r>
              <a:rPr lang="cs-CZ" b="1" dirty="0" smtClean="0"/>
              <a:t> se zabývá tresty uloženými soudem: trest odnětí svobody, trest domácího vězení, peněžitý trest, trest obecně prospěšných prací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ve věznici S ostrahou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 prostorách věznice se odsouzení pohybují organizovaně pod dohledem zaměstnance.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Při plnění pracovních povinností se mohou výjimečně pohybovat ve věznici volně.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Pracují zpravidla uvnitř věznice nebo na střežených pracovištích mimo věznici.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Mohou být zaměstnáni na nestřežených pracovištích.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Dohled nad pracovní činností je nejméně 1x za 45 minut.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Návštěvy jsou zpravidla pod dohledem zaměstnance.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Výjimečně lze jednou za měsíc povolit opuštění věznice až na 24 hodin.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Režim ve věznici Se zvýšenou ostrahou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 prostorách věznice se odsouzení pohybují organizovaně pod dohledem příslušníka.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Pracují uvnitř věznice nebo v celách.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Dohled nad pracovní činností je nejméně 1x za 30 minut. </a:t>
            </a:r>
          </a:p>
          <a:p>
            <a:endParaRPr lang="cs-CZ" dirty="0" smtClean="0"/>
          </a:p>
          <a:p>
            <a:r>
              <a:rPr lang="cs-CZ" dirty="0" smtClean="0"/>
              <a:t>Nepovoluje se volný pohyb uvnitř věznice.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Návštěvy jsou zpravidla pod dohledem příslušníka. Výjimečně lze jednou za měsíc povolit opuštění věznice až na 24 hodin.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je rozložení vězňů v jednotlivých typech věznic?</a:t>
            </a:r>
          </a:p>
          <a:p>
            <a:endParaRPr lang="cs-CZ" dirty="0"/>
          </a:p>
        </p:txBody>
      </p:sp>
      <p:pic>
        <p:nvPicPr>
          <p:cNvPr id="4" name="Obrázek 3" descr="poč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429000"/>
            <a:ext cx="6346056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je na tom ČR v rámci kapacity věznic?</a:t>
            </a:r>
          </a:p>
          <a:p>
            <a:endParaRPr lang="cs-CZ" dirty="0" smtClean="0"/>
          </a:p>
          <a:p>
            <a:r>
              <a:rPr lang="cs-CZ" dirty="0" smtClean="0"/>
              <a:t>Celkem 20 741 (kap.)  </a:t>
            </a:r>
            <a:endParaRPr lang="cs-CZ" dirty="0" smtClean="0"/>
          </a:p>
          <a:p>
            <a:r>
              <a:rPr lang="cs-CZ" dirty="0" smtClean="0"/>
              <a:t>16 </a:t>
            </a:r>
            <a:r>
              <a:rPr lang="cs-CZ" dirty="0" smtClean="0"/>
              <a:t>972 (skut.)  </a:t>
            </a:r>
            <a:r>
              <a:rPr lang="cs-CZ" b="1" dirty="0" smtClean="0"/>
              <a:t>81,83%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Vzorová cela</a:t>
            </a:r>
            <a:endParaRPr lang="cs-CZ" dirty="0"/>
          </a:p>
        </p:txBody>
      </p:sp>
      <p:pic>
        <p:nvPicPr>
          <p:cNvPr id="4" name="Zástupný symbol pro obsah 3" descr="cel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9111" y="1412776"/>
            <a:ext cx="8431362" cy="51232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Individualizovaný program zacházení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Pracovní aktivity </a:t>
            </a:r>
            <a:r>
              <a:rPr lang="cs-CZ" dirty="0" smtClean="0"/>
              <a:t>( tarify odměn – 4500,6750,9000)</a:t>
            </a:r>
          </a:p>
          <a:p>
            <a:pPr lvl="2"/>
            <a:r>
              <a:rPr lang="cs-CZ" dirty="0" smtClean="0"/>
              <a:t>Podnikatelé mimo VS ČR </a:t>
            </a:r>
          </a:p>
          <a:p>
            <a:pPr lvl="2"/>
            <a:r>
              <a:rPr lang="cs-CZ" dirty="0" smtClean="0"/>
              <a:t>Střediska hospodářské činnosti věznic </a:t>
            </a:r>
          </a:p>
          <a:p>
            <a:pPr lvl="2"/>
            <a:r>
              <a:rPr lang="cs-CZ" dirty="0" smtClean="0"/>
              <a:t>Vzdělávání denním studiem </a:t>
            </a:r>
          </a:p>
          <a:p>
            <a:pPr lvl="2"/>
            <a:r>
              <a:rPr lang="cs-CZ" dirty="0" smtClean="0"/>
              <a:t>Vnitřní provozy věznic  </a:t>
            </a:r>
          </a:p>
          <a:p>
            <a:r>
              <a:rPr lang="cs-CZ" b="1" dirty="0" smtClean="0"/>
              <a:t>Speciálně-výchovné aktivity</a:t>
            </a:r>
          </a:p>
          <a:p>
            <a:pPr lvl="2"/>
            <a:r>
              <a:rPr lang="cs-CZ" dirty="0" smtClean="0"/>
              <a:t>a) terapeutická, </a:t>
            </a:r>
          </a:p>
          <a:p>
            <a:pPr lvl="2"/>
            <a:r>
              <a:rPr lang="cs-CZ" dirty="0" smtClean="0"/>
              <a:t>b) sociálně právní poradenství, </a:t>
            </a:r>
          </a:p>
          <a:p>
            <a:pPr lvl="2"/>
            <a:r>
              <a:rPr lang="cs-CZ" dirty="0" smtClean="0"/>
              <a:t>c) trénink zvládání vlastní agresivity.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Vzdělávací aktivity </a:t>
            </a:r>
          </a:p>
          <a:p>
            <a:pPr lvl="2"/>
            <a:r>
              <a:rPr lang="cs-CZ" dirty="0" smtClean="0"/>
              <a:t>Základní vzdělání  </a:t>
            </a:r>
          </a:p>
          <a:p>
            <a:pPr lvl="2"/>
            <a:r>
              <a:rPr lang="cs-CZ" dirty="0" smtClean="0"/>
              <a:t>Vyučení v oboru </a:t>
            </a:r>
          </a:p>
          <a:p>
            <a:pPr lvl="2"/>
            <a:r>
              <a:rPr lang="cs-CZ" dirty="0" smtClean="0"/>
              <a:t>Středoškolské vzdělání </a:t>
            </a:r>
          </a:p>
          <a:p>
            <a:pPr lvl="2"/>
            <a:r>
              <a:rPr lang="cs-CZ" dirty="0" smtClean="0"/>
              <a:t>Vysokoškolské vzdělání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Zájmové aktivity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Utváření vnějších vztahů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 vězeňské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Vězeňská stráž</a:t>
            </a:r>
          </a:p>
          <a:p>
            <a:r>
              <a:rPr lang="cs-CZ" dirty="0" smtClean="0"/>
              <a:t>Justiční stráž</a:t>
            </a:r>
          </a:p>
          <a:p>
            <a:r>
              <a:rPr lang="cs-CZ" dirty="0" smtClean="0"/>
              <a:t>Civilní zaměstnanci</a:t>
            </a:r>
          </a:p>
          <a:p>
            <a:endParaRPr lang="cs-CZ" dirty="0" smtClean="0"/>
          </a:p>
          <a:p>
            <a:r>
              <a:rPr lang="cs-CZ" dirty="0" smtClean="0"/>
              <a:t>Vzdělávání na Akademii Vězeňské služby ČR v </a:t>
            </a:r>
            <a:r>
              <a:rPr lang="cs-CZ" dirty="0" smtClean="0"/>
              <a:t>délce </a:t>
            </a:r>
            <a:r>
              <a:rPr lang="cs-CZ" dirty="0" smtClean="0"/>
              <a:t>9 týdnů (ročně cca 900 zaměstnanců)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vzdělání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836712"/>
            <a:ext cx="8260421" cy="48786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Priority VS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Bezpečnost statická a dynamická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Snižování rizika recidivy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Rozšiřování výrobních kapacit 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Dodržování evropských vězeňských standardů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Mezinárodní spolupráce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Zaměstnanecký poměr u VS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0916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Uchazeč o zařazení na funkci v pracovněprávním vztahu musí být:</a:t>
            </a:r>
          </a:p>
          <a:p>
            <a:pPr lvl="1"/>
            <a:r>
              <a:rPr lang="cs-CZ" sz="1600" dirty="0" smtClean="0"/>
              <a:t>bezúhonný</a:t>
            </a:r>
          </a:p>
          <a:p>
            <a:pPr lvl="1"/>
            <a:r>
              <a:rPr lang="cs-CZ" sz="1600" dirty="0" smtClean="0"/>
              <a:t>splňovat kvalifikační předpoklady (popřípadě odbornou způsobilost) stanovené právními předpisy a kvalifikační požadavky stanovené vnitřním platovým předpisem</a:t>
            </a:r>
          </a:p>
          <a:p>
            <a:pPr lvl="1"/>
            <a:r>
              <a:rPr lang="cs-CZ" sz="1600" dirty="0" smtClean="0"/>
              <a:t>osobnostně a zdravotně způsobilý pro výkon funkce (pracovního zařazení)</a:t>
            </a:r>
          </a:p>
          <a:p>
            <a:pPr lvl="1"/>
            <a:r>
              <a:rPr lang="cs-CZ" sz="1600" dirty="0" smtClean="0"/>
              <a:t>Pro výkon vedoucích funkcí založených jmenováním je nutné negativní lustrační osvědčení, pro výkon některých jmenovaných funkcí je potřebná bezpečnostní prověrka kategorie „Důvěrné“.</a:t>
            </a:r>
          </a:p>
          <a:p>
            <a:r>
              <a:rPr lang="cs-CZ" sz="2000" dirty="0" smtClean="0"/>
              <a:t>Vyhlášeno </a:t>
            </a:r>
            <a:r>
              <a:rPr lang="cs-CZ" sz="2000" dirty="0" err="1" smtClean="0"/>
              <a:t>přij</a:t>
            </a:r>
            <a:r>
              <a:rPr lang="cs-CZ" sz="2000" dirty="0" smtClean="0"/>
              <a:t>. řízení na vybrané místo (ÚP, inzerce), dle životopisů užší okruh k pohovoru</a:t>
            </a:r>
          </a:p>
          <a:p>
            <a:r>
              <a:rPr lang="cs-CZ" sz="2000" dirty="0" smtClean="0"/>
              <a:t>Poté dotazník, výpis z rejstříku trestů,  zdravotní prohlídka, někde i psychologické vyšetření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trestu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Moderní penologie rozlišuje dvě funkce trestu: regulativní a vyrovnávací.</a:t>
            </a:r>
            <a:endParaRPr lang="cs-CZ" dirty="0" smtClean="0"/>
          </a:p>
          <a:p>
            <a:r>
              <a:rPr lang="cs-CZ" b="1" u="sng" dirty="0" smtClean="0"/>
              <a:t>1. Regulativní funkce trestu</a:t>
            </a:r>
            <a:r>
              <a:rPr lang="cs-CZ" b="1" dirty="0" smtClean="0"/>
              <a:t> (trest pomáhá regulovat trestnou činnost, tj. udržet ji ve „společensky únosných“ hranicích – obdobně hovoříme např. o regulaci prostituce). Existují tři způsoby naplňování regulativní funkce trestu (odnětí svobody):</a:t>
            </a:r>
            <a:endParaRPr lang="cs-CZ" dirty="0" smtClean="0"/>
          </a:p>
          <a:p>
            <a:r>
              <a:rPr lang="cs-CZ" b="1" dirty="0" smtClean="0"/>
              <a:t>a) izolace, b) odstrašení, c) zacházení (!).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Jaký je průměrný plat/mzda u zaměstnanců a příslušníků VS ČR?</a:t>
            </a:r>
          </a:p>
          <a:p>
            <a:endParaRPr lang="cs-CZ" dirty="0" smtClean="0"/>
          </a:p>
          <a:p>
            <a:r>
              <a:rPr lang="cs-CZ" dirty="0" smtClean="0"/>
              <a:t>průměrný </a:t>
            </a:r>
            <a:r>
              <a:rPr lang="cs-CZ" dirty="0" smtClean="0"/>
              <a:t>měsíční plat </a:t>
            </a:r>
            <a:r>
              <a:rPr lang="cs-CZ" dirty="0" smtClean="0"/>
              <a:t>příslušníků </a:t>
            </a:r>
            <a:r>
              <a:rPr lang="cs-CZ" b="1" dirty="0" smtClean="0"/>
              <a:t>26 </a:t>
            </a:r>
            <a:r>
              <a:rPr lang="cs-CZ" b="1" dirty="0" smtClean="0"/>
              <a:t>456 Kč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průměrný </a:t>
            </a:r>
            <a:r>
              <a:rPr lang="cs-CZ" dirty="0" smtClean="0"/>
              <a:t>měsíční plat občanských zaměstnanců </a:t>
            </a:r>
            <a:r>
              <a:rPr lang="cs-CZ" b="1" dirty="0" smtClean="0"/>
              <a:t>25 308 Kč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 smrti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 první republiky nebyl trest smrti zrušen. Za dobu existence první Československé republiky bylo popraveno 20 osob. </a:t>
            </a:r>
            <a:r>
              <a:rPr lang="cs-CZ" dirty="0" smtClean="0"/>
              <a:t>V </a:t>
            </a:r>
            <a:r>
              <a:rPr lang="cs-CZ" dirty="0" smtClean="0"/>
              <a:t>daném období bylo k absolutnímu trestu odsouzeno celkem 433 osob, z nichž téměř 95 % byl trest zmírněn nebo prominut.</a:t>
            </a:r>
          </a:p>
          <a:p>
            <a:r>
              <a:rPr lang="cs-CZ" dirty="0" smtClean="0"/>
              <a:t>V období Protektorátu Čechy a Morava (1939-1945) byl trest smrti uplatňován hojně, a to zejména v době vyhlášení stanného práva. K nejvíce popravám docházelo v období tzv. heydrichiády. Trest smrti se stal jedním z nejostřejších prostředků, který měl sloužit k definitivnímu zlikvidování osob narušujících zájmy Německé říše. Uvádí se, že oficiálně bylo od roku 1939 do roku 1945 popraveno 1079 </a:t>
            </a:r>
            <a:r>
              <a:rPr lang="cs-CZ" dirty="0" smtClean="0"/>
              <a:t>osob</a:t>
            </a:r>
            <a:r>
              <a:rPr lang="cs-CZ" u="sng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 smrti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 druhé světové válce bylo mnoho lidí odsouzeno k smrti na základě tzv. velkého retribučního dekretu, který měl trestat nacistické zločince a jejich kolaboranty. </a:t>
            </a:r>
            <a:r>
              <a:rPr lang="cs-CZ" dirty="0" smtClean="0"/>
              <a:t>Úkolem </a:t>
            </a:r>
            <a:r>
              <a:rPr lang="cs-CZ" dirty="0" smtClean="0"/>
              <a:t>soudů bylo rozhodnout co nejdříve, rozsudky smrti byly vykonávány až na výjimky okamžitě (do dvou hodin od vynesení rozsudku), odvolání nebylo možné. V období let 1945 až 1948 bylo vyneseno na 730 rozsudků smrti.</a:t>
            </a:r>
          </a:p>
          <a:p>
            <a:r>
              <a:rPr lang="cs-CZ" dirty="0" smtClean="0"/>
              <a:t>Po únoru 1948 byl trestněprávní systém poznamenán nástupem komunistického režimu k moci. Bylo umožněno uložení trestu smrti pro tzv. politické trestné činech. Mezi lety 1948 až 1968 bylo za politické trestné činy popraveno 248 </a:t>
            </a:r>
            <a:r>
              <a:rPr lang="cs-CZ" dirty="0" smtClean="0"/>
              <a:t>osob. </a:t>
            </a:r>
            <a:r>
              <a:rPr lang="cs-CZ" dirty="0" smtClean="0"/>
              <a:t>Asi nejznámějším symbolem popravených z politických důvodů byla JUDr. Milada Horáková, národně socialistická politička, oběšená po vykonstruovaném procesu v </a:t>
            </a:r>
            <a:r>
              <a:rPr lang="cs-CZ" dirty="0" smtClean="0"/>
              <a:t>roce 1950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Poslední politická poprava byla provedena v roce 1960.</a:t>
            </a:r>
          </a:p>
          <a:p>
            <a:r>
              <a:rPr lang="cs-CZ" dirty="0" smtClean="0"/>
              <a:t>Poslední výkon trestu smrti byl na území současné České republiky vykonán 2. února 1989 v Praze. Popraven byl Štefan Svitek za čtyřnásobnou vraždu.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 smrti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</a:t>
            </a:r>
            <a:r>
              <a:rPr lang="cs-CZ" dirty="0" smtClean="0"/>
              <a:t> roce 1990 byl novelou trestního </a:t>
            </a:r>
            <a:r>
              <a:rPr lang="cs-CZ" dirty="0" smtClean="0"/>
              <a:t>zákona</a:t>
            </a:r>
            <a:r>
              <a:rPr lang="cs-CZ" u="sng" dirty="0" smtClean="0"/>
              <a:t> </a:t>
            </a:r>
            <a:r>
              <a:rPr lang="cs-CZ" dirty="0" smtClean="0"/>
              <a:t>trest </a:t>
            </a:r>
            <a:r>
              <a:rPr lang="cs-CZ" dirty="0" smtClean="0"/>
              <a:t>smrti zrušen a Listina základní práv a svobod (článek 6, odst. 3) zákaz trestu smrti na našem území následně potvrdila na ústavní úrovni. Nejvyšším trestem tak u nás zůstává odnětí svobody na doživotí.</a:t>
            </a:r>
          </a:p>
          <a:p>
            <a:r>
              <a:rPr lang="cs-CZ" dirty="0" smtClean="0"/>
              <a:t>Zrušení trestu smrti odpovídá vývoji práva ve většině vyspělých zemí. Pro ČR navíc zákaz trestu smrti vyplývá jako povinnost daná mezinárodním </a:t>
            </a:r>
            <a:r>
              <a:rPr lang="cs-CZ" dirty="0" smtClean="0"/>
              <a:t>právem. </a:t>
            </a:r>
            <a:r>
              <a:rPr lang="cs-CZ" dirty="0" smtClean="0"/>
              <a:t>Z hlediska své ústavy a svým mezinárodněprávním závazkům dnes Česká republika nemůže trest smrti opětovně zavést.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Jste pro trest smrti? Odpověď zdůvodněte.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www.</a:t>
            </a:r>
            <a:r>
              <a:rPr lang="cs-CZ" dirty="0" err="1" smtClean="0"/>
              <a:t>vscr.cz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penologie.hala.</a:t>
            </a:r>
            <a:r>
              <a:rPr lang="cs-CZ" dirty="0" err="1" smtClean="0"/>
              <a:t>sweb.cz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www.kriminologie.</a:t>
            </a:r>
            <a:r>
              <a:rPr lang="cs-CZ" dirty="0" err="1" smtClean="0"/>
              <a:t>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lidskaprava.cz</a:t>
            </a:r>
            <a:r>
              <a:rPr lang="cs-CZ" dirty="0" smtClean="0"/>
              <a:t>/student/trest-smrti/</a:t>
            </a:r>
            <a:r>
              <a:rPr lang="cs-CZ" dirty="0" err="1" smtClean="0"/>
              <a:t>clanky</a:t>
            </a:r>
            <a:r>
              <a:rPr lang="cs-CZ" dirty="0" smtClean="0"/>
              <a:t>/historie-trestu-smrti-v-</a:t>
            </a:r>
            <a:r>
              <a:rPr lang="cs-CZ" dirty="0" err="1" smtClean="0"/>
              <a:t>ceskych</a:t>
            </a:r>
            <a:r>
              <a:rPr lang="cs-CZ" dirty="0" smtClean="0"/>
              <a:t>-</a:t>
            </a:r>
            <a:r>
              <a:rPr lang="cs-CZ" dirty="0" err="1" smtClean="0"/>
              <a:t>zemich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trestu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300" b="1" u="sng" dirty="0" smtClean="0"/>
              <a:t>2. Vyrovnávací funkce trestu</a:t>
            </a:r>
            <a:r>
              <a:rPr lang="cs-CZ" sz="3300" b="1" dirty="0" smtClean="0"/>
              <a:t> (trest pomáhá vyrovnat se s realitou trestného činu) má dva aspekty: </a:t>
            </a:r>
          </a:p>
          <a:p>
            <a:r>
              <a:rPr lang="cs-CZ" sz="3300" b="1" dirty="0" smtClean="0"/>
              <a:t>a) vyrovnání se oběti s trestným činem, b) vyrovnání se pachatele s trestným činem.</a:t>
            </a:r>
            <a:endParaRPr lang="cs-CZ" sz="3300" dirty="0" smtClean="0"/>
          </a:p>
          <a:p>
            <a:pPr>
              <a:buNone/>
            </a:pPr>
            <a:r>
              <a:rPr lang="cs-CZ" sz="3300" b="1" dirty="0" smtClean="0"/>
              <a:t>  </a:t>
            </a:r>
            <a:endParaRPr lang="cs-CZ" sz="3300" dirty="0" smtClean="0"/>
          </a:p>
          <a:p>
            <a:r>
              <a:rPr lang="cs-CZ" sz="3300" b="1" dirty="0" smtClean="0"/>
              <a:t>b) Vyrovnání se pachatele s trestným činem - trest poskytuje pachateli příležitost učinit tři kroky nazývané algoritmus výkonu trestu:</a:t>
            </a:r>
            <a:endParaRPr lang="cs-CZ" sz="3300" dirty="0" smtClean="0"/>
          </a:p>
          <a:p>
            <a:r>
              <a:rPr lang="cs-CZ" sz="3300" b="1" u="sng" dirty="0" smtClean="0"/>
              <a:t>první krok</a:t>
            </a:r>
            <a:r>
              <a:rPr lang="cs-CZ" sz="3300" b="1" dirty="0" smtClean="0"/>
              <a:t>: probudit SVĚDOMÍ, tj. uvědomit si hanebnost, nehumánnost a protiprávnost spáchaného trestného činu,</a:t>
            </a:r>
            <a:endParaRPr lang="cs-CZ" sz="3300" dirty="0" smtClean="0"/>
          </a:p>
          <a:p>
            <a:r>
              <a:rPr lang="cs-CZ" sz="3300" b="1" u="sng" dirty="0" smtClean="0"/>
              <a:t>druhý krok</a:t>
            </a:r>
            <a:r>
              <a:rPr lang="cs-CZ" sz="3300" b="1" dirty="0" smtClean="0"/>
              <a:t>: přijmout VINU, tj. odpovědnost za zločin a z něj vyplývající praktické důsledky a povinnosti,</a:t>
            </a:r>
            <a:endParaRPr lang="cs-CZ" sz="3300" dirty="0" smtClean="0"/>
          </a:p>
          <a:p>
            <a:r>
              <a:rPr lang="cs-CZ" sz="3300" b="1" u="sng" dirty="0" smtClean="0"/>
              <a:t>třetí krok</a:t>
            </a:r>
            <a:r>
              <a:rPr lang="cs-CZ" sz="3300" b="1" dirty="0" smtClean="0"/>
              <a:t>: realizovat POKÁNÍ, tj. činy, nikoli hezké řeči, plané sliby, vzletné fantazie,  -&gt; narovnání + reintegrace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Vězeňství v 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600" b="1" dirty="0" smtClean="0"/>
              <a:t>Každý stát individuální úprava</a:t>
            </a:r>
          </a:p>
          <a:p>
            <a:r>
              <a:rPr lang="cs-CZ" sz="3600" b="1" dirty="0" smtClean="0"/>
              <a:t>Věznice:</a:t>
            </a:r>
          </a:p>
          <a:p>
            <a:pPr lvl="1"/>
            <a:r>
              <a:rPr lang="cs-CZ" b="1" dirty="0" smtClean="0"/>
              <a:t>s maximální bezpečností = železobetonové pevnosti s důmyslnou technikou: pro nejnebezpečnější zločince</a:t>
            </a:r>
            <a:endParaRPr lang="cs-CZ" dirty="0" smtClean="0"/>
          </a:p>
          <a:p>
            <a:pPr lvl="1"/>
            <a:r>
              <a:rPr lang="cs-CZ" b="1" dirty="0" smtClean="0"/>
              <a:t>se střední úrovní bezpečnosti: pro méně nebezpečné pachatele s nižšími sklony k útěku,</a:t>
            </a:r>
            <a:endParaRPr lang="cs-CZ" dirty="0" smtClean="0"/>
          </a:p>
          <a:p>
            <a:pPr lvl="1"/>
            <a:r>
              <a:rPr lang="cs-CZ" b="1" dirty="0" smtClean="0"/>
              <a:t>s minimální bezpečností: zde větší volnost vězňů, programy zacházení: pracovní, vzdělávací, oddechové, psychoterapeutické, náboženské a další,</a:t>
            </a:r>
            <a:endParaRPr lang="cs-CZ" dirty="0" smtClean="0"/>
          </a:p>
          <a:p>
            <a:pPr lvl="1"/>
            <a:r>
              <a:rPr lang="cs-CZ" b="1" dirty="0" smtClean="0"/>
              <a:t>tzv. otevřené ústavy: vězeňské farmy, ranče, lesní tábory, střediska odborného vzdělávání,</a:t>
            </a:r>
            <a:endParaRPr lang="cs-CZ" dirty="0" smtClean="0"/>
          </a:p>
          <a:p>
            <a:pPr lvl="1"/>
            <a:r>
              <a:rPr lang="cs-CZ" b="1" dirty="0" smtClean="0"/>
              <a:t>vazební věznice: k umísťování obviněných do vazby a k výkonu krátkodobých trestů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b="1" dirty="0" smtClean="0"/>
              <a:t>Domácí vězení: na noze (nad kotníkem) odsouzeného je připevněn elektronický náramek, pohyb sledován pomocí satelitního systému GPS.</a:t>
            </a:r>
            <a:endParaRPr lang="cs-CZ" dirty="0" smtClean="0"/>
          </a:p>
          <a:p>
            <a:pPr lvl="1"/>
            <a:r>
              <a:rPr lang="cs-CZ" b="1" dirty="0" smtClean="0"/>
              <a:t>Výhody:</a:t>
            </a:r>
            <a:endParaRPr lang="cs-CZ" dirty="0" smtClean="0"/>
          </a:p>
          <a:p>
            <a:pPr lvl="2"/>
            <a:r>
              <a:rPr lang="cs-CZ" b="1" dirty="0" smtClean="0"/>
              <a:t>nižší finanční náklady než při uvěznění,</a:t>
            </a:r>
            <a:endParaRPr lang="cs-CZ" dirty="0" smtClean="0"/>
          </a:p>
          <a:p>
            <a:pPr lvl="2"/>
            <a:r>
              <a:rPr lang="cs-CZ" b="1" dirty="0" smtClean="0"/>
              <a:t>neodloučenost „vězně“ od rodiny a zaměstnání,</a:t>
            </a:r>
            <a:endParaRPr lang="cs-CZ" dirty="0" smtClean="0"/>
          </a:p>
          <a:p>
            <a:pPr lvl="2"/>
            <a:r>
              <a:rPr lang="cs-CZ" b="1" dirty="0" smtClean="0"/>
              <a:t>nehrozí „kriminální infekce“.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Evropské vězenství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Specifický vývoj Evropy po 2. světové válce:</a:t>
            </a:r>
            <a:endParaRPr lang="cs-CZ" dirty="0" smtClean="0"/>
          </a:p>
          <a:p>
            <a:pPr lvl="1"/>
            <a:r>
              <a:rPr lang="cs-CZ" b="1" dirty="0" smtClean="0"/>
              <a:t>smíření mezi bývalými nepřáteli,</a:t>
            </a:r>
            <a:endParaRPr lang="cs-CZ" dirty="0" smtClean="0"/>
          </a:p>
          <a:p>
            <a:pPr lvl="1"/>
            <a:r>
              <a:rPr lang="cs-CZ" b="1" dirty="0" smtClean="0"/>
              <a:t>hnutí za evropskou jednotu,</a:t>
            </a:r>
            <a:endParaRPr lang="cs-CZ" dirty="0" smtClean="0"/>
          </a:p>
          <a:p>
            <a:pPr lvl="1"/>
            <a:r>
              <a:rPr lang="cs-CZ" b="1" dirty="0" smtClean="0"/>
              <a:t>úsilí o mír, spolupráci, prosperitu.</a:t>
            </a:r>
            <a:endParaRPr lang="cs-CZ" dirty="0" smtClean="0"/>
          </a:p>
          <a:p>
            <a:r>
              <a:rPr lang="cs-CZ" b="1" dirty="0" smtClean="0"/>
              <a:t>Evropská unie nepoužívá trest smrti – důvody:</a:t>
            </a:r>
            <a:endParaRPr lang="cs-CZ" dirty="0" smtClean="0"/>
          </a:p>
          <a:p>
            <a:pPr lvl="1"/>
            <a:r>
              <a:rPr lang="cs-CZ" b="1" dirty="0" smtClean="0"/>
              <a:t>nebezpečí nenapravitelných justičních omylů,</a:t>
            </a:r>
            <a:endParaRPr lang="cs-CZ" dirty="0" smtClean="0"/>
          </a:p>
          <a:p>
            <a:pPr lvl="1"/>
            <a:r>
              <a:rPr lang="cs-CZ" b="1" dirty="0" smtClean="0"/>
              <a:t>neúčinnost (státy USA, které trest smrti uplatňují, nemají nižší počty vražd),</a:t>
            </a:r>
            <a:endParaRPr lang="cs-CZ" dirty="0" smtClean="0"/>
          </a:p>
          <a:p>
            <a:pPr lvl="1"/>
            <a:r>
              <a:rPr lang="cs-CZ" b="1" dirty="0" smtClean="0"/>
              <a:t>křesťanská tradice: páté přikázání = NEZABIJEŠ!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vězenství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EVROPSKÁ VĚZEŇSKÁ FILOZOFIE – tři principy: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1. Úcta k základním lidským právům vězně.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2. Odnětí svobody je samo o sobě dostatečným trestem. Vlastní pobyt ve vězení nemá být trestem navíc.    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3. Umožňovat vězňům zlepšování jejich znalostí a schopností s cílem zvýšit jejich šanci na reintegraci do společnosti.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Vězenství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 druhé světové válce: </a:t>
            </a:r>
            <a:endParaRPr lang="cs-CZ" dirty="0" smtClean="0"/>
          </a:p>
          <a:p>
            <a:pPr lvl="1"/>
            <a:r>
              <a:rPr lang="cs-CZ" b="1" dirty="0" smtClean="0"/>
              <a:t>Státní trestněprávní politika uplatňováním generální represe směřovala k potlačení projevů občanského principu.  &gt;   Ve vězeňství zaostávání, úpadek (izolace od vnějšího prostředí, vojenský režim s tuhou kázní a drilem …)</a:t>
            </a:r>
          </a:p>
          <a:p>
            <a:r>
              <a:rPr lang="cs-CZ" b="1" dirty="0" smtClean="0"/>
              <a:t>V sedmdesátých letech 20. století vznikl </a:t>
            </a:r>
            <a:r>
              <a:rPr lang="cs-CZ" b="1" i="1" dirty="0" smtClean="0"/>
              <a:t>Výzkumný ústav penologický</a:t>
            </a:r>
            <a:r>
              <a:rPr lang="cs-CZ" b="1" dirty="0" smtClean="0"/>
              <a:t>, který byl v osmdesátých letech zrušen.  </a:t>
            </a:r>
            <a:endParaRPr lang="cs-CZ" dirty="0" smtClean="0"/>
          </a:p>
          <a:p>
            <a:r>
              <a:rPr lang="cs-CZ" b="1" dirty="0" smtClean="0"/>
              <a:t>Dnes penologický výzkum v rámci činnosti </a:t>
            </a:r>
            <a:r>
              <a:rPr lang="cs-CZ" b="1" i="1" dirty="0" smtClean="0"/>
              <a:t>Institutu pro kriminologii a sociální prevenci</a:t>
            </a:r>
            <a:r>
              <a:rPr lang="cs-CZ" b="1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Vězenství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 začátku devadesátých let 20. století:</a:t>
            </a:r>
            <a:endParaRPr lang="cs-CZ" dirty="0" smtClean="0"/>
          </a:p>
          <a:p>
            <a:pPr lvl="1"/>
            <a:r>
              <a:rPr lang="cs-CZ" b="1" dirty="0" smtClean="0"/>
              <a:t>snaha rychle odstranit justiční nespravedlnosti + netrpělivost vězňů + prudké společenské změny  </a:t>
            </a:r>
            <a:r>
              <a:rPr lang="en-US" b="1" dirty="0" smtClean="0">
                <a:sym typeface="Wingdings"/>
              </a:rPr>
              <a:t></a:t>
            </a:r>
            <a:r>
              <a:rPr lang="cs-CZ" b="1" dirty="0" smtClean="0"/>
              <a:t>  nepokoje a vzpoury ve věznicích</a:t>
            </a:r>
            <a:endParaRPr lang="cs-CZ" dirty="0" smtClean="0"/>
          </a:p>
          <a:p>
            <a:pPr lvl="1"/>
            <a:r>
              <a:rPr lang="cs-CZ" b="1" dirty="0" smtClean="0"/>
              <a:t>předchozí nehumánní a militantní praxi nebylo možno nadále uplatňovat, k novým přístupům často neochota a neschopnost</a:t>
            </a:r>
            <a:endParaRPr lang="cs-CZ" dirty="0" smtClean="0"/>
          </a:p>
          <a:p>
            <a:pPr lvl="1"/>
            <a:r>
              <a:rPr lang="cs-CZ" b="1" dirty="0" smtClean="0"/>
              <a:t>zvyšující se podíl odborných pracovníků: lékaři včetně psychiatrů, psychologové, speciální pedagogové, sociální pracovníci, (nově) duchovní,</a:t>
            </a:r>
            <a:endParaRPr lang="cs-CZ" dirty="0" smtClean="0"/>
          </a:p>
          <a:p>
            <a:pPr lvl="1"/>
            <a:r>
              <a:rPr lang="cs-CZ" b="1" dirty="0" smtClean="0"/>
              <a:t>nová koncepce českého vězeňství (zdůraznění principu humanizace) = postupné uvedení do  souladu s Evropskými vězeňskými pravidly,</a:t>
            </a:r>
            <a:endParaRPr lang="cs-CZ" dirty="0" smtClean="0"/>
          </a:p>
          <a:p>
            <a:pPr lvl="1"/>
            <a:r>
              <a:rPr lang="cs-CZ" b="1" dirty="0" smtClean="0"/>
              <a:t>v rámci humanizace vězeňství i jeho zcivilnění,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144</TotalTime>
  <Words>972</Words>
  <Application>Microsoft Office PowerPoint</Application>
  <PresentationFormat>Předvádění na obrazovce (4:3)</PresentationFormat>
  <Paragraphs>224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Vrchol</vt:lpstr>
      <vt:lpstr>Penologie</vt:lpstr>
      <vt:lpstr>Co je to penologie?</vt:lpstr>
      <vt:lpstr>Funkce trestu</vt:lpstr>
      <vt:lpstr>Funkce trestu</vt:lpstr>
      <vt:lpstr>Vězeňství v USA</vt:lpstr>
      <vt:lpstr>Evropské vězenství</vt:lpstr>
      <vt:lpstr>Evropské vězenství</vt:lpstr>
      <vt:lpstr>Vězenství v ČR</vt:lpstr>
      <vt:lpstr>Vězenství v ČR</vt:lpstr>
      <vt:lpstr>Věznice v ČR</vt:lpstr>
      <vt:lpstr>Věznice v ČR</vt:lpstr>
      <vt:lpstr>Věznice v ČR</vt:lpstr>
      <vt:lpstr>Vývoj počtu vězněných</vt:lpstr>
      <vt:lpstr>Otázka</vt:lpstr>
      <vt:lpstr>Otázka</vt:lpstr>
      <vt:lpstr>Otázka</vt:lpstr>
      <vt:lpstr>Výdaje na vězně</vt:lpstr>
      <vt:lpstr>Režim ve věznici S dohledem</vt:lpstr>
      <vt:lpstr>Režim ve věznici S dozorem</vt:lpstr>
      <vt:lpstr>Režim ve věznici S ostrahou</vt:lpstr>
      <vt:lpstr>Režim ve věznici Se zvýšenou ostrahou</vt:lpstr>
      <vt:lpstr>Otázka</vt:lpstr>
      <vt:lpstr>Otázka</vt:lpstr>
      <vt:lpstr>Vzorová cela</vt:lpstr>
      <vt:lpstr>Individualizovaný program zacházení</vt:lpstr>
      <vt:lpstr>Personál vězeňské služby</vt:lpstr>
      <vt:lpstr>Snímek 27</vt:lpstr>
      <vt:lpstr>Priority VS ČR</vt:lpstr>
      <vt:lpstr>Zaměstnanecký poměr u VS ČR</vt:lpstr>
      <vt:lpstr>Otázka</vt:lpstr>
      <vt:lpstr>Trest smrti v ČR</vt:lpstr>
      <vt:lpstr>Trest smrti v ČR</vt:lpstr>
      <vt:lpstr>Trest smrti</vt:lpstr>
      <vt:lpstr>Otázka</vt:lpstr>
      <vt:lpstr>Děkuji za pozornost</vt:lpstr>
      <vt:lpstr>Zdroje</vt:lpstr>
    </vt:vector>
  </TitlesOfParts>
  <Company>Muhaha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Penologie</dc:title>
  <dc:creator>Tomáš Čuban</dc:creator>
  <cp:lastModifiedBy>Tomáš Čuban</cp:lastModifiedBy>
  <cp:revision>40</cp:revision>
  <dcterms:created xsi:type="dcterms:W3CDTF">2014-03-05T21:22:59Z</dcterms:created>
  <dcterms:modified xsi:type="dcterms:W3CDTF">2014-03-24T18:43:50Z</dcterms:modified>
</cp:coreProperties>
</file>