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1404" y="3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se zakulaceným příčným rohem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E1372327-C3E6-4F0B-8383-FC05D6E0A0E3}" type="datetimeFigureOut">
              <a:rPr lang="cs-CZ" smtClean="0"/>
              <a:pPr/>
              <a:t>24.3.2014</a:t>
            </a:fld>
            <a:endParaRPr lang="cs-CZ"/>
          </a:p>
        </p:txBody>
      </p:sp>
      <p:sp>
        <p:nvSpPr>
          <p:cNvPr id="11" name="Zástupný symbol pro číslo snímku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021E334A-E32F-47DE-A36B-76F090289D67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2" name="Zástupný symbol pro zápatí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1372327-C3E6-4F0B-8383-FC05D6E0A0E3}" type="datetimeFigureOut">
              <a:rPr lang="cs-CZ" smtClean="0"/>
              <a:pPr/>
              <a:t>24.3.2014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21E334A-E32F-47DE-A36B-76F090289D6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1372327-C3E6-4F0B-8383-FC05D6E0A0E3}" type="datetimeFigureOut">
              <a:rPr lang="cs-CZ" smtClean="0"/>
              <a:pPr/>
              <a:t>24.3.2014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21E334A-E32F-47DE-A36B-76F090289D6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1372327-C3E6-4F0B-8383-FC05D6E0A0E3}" type="datetimeFigureOut">
              <a:rPr lang="cs-CZ" smtClean="0"/>
              <a:pPr/>
              <a:t>24.3.2014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21E334A-E32F-47DE-A36B-76F090289D6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Zástupný symbol pro datum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E1372327-C3E6-4F0B-8383-FC05D6E0A0E3}" type="datetimeFigureOut">
              <a:rPr lang="cs-CZ" smtClean="0"/>
              <a:pPr/>
              <a:t>24.3.2014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021E334A-E32F-47DE-A36B-76F090289D67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1372327-C3E6-4F0B-8383-FC05D6E0A0E3}" type="datetimeFigureOut">
              <a:rPr lang="cs-CZ" smtClean="0"/>
              <a:pPr/>
              <a:t>24.3.2014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021E334A-E32F-47DE-A36B-76F090289D67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Obdélník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délník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1372327-C3E6-4F0B-8383-FC05D6E0A0E3}" type="datetimeFigureOut">
              <a:rPr lang="cs-CZ" smtClean="0"/>
              <a:pPr/>
              <a:t>24.3.2014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021E334A-E32F-47DE-A36B-76F090289D6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1372327-C3E6-4F0B-8383-FC05D6E0A0E3}" type="datetimeFigureOut">
              <a:rPr lang="cs-CZ" smtClean="0"/>
              <a:pPr/>
              <a:t>24.3.2014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21E334A-E32F-47DE-A36B-76F090289D67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1372327-C3E6-4F0B-8383-FC05D6E0A0E3}" type="datetimeFigureOut">
              <a:rPr lang="cs-CZ" smtClean="0"/>
              <a:pPr/>
              <a:t>24.3.2014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21E334A-E32F-47DE-A36B-76F090289D6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9" name="Zástupný symbol pro datum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E1372327-C3E6-4F0B-8383-FC05D6E0A0E3}" type="datetimeFigureOut">
              <a:rPr lang="cs-CZ" smtClean="0"/>
              <a:pPr/>
              <a:t>24.3.2014</a:t>
            </a:fld>
            <a:endParaRPr lang="cs-CZ"/>
          </a:p>
        </p:txBody>
      </p:sp>
      <p:sp>
        <p:nvSpPr>
          <p:cNvPr id="10" name="Zástupný symbol pro číslo snímku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021E334A-E32F-47DE-A36B-76F090289D67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zápatí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3" name="Zástupný symbol pro obrázek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cs-CZ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Klepnutím na ikonu přidáte obrázek.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Zástupný symbol pro datum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E1372327-C3E6-4F0B-8383-FC05D6E0A0E3}" type="datetimeFigureOut">
              <a:rPr lang="cs-CZ" smtClean="0"/>
              <a:pPr/>
              <a:t>24.3.2014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021E334A-E32F-47DE-A36B-76F090289D67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se zakulaceným příčným rohem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E1372327-C3E6-4F0B-8383-FC05D6E0A0E3}" type="datetimeFigureOut">
              <a:rPr lang="cs-CZ" smtClean="0"/>
              <a:pPr/>
              <a:t>24.3.2014</a:t>
            </a:fld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021E334A-E32F-47DE-A36B-76F090289D67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Spravedlnost </a:t>
            </a:r>
            <a:r>
              <a:rPr lang="cs-CZ" dirty="0" smtClean="0"/>
              <a:t>očima oběti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Kriminologie</a:t>
            </a:r>
          </a:p>
          <a:p>
            <a:r>
              <a:rPr lang="cs-CZ" dirty="0" smtClean="0"/>
              <a:t>Jakub Tomeček</a:t>
            </a:r>
          </a:p>
          <a:p>
            <a:r>
              <a:rPr lang="cs-CZ" dirty="0" smtClean="0"/>
              <a:t>386903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Ignorace a bagatelizace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Zcela kontraproduktivní.</a:t>
            </a:r>
          </a:p>
          <a:p>
            <a:r>
              <a:rPr lang="cs-CZ" dirty="0" smtClean="0"/>
              <a:t>Je potřeba se s tím naučit žít.</a:t>
            </a:r>
          </a:p>
          <a:p>
            <a:r>
              <a:rPr lang="cs-CZ" dirty="0" smtClean="0"/>
              <a:t>Satisfakce je samotné zvládnutí zločinu.</a:t>
            </a:r>
          </a:p>
          <a:p>
            <a:r>
              <a:rPr lang="cs-CZ" dirty="0" smtClean="0"/>
              <a:t>Ztráta iluzí o bezpečném světě.</a:t>
            </a:r>
          </a:p>
          <a:p>
            <a:r>
              <a:rPr lang="cs-CZ" dirty="0" smtClean="0"/>
              <a:t>Je třeba si uvědomit, že špatné věci se dějí, ale to neznamená, že špatný je celý svět.</a:t>
            </a:r>
          </a:p>
          <a:p>
            <a:r>
              <a:rPr lang="cs-CZ" dirty="0" smtClean="0"/>
              <a:t>Pro obnovu iluze – přiměřená konfrontace s </a:t>
            </a:r>
            <a:r>
              <a:rPr lang="cs-CZ" dirty="0" smtClean="0"/>
              <a:t>tím, </a:t>
            </a:r>
            <a:r>
              <a:rPr lang="cs-CZ" dirty="0" smtClean="0"/>
              <a:t>co se stalo.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Totální ochrana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Není možné pokrýt všechny zájmy oběti.</a:t>
            </a:r>
          </a:p>
          <a:p>
            <a:r>
              <a:rPr lang="cs-CZ" dirty="0" smtClean="0"/>
              <a:t>Eliminace zbytečných stresů a jejich </a:t>
            </a:r>
            <a:r>
              <a:rPr lang="cs-CZ" dirty="0" smtClean="0"/>
              <a:t>spouštěčů, </a:t>
            </a:r>
            <a:r>
              <a:rPr lang="cs-CZ" dirty="0" smtClean="0"/>
              <a:t>nikoli všeho stresu.</a:t>
            </a:r>
          </a:p>
          <a:p>
            <a:r>
              <a:rPr lang="cs-CZ" dirty="0" smtClean="0"/>
              <a:t>Opatření – oddělené čekárny, výslech v 	nepřítomnosti pachatele, 	psychologické poradenství, pouze 	nezbytný pobyt na místě činu.</a:t>
            </a:r>
          </a:p>
          <a:p>
            <a:endParaRPr lang="cs-CZ" sz="2400" dirty="0" smtClean="0"/>
          </a:p>
          <a:p>
            <a:r>
              <a:rPr lang="cs-CZ" sz="2400" dirty="0" smtClean="0"/>
              <a:t>Totální ochrana – pasivní pozice - nesamostatnost</a:t>
            </a:r>
            <a:endParaRPr lang="cs-CZ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Uznání / Respektování oběti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To může znamenat i akceptování faktu, že oběti také nejsou svaté.</a:t>
            </a:r>
          </a:p>
          <a:p>
            <a:r>
              <a:rPr lang="cs-CZ" dirty="0" smtClean="0"/>
              <a:t>Prostor k vyjádření se – z.č. </a:t>
            </a:r>
            <a:r>
              <a:rPr lang="cs-CZ" dirty="0" smtClean="0"/>
              <a:t>45/2013 Sb</a:t>
            </a:r>
            <a:r>
              <a:rPr lang="cs-CZ" dirty="0" smtClean="0"/>
              <a:t>. </a:t>
            </a:r>
          </a:p>
          <a:p>
            <a:r>
              <a:rPr lang="cs-CZ" sz="2400" dirty="0" smtClean="0"/>
              <a:t>Prohlášení by mělo max. obsahovat:</a:t>
            </a:r>
          </a:p>
          <a:p>
            <a:pPr>
              <a:buNone/>
            </a:pPr>
            <a:r>
              <a:rPr lang="cs-CZ" sz="2400" dirty="0" smtClean="0"/>
              <a:t>		Finanční ztráty</a:t>
            </a:r>
          </a:p>
          <a:p>
            <a:pPr>
              <a:buNone/>
            </a:pPr>
            <a:r>
              <a:rPr lang="cs-CZ" sz="2400" dirty="0" smtClean="0"/>
              <a:t>		Zranění a bolest</a:t>
            </a:r>
          </a:p>
          <a:p>
            <a:pPr>
              <a:buNone/>
            </a:pPr>
            <a:r>
              <a:rPr lang="cs-CZ" sz="2400" dirty="0" smtClean="0"/>
              <a:t>		Emocionální dopady</a:t>
            </a:r>
          </a:p>
          <a:p>
            <a:pPr>
              <a:buNone/>
            </a:pPr>
            <a:r>
              <a:rPr lang="cs-CZ" sz="2400" dirty="0" smtClean="0"/>
              <a:t>		Narušení </a:t>
            </a:r>
            <a:r>
              <a:rPr lang="cs-CZ" sz="2400" dirty="0" err="1" smtClean="0"/>
              <a:t>soc</a:t>
            </a:r>
            <a:r>
              <a:rPr lang="cs-CZ" sz="2400" dirty="0" smtClean="0"/>
              <a:t>. vztahů</a:t>
            </a:r>
          </a:p>
          <a:p>
            <a:pPr>
              <a:buNone/>
            </a:pPr>
            <a:r>
              <a:rPr lang="cs-CZ" sz="2400" dirty="0" smtClean="0"/>
              <a:t>		Vnímání osoby </a:t>
            </a:r>
            <a:r>
              <a:rPr lang="cs-CZ" sz="2400" dirty="0" smtClean="0"/>
              <a:t>okolím jako oběť </a:t>
            </a:r>
            <a:endParaRPr lang="cs-CZ" sz="2400" dirty="0" smtClean="0"/>
          </a:p>
          <a:p>
            <a:pPr>
              <a:buNone/>
            </a:pPr>
            <a:r>
              <a:rPr lang="cs-CZ" sz="2400" dirty="0" smtClean="0"/>
              <a:t>		Sekundární viktimizace ………..</a:t>
            </a:r>
          </a:p>
          <a:p>
            <a:pPr>
              <a:buNone/>
            </a:pPr>
            <a:r>
              <a:rPr lang="cs-CZ" dirty="0" smtClean="0"/>
              <a:t>Prohlášení - </a:t>
            </a:r>
            <a:r>
              <a:rPr lang="cs-CZ" dirty="0" smtClean="0"/>
              <a:t>blahodárný vliv </a:t>
            </a:r>
            <a:r>
              <a:rPr lang="cs-CZ" dirty="0" smtClean="0"/>
              <a:t>na </a:t>
            </a:r>
            <a:r>
              <a:rPr lang="cs-CZ" dirty="0" smtClean="0"/>
              <a:t>psychiku.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Problém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Oběti předpokládají respekt ze strany pachatele.</a:t>
            </a:r>
          </a:p>
          <a:p>
            <a:r>
              <a:rPr lang="cs-CZ" dirty="0" smtClean="0"/>
              <a:t>Očekávají uznání pochybení.</a:t>
            </a:r>
          </a:p>
          <a:p>
            <a:r>
              <a:rPr lang="cs-CZ" dirty="0" smtClean="0"/>
              <a:t>Očekávají výčitky svědomí a touhu po nápravě.</a:t>
            </a:r>
          </a:p>
          <a:p>
            <a:endParaRPr lang="cs-CZ" dirty="0" smtClean="0"/>
          </a:p>
          <a:p>
            <a:r>
              <a:rPr lang="cs-CZ" dirty="0" smtClean="0"/>
              <a:t>Konfrontační chování pachatele je pak velkým překvapením a zklamáním.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Měla by se oběť setkat s pachatelem?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Kompenzace/Restituce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Finanční pomoc obětem.</a:t>
            </a:r>
          </a:p>
          <a:p>
            <a:r>
              <a:rPr lang="cs-CZ" dirty="0" smtClean="0"/>
              <a:t>Nárok pouze aktivní oběť.</a:t>
            </a:r>
          </a:p>
          <a:p>
            <a:pPr>
              <a:buNone/>
            </a:pPr>
            <a:r>
              <a:rPr lang="cs-CZ" sz="2400" dirty="0" smtClean="0"/>
              <a:t>Podmínky: </a:t>
            </a:r>
          </a:p>
          <a:p>
            <a:pPr>
              <a:buNone/>
            </a:pPr>
            <a:r>
              <a:rPr lang="cs-CZ" sz="2400" dirty="0" smtClean="0"/>
              <a:t>			Oběť trestný čin oznámila.</a:t>
            </a:r>
          </a:p>
          <a:p>
            <a:pPr>
              <a:buNone/>
            </a:pPr>
            <a:r>
              <a:rPr lang="cs-CZ" sz="2400" dirty="0" smtClean="0"/>
              <a:t>			Spolupracuje při vyšetřování.</a:t>
            </a:r>
          </a:p>
          <a:p>
            <a:pPr>
              <a:buNone/>
            </a:pPr>
            <a:r>
              <a:rPr lang="cs-CZ" sz="2400" dirty="0" smtClean="0"/>
              <a:t>			Není stíhána. </a:t>
            </a:r>
          </a:p>
          <a:p>
            <a:pPr>
              <a:buNone/>
            </a:pPr>
            <a:r>
              <a:rPr lang="cs-CZ" sz="2400" dirty="0" smtClean="0"/>
              <a:t>			Dodrží časové limity.</a:t>
            </a:r>
          </a:p>
          <a:p>
            <a:pPr>
              <a:buNone/>
            </a:pPr>
            <a:r>
              <a:rPr lang="cs-CZ" sz="2400" dirty="0" smtClean="0"/>
              <a:t>			Neobdržela kompenzaci z jiných zdrojů.</a:t>
            </a:r>
          </a:p>
          <a:p>
            <a:r>
              <a:rPr lang="cs-CZ" dirty="0" smtClean="0"/>
              <a:t>Pouze malá část z </a:t>
            </a:r>
            <a:r>
              <a:rPr lang="cs-CZ" dirty="0" smtClean="0"/>
              <a:t>těch, </a:t>
            </a:r>
            <a:r>
              <a:rPr lang="cs-CZ" dirty="0" smtClean="0"/>
              <a:t>co mají nárok kompenzaci získá. ( 5-20% kompenzace, restituce ještě méně )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Média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Potřeba </a:t>
            </a:r>
            <a:r>
              <a:rPr lang="cs-CZ" dirty="0" smtClean="0"/>
              <a:t>hovořit / </a:t>
            </a:r>
            <a:r>
              <a:rPr lang="cs-CZ" dirty="0" smtClean="0"/>
              <a:t>soukromí, anonymita </a:t>
            </a:r>
            <a:endParaRPr lang="cs-CZ" dirty="0" smtClean="0"/>
          </a:p>
          <a:p>
            <a:r>
              <a:rPr lang="cs-CZ" dirty="0" smtClean="0"/>
              <a:t>Nataša </a:t>
            </a:r>
            <a:r>
              <a:rPr lang="cs-CZ" dirty="0" err="1" smtClean="0"/>
              <a:t>Kampuschová</a:t>
            </a:r>
            <a:endParaRPr lang="cs-CZ" dirty="0" smtClean="0"/>
          </a:p>
          <a:p>
            <a:r>
              <a:rPr lang="cs-CZ" dirty="0" err="1" smtClean="0"/>
              <a:t>Elisabeth</a:t>
            </a:r>
            <a:r>
              <a:rPr lang="cs-CZ" dirty="0" smtClean="0"/>
              <a:t> </a:t>
            </a:r>
            <a:r>
              <a:rPr lang="cs-CZ" dirty="0" err="1" smtClean="0"/>
              <a:t>Fritzlová</a:t>
            </a:r>
            <a:r>
              <a:rPr lang="cs-CZ" dirty="0" smtClean="0"/>
              <a:t> 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Poskytovatelé pomoci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Komplexní přístup – psychologické, právní, sociální služby.</a:t>
            </a:r>
          </a:p>
          <a:p>
            <a:r>
              <a:rPr lang="cs-CZ" dirty="0" smtClean="0"/>
              <a:t>Jsou poskytovány před zahájením trestního řízení, v jeho průběhu a i po jeho ukončení.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Shrnutí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Satisfakce není přímo spojena s dopadením a vysokým trestem.</a:t>
            </a:r>
          </a:p>
          <a:p>
            <a:r>
              <a:rPr lang="cs-CZ" dirty="0" smtClean="0"/>
              <a:t>Větší váha zacházení než trestu.</a:t>
            </a:r>
          </a:p>
          <a:p>
            <a:r>
              <a:rPr lang="cs-CZ" dirty="0" smtClean="0"/>
              <a:t>Je potřeba umožnit aktivně realizovat roli poškozeného pro obnovu iluze spravedlivého světa.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Svět je smysluplný a má řád.</a:t>
            </a:r>
          </a:p>
          <a:p>
            <a:pPr>
              <a:buNone/>
            </a:pPr>
            <a:r>
              <a:rPr lang="cs-CZ" dirty="0" smtClean="0"/>
              <a:t>Druhým se dá přiměřeně důvěřovat.</a:t>
            </a:r>
          </a:p>
          <a:p>
            <a:pPr>
              <a:buNone/>
            </a:pPr>
            <a:r>
              <a:rPr lang="cs-CZ" dirty="0" smtClean="0"/>
              <a:t>Máme nárok na pozitivní mínění o sobě.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 </a:t>
            </a:r>
          </a:p>
          <a:p>
            <a:pPr>
              <a:buNone/>
            </a:pPr>
            <a:endParaRPr lang="cs-CZ" sz="6600" dirty="0" smtClean="0"/>
          </a:p>
          <a:p>
            <a:pPr algn="ctr">
              <a:buNone/>
            </a:pPr>
            <a:r>
              <a:rPr lang="cs-CZ" sz="6600" smtClean="0"/>
              <a:t> </a:t>
            </a:r>
            <a:r>
              <a:rPr lang="cs-CZ" sz="6600" smtClean="0"/>
              <a:t> </a:t>
            </a:r>
            <a:r>
              <a:rPr lang="cs-CZ" sz="6600" dirty="0" smtClean="0"/>
              <a:t>Děkuji </a:t>
            </a:r>
            <a:r>
              <a:rPr lang="cs-CZ" sz="6600" dirty="0" smtClean="0"/>
              <a:t>za pozornost</a:t>
            </a:r>
            <a:endParaRPr lang="cs-CZ" sz="6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Hlavní otázka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Kdy je podle oběti učiněno spravedlnosti zadost?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Čtyři věty </a:t>
            </a:r>
            <a:r>
              <a:rPr lang="cs-CZ" dirty="0" err="1" smtClean="0"/>
              <a:t>viktimologie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Prožívání viktimizace je individuální.</a:t>
            </a:r>
          </a:p>
          <a:p>
            <a:r>
              <a:rPr lang="cs-CZ" dirty="0" smtClean="0"/>
              <a:t>Krátkodobé následky vykazují všechny oběti, dlouhodobé pouze některé.</a:t>
            </a:r>
          </a:p>
          <a:p>
            <a:r>
              <a:rPr lang="cs-CZ" dirty="0" smtClean="0"/>
              <a:t>Existují jak zvláště zraňující trestné činy, tak zvláště zranitelné oběti.</a:t>
            </a:r>
          </a:p>
          <a:p>
            <a:r>
              <a:rPr lang="cs-CZ" dirty="0" smtClean="0"/>
              <a:t>Dopad </a:t>
            </a:r>
            <a:r>
              <a:rPr lang="cs-CZ" dirty="0" err="1" smtClean="0"/>
              <a:t>tr</a:t>
            </a:r>
            <a:r>
              <a:rPr lang="cs-CZ" dirty="0" smtClean="0"/>
              <a:t>. č. na oběť nekončí </a:t>
            </a:r>
            <a:r>
              <a:rPr lang="cs-CZ" dirty="0" smtClean="0"/>
              <a:t>dokonáním </a:t>
            </a:r>
            <a:r>
              <a:rPr lang="cs-CZ" dirty="0" err="1" smtClean="0"/>
              <a:t>tr</a:t>
            </a:r>
            <a:r>
              <a:rPr lang="cs-CZ" dirty="0" smtClean="0"/>
              <a:t>. č.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186766" cy="1175200"/>
          </a:xfrm>
        </p:spPr>
        <p:txBody>
          <a:bodyPr>
            <a:normAutofit/>
          </a:bodyPr>
          <a:lstStyle/>
          <a:p>
            <a:r>
              <a:rPr lang="cs-CZ" dirty="0" smtClean="0"/>
              <a:t>Pocity spravedlnosti / křivdy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28736"/>
            <a:ext cx="8229600" cy="4743781"/>
          </a:xfrm>
        </p:spPr>
        <p:txBody>
          <a:bodyPr/>
          <a:lstStyle/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Konkrétní zločin ovlivnit neumíme, ale umíme ovlivnit </a:t>
            </a:r>
            <a:r>
              <a:rPr lang="cs-CZ" dirty="0" smtClean="0"/>
              <a:t>to, </a:t>
            </a:r>
            <a:r>
              <a:rPr lang="cs-CZ" dirty="0" smtClean="0"/>
              <a:t>jak se s obětí jedná.</a:t>
            </a:r>
          </a:p>
          <a:p>
            <a:endParaRPr lang="cs-CZ" dirty="0" smtClean="0"/>
          </a:p>
          <a:p>
            <a:r>
              <a:rPr lang="cs-CZ" dirty="0" smtClean="0"/>
              <a:t>Nejbližší sociální okolí a zaměstnavatel.</a:t>
            </a:r>
          </a:p>
          <a:p>
            <a:r>
              <a:rPr lang="cs-CZ" dirty="0" smtClean="0"/>
              <a:t>Orgány </a:t>
            </a:r>
            <a:r>
              <a:rPr lang="cs-CZ" dirty="0" smtClean="0"/>
              <a:t>činné v trestním řízení.</a:t>
            </a:r>
          </a:p>
          <a:p>
            <a:r>
              <a:rPr lang="cs-CZ" dirty="0" smtClean="0"/>
              <a:t>Média.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lidé </a:t>
            </a:r>
            <a:r>
              <a:rPr lang="cs-CZ" dirty="0" smtClean="0"/>
              <a:t>čekají</a:t>
            </a:r>
            <a:r>
              <a:rPr lang="cs-CZ" dirty="0" smtClean="0"/>
              <a:t>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cs-CZ" dirty="0" smtClean="0"/>
          </a:p>
          <a:p>
            <a:r>
              <a:rPr lang="cs-CZ" dirty="0" smtClean="0"/>
              <a:t>Dopadení a náležité potrestání pachatele?</a:t>
            </a:r>
          </a:p>
          <a:p>
            <a:endParaRPr lang="cs-CZ" dirty="0" smtClean="0"/>
          </a:p>
          <a:p>
            <a:r>
              <a:rPr lang="cs-CZ" dirty="0" smtClean="0"/>
              <a:t>Slušné jednání? Zacházení jako s poškozeným? 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Oběť samaritán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Pouze občas.</a:t>
            </a:r>
          </a:p>
          <a:p>
            <a:r>
              <a:rPr lang="cs-CZ" dirty="0" smtClean="0"/>
              <a:t>Pachatele omlouvají a chrání.</a:t>
            </a:r>
          </a:p>
          <a:p>
            <a:r>
              <a:rPr lang="cs-CZ" dirty="0" smtClean="0"/>
              <a:t>Obranný mechanismus.</a:t>
            </a:r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Spravedlnost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Procedurální – </a:t>
            </a:r>
            <a:r>
              <a:rPr lang="cs-CZ" dirty="0" err="1" smtClean="0"/>
              <a:t>férovost</a:t>
            </a:r>
            <a:r>
              <a:rPr lang="cs-CZ" dirty="0" smtClean="0"/>
              <a:t> a transparentnost procesu. Zapojení obou stran. Hledání řešení a rozhodnutí.  </a:t>
            </a:r>
            <a:r>
              <a:rPr lang="cs-CZ" dirty="0" smtClean="0"/>
              <a:t>(Slyšet </a:t>
            </a:r>
            <a:r>
              <a:rPr lang="cs-CZ" dirty="0" smtClean="0"/>
              <a:t>hlas </a:t>
            </a:r>
            <a:r>
              <a:rPr lang="cs-CZ" dirty="0" smtClean="0"/>
              <a:t>oběti)</a:t>
            </a:r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Distribuční – Samotný výsledek, rozsudek. 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Diferencovanost postoje dětí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Postoje dětí na účast v hl. líčení se liší.</a:t>
            </a:r>
          </a:p>
          <a:p>
            <a:r>
              <a:rPr lang="cs-CZ" dirty="0" smtClean="0"/>
              <a:t>Nemusely </a:t>
            </a:r>
            <a:r>
              <a:rPr lang="cs-CZ" dirty="0" smtClean="0"/>
              <a:t>vypovídat a vadilo jim to.</a:t>
            </a:r>
          </a:p>
          <a:p>
            <a:endParaRPr lang="cs-CZ" dirty="0" smtClean="0"/>
          </a:p>
          <a:p>
            <a:pPr>
              <a:buNone/>
            </a:pPr>
            <a:r>
              <a:rPr lang="cs-CZ" dirty="0" smtClean="0"/>
              <a:t>Výzkum </a:t>
            </a:r>
            <a:r>
              <a:rPr lang="cs-CZ" dirty="0" err="1" smtClean="0"/>
              <a:t>Busse</a:t>
            </a:r>
            <a:r>
              <a:rPr lang="cs-CZ" dirty="0" smtClean="0"/>
              <a:t>, </a:t>
            </a:r>
            <a:r>
              <a:rPr lang="cs-CZ" dirty="0" err="1" smtClean="0"/>
              <a:t>Volbert</a:t>
            </a:r>
            <a:r>
              <a:rPr lang="cs-CZ" dirty="0" smtClean="0"/>
              <a:t> 1997:</a:t>
            </a:r>
          </a:p>
          <a:p>
            <a:pPr>
              <a:buNone/>
            </a:pPr>
            <a:r>
              <a:rPr lang="cs-CZ" dirty="0" smtClean="0"/>
              <a:t> </a:t>
            </a:r>
            <a:r>
              <a:rPr lang="cs-CZ" sz="2400" dirty="0" smtClean="0"/>
              <a:t>89% když </a:t>
            </a:r>
            <a:r>
              <a:rPr lang="cs-CZ" sz="2400" dirty="0" smtClean="0"/>
              <a:t>nemusely </a:t>
            </a:r>
            <a:r>
              <a:rPr lang="cs-CZ" sz="2400" dirty="0" smtClean="0"/>
              <a:t>vypovídat – úleva.</a:t>
            </a:r>
          </a:p>
          <a:p>
            <a:pPr>
              <a:buNone/>
            </a:pPr>
            <a:r>
              <a:rPr lang="cs-CZ" sz="2400" dirty="0" smtClean="0"/>
              <a:t> z nich 42% uvádí, že jejich výslech by byl důležitý.</a:t>
            </a:r>
          </a:p>
          <a:p>
            <a:pPr>
              <a:buNone/>
            </a:pPr>
            <a:endParaRPr lang="cs-CZ" sz="2400" dirty="0" smtClean="0"/>
          </a:p>
          <a:p>
            <a:pPr>
              <a:buNone/>
            </a:pPr>
            <a:endParaRPr lang="cs-CZ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Odplata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Určitá část obětí má zájem na trestu.</a:t>
            </a:r>
          </a:p>
          <a:p>
            <a:r>
              <a:rPr lang="cs-CZ" dirty="0" smtClean="0"/>
              <a:t>Oběť potřebuje především informace, emoční podporu, praktickou pomoc.</a:t>
            </a:r>
          </a:p>
          <a:p>
            <a:r>
              <a:rPr lang="cs-CZ" dirty="0" smtClean="0"/>
              <a:t>Pesimisté a negativisté – posttraumatická zlost.</a:t>
            </a:r>
          </a:p>
          <a:p>
            <a:r>
              <a:rPr lang="cs-CZ" dirty="0" smtClean="0"/>
              <a:t>Toto lze zjistit pouze v </a:t>
            </a:r>
            <a:r>
              <a:rPr lang="cs-CZ" dirty="0" smtClean="0"/>
              <a:t>interview, </a:t>
            </a:r>
            <a:r>
              <a:rPr lang="cs-CZ" dirty="0" smtClean="0"/>
              <a:t>ne v dotazníku.</a:t>
            </a:r>
          </a:p>
          <a:p>
            <a:r>
              <a:rPr lang="cs-CZ" dirty="0" smtClean="0"/>
              <a:t>Hrozí </a:t>
            </a:r>
            <a:r>
              <a:rPr lang="cs-CZ" dirty="0" smtClean="0"/>
              <a:t>riziko </a:t>
            </a:r>
            <a:r>
              <a:rPr lang="cs-CZ" dirty="0" smtClean="0"/>
              <a:t>braní spravedlnosti do vlastních rukou.</a:t>
            </a:r>
          </a:p>
          <a:p>
            <a:endParaRPr lang="cs-CZ" sz="2600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Lití písma">
  <a:themeElements>
    <a:clrScheme name="Lití písma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Lití písma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Lití písma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158</TotalTime>
  <Words>516</Words>
  <Application>Microsoft Office PowerPoint</Application>
  <PresentationFormat>Předvádění na obrazovce (4:3)</PresentationFormat>
  <Paragraphs>111</Paragraphs>
  <Slides>19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0" baseType="lpstr">
      <vt:lpstr>Lití písma</vt:lpstr>
      <vt:lpstr>Spravedlnost očima oběti</vt:lpstr>
      <vt:lpstr>Hlavní otázka</vt:lpstr>
      <vt:lpstr>Čtyři věty viktimologie</vt:lpstr>
      <vt:lpstr>Pocity spravedlnosti / křivdy</vt:lpstr>
      <vt:lpstr>Co lidé čekají?</vt:lpstr>
      <vt:lpstr>Oběť samaritán</vt:lpstr>
      <vt:lpstr>Spravedlnost</vt:lpstr>
      <vt:lpstr>Diferencovanost postoje dětí</vt:lpstr>
      <vt:lpstr>Odplata</vt:lpstr>
      <vt:lpstr>Ignorace a bagatelizace</vt:lpstr>
      <vt:lpstr>Totální ochrana</vt:lpstr>
      <vt:lpstr>Uznání / Respektování oběti</vt:lpstr>
      <vt:lpstr>Problém </vt:lpstr>
      <vt:lpstr>Snímek 14</vt:lpstr>
      <vt:lpstr>Kompenzace/Restituce</vt:lpstr>
      <vt:lpstr>Média</vt:lpstr>
      <vt:lpstr>Poskytovatelé pomoci</vt:lpstr>
      <vt:lpstr>Shrnutí</vt:lpstr>
      <vt:lpstr>Snímek 19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Sprvedlnost očima oběti</dc:title>
  <dc:creator>Jakub Tomeček</dc:creator>
  <cp:lastModifiedBy>usser</cp:lastModifiedBy>
  <cp:revision>19</cp:revision>
  <dcterms:created xsi:type="dcterms:W3CDTF">2014-03-24T18:46:28Z</dcterms:created>
  <dcterms:modified xsi:type="dcterms:W3CDTF">2014-03-24T22:13:50Z</dcterms:modified>
</cp:coreProperties>
</file>