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6671BC4-D538-4347-8C70-3C847BCA9409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9F6959-B91B-45B0-AB9D-5102877276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6480048" cy="2301240"/>
          </a:xfrm>
        </p:spPr>
        <p:txBody>
          <a:bodyPr/>
          <a:lstStyle/>
          <a:p>
            <a:r>
              <a:rPr lang="cs-CZ" dirty="0" smtClean="0"/>
              <a:t>Organizovaný zločin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6480048" cy="1752600"/>
          </a:xfrm>
        </p:spPr>
        <p:txBody>
          <a:bodyPr/>
          <a:lstStyle/>
          <a:p>
            <a:r>
              <a:rPr lang="cs-CZ" dirty="0" smtClean="0"/>
              <a:t>Lukáš Vybíral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Situace u nás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</a:t>
            </a:r>
          </a:p>
          <a:p>
            <a:r>
              <a:rPr lang="pt-BR" dirty="0" smtClean="0"/>
              <a:t>transitní zem</a:t>
            </a:r>
            <a:r>
              <a:rPr lang="cs-CZ" dirty="0" smtClean="0"/>
              <a:t>ě</a:t>
            </a:r>
            <a:r>
              <a:rPr lang="pt-BR" dirty="0" smtClean="0"/>
              <a:t> pro převážení zbraní, drog i lidí</a:t>
            </a:r>
            <a:endParaRPr lang="cs-CZ" dirty="0" smtClean="0"/>
          </a:p>
          <a:p>
            <a:r>
              <a:rPr lang="cs-CZ" dirty="0" smtClean="0"/>
              <a:t>Ruskojazyčné skupiny, Albánci, Turci, </a:t>
            </a:r>
            <a:r>
              <a:rPr lang="cs-CZ" dirty="0" err="1" smtClean="0"/>
              <a:t>Postjugoslávci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souvislosti s politickým vlivem?!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 a obchod se ženami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střední a východní Evropě stále rostoucí problém</a:t>
            </a:r>
          </a:p>
          <a:p>
            <a:r>
              <a:rPr lang="cs-CZ" dirty="0" smtClean="0"/>
              <a:t>Proč?</a:t>
            </a:r>
          </a:p>
          <a:p>
            <a:pPr>
              <a:buNone/>
            </a:pPr>
            <a:r>
              <a:rPr lang="cs-CZ" dirty="0" smtClean="0"/>
              <a:t>	důsledky ekonomické situace v zemích původu, o porušování lidských práv, nerovnoprávnost pohlaví v zákonech a v praxi, o restriktivní migrační politiku a poptávku po levných sexuálních a domácích službách v cílových zemích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Ženy velmi zranitelné, velká šance stát se obětí.</a:t>
            </a:r>
          </a:p>
          <a:p>
            <a:endParaRPr lang="cs-CZ" dirty="0" smtClean="0"/>
          </a:p>
          <a:p>
            <a:r>
              <a:rPr lang="cs-CZ" dirty="0" smtClean="0"/>
              <a:t>„Zisky obchodníků jsou značné, rizika nízká a ženy lze v podstatě znovu prodat, opakovaně využívat a lze se jich také velice snadno zbavit. “</a:t>
            </a:r>
          </a:p>
          <a:p>
            <a:endParaRPr lang="cs-CZ" dirty="0" smtClean="0"/>
          </a:p>
          <a:p>
            <a:r>
              <a:rPr lang="cs-CZ" dirty="0" smtClean="0"/>
              <a:t>Do r. 1989 prostitutky zejména z Ruska, Ukrajiny, Bulharska.</a:t>
            </a:r>
          </a:p>
          <a:p>
            <a:r>
              <a:rPr lang="cs-CZ" dirty="0" smtClean="0"/>
              <a:t>Dnes se výrazně zvýšil podíl středoevropských zemí především z České republiky, </a:t>
            </a:r>
          </a:p>
          <a:p>
            <a:r>
              <a:rPr lang="cs-CZ" dirty="0" smtClean="0"/>
              <a:t>Polska, Maďarska a Slovenska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sz="4400" dirty="0" smtClean="0"/>
              <a:t>Obchod s ženami a nucená prostituce zůstávají „nejvýnosnějším“ artiklem, který se dá srovnat snad jen s obchodem s </a:t>
            </a:r>
            <a:r>
              <a:rPr lang="cs-CZ" sz="4400" smtClean="0"/>
              <a:t>drogami</a:t>
            </a:r>
            <a:r>
              <a:rPr lang="cs-CZ" sz="4400" smtClean="0"/>
              <a:t>.“*</a:t>
            </a:r>
            <a:endParaRPr lang="cs-CZ" sz="4400" dirty="0" smtClean="0"/>
          </a:p>
          <a:p>
            <a:pPr>
              <a:buNone/>
            </a:pPr>
            <a:r>
              <a:rPr lang="cs-CZ" sz="800" dirty="0" smtClean="0"/>
              <a:t>*</a:t>
            </a:r>
            <a:r>
              <a:rPr lang="cs-CZ" sz="800" dirty="0" err="1" smtClean="0"/>
              <a:t>Cejp</a:t>
            </a:r>
            <a:r>
              <a:rPr lang="cs-CZ" sz="800" dirty="0" smtClean="0"/>
              <a:t>, M., Baloun, V., Marešová, A., </a:t>
            </a:r>
            <a:r>
              <a:rPr lang="cs-CZ" sz="800" dirty="0" err="1" smtClean="0"/>
              <a:t>Scheinost</a:t>
            </a:r>
            <a:r>
              <a:rPr lang="cs-CZ" sz="800" dirty="0" smtClean="0"/>
              <a:t>, M., Trávníčková, I., &amp; </a:t>
            </a:r>
            <a:r>
              <a:rPr lang="cs-CZ" sz="800" dirty="0" err="1" smtClean="0"/>
              <a:t>Trdlicová</a:t>
            </a:r>
            <a:r>
              <a:rPr lang="cs-CZ" sz="800" dirty="0" smtClean="0"/>
              <a:t>, K. (2004). </a:t>
            </a:r>
            <a:r>
              <a:rPr lang="cs-CZ" sz="800" i="1" dirty="0" smtClean="0"/>
              <a:t>Organizovaný zločin v České republice III</a:t>
            </a:r>
            <a:r>
              <a:rPr lang="cs-CZ" sz="800" dirty="0" smtClean="0"/>
              <a:t>. Praha: </a:t>
            </a:r>
            <a:r>
              <a:rPr lang="cs-CZ" sz="800" dirty="0" err="1" smtClean="0"/>
              <a:t>Institu</a:t>
            </a:r>
            <a:r>
              <a:rPr lang="cs-CZ" sz="800" dirty="0" smtClean="0"/>
              <a:t> pro kriminologii a sociální prevenci. </a:t>
            </a:r>
            <a:r>
              <a:rPr lang="cs-CZ" sz="800" dirty="0" err="1" smtClean="0"/>
              <a:t>Retrieved</a:t>
            </a:r>
            <a:r>
              <a:rPr lang="cs-CZ" sz="800" dirty="0" smtClean="0"/>
              <a:t> </a:t>
            </a:r>
            <a:r>
              <a:rPr lang="cs-CZ" sz="800" dirty="0" err="1" smtClean="0"/>
              <a:t>April</a:t>
            </a:r>
            <a:r>
              <a:rPr lang="cs-CZ" sz="800" dirty="0" smtClean="0"/>
              <a:t> 29, 2014, </a:t>
            </a:r>
            <a:r>
              <a:rPr lang="cs-CZ" sz="800" dirty="0" err="1" smtClean="0"/>
              <a:t>from</a:t>
            </a:r>
            <a:r>
              <a:rPr lang="cs-CZ" sz="800" dirty="0" smtClean="0"/>
              <a:t> http://www.ok.</a:t>
            </a:r>
            <a:r>
              <a:rPr lang="cs-CZ" sz="800" dirty="0" err="1" smtClean="0"/>
              <a:t>cz</a:t>
            </a:r>
            <a:r>
              <a:rPr lang="cs-CZ" sz="800" dirty="0" smtClean="0"/>
              <a:t>/</a:t>
            </a:r>
            <a:r>
              <a:rPr lang="cs-CZ" sz="800" dirty="0" err="1" smtClean="0"/>
              <a:t>iksp</a:t>
            </a:r>
            <a:r>
              <a:rPr lang="cs-CZ" sz="800" dirty="0" smtClean="0"/>
              <a:t>/</a:t>
            </a:r>
            <a:r>
              <a:rPr lang="cs-CZ" sz="800" dirty="0" err="1" smtClean="0"/>
              <a:t>docs</a:t>
            </a:r>
            <a:r>
              <a:rPr lang="cs-CZ" sz="800" dirty="0" smtClean="0"/>
              <a:t>/301.pdf</a:t>
            </a:r>
          </a:p>
          <a:p>
            <a:pPr>
              <a:buNone/>
            </a:pPr>
            <a:endParaRPr lang="cs-CZ" sz="800" dirty="0" smtClean="0"/>
          </a:p>
          <a:p>
            <a:pPr>
              <a:buNone/>
            </a:pPr>
            <a:endParaRPr lang="cs-CZ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</a:t>
            </a:r>
            <a:r>
              <a:rPr lang="cs-CZ" dirty="0" err="1" smtClean="0"/>
              <a:t>organizatoři</a:t>
            </a:r>
            <a:r>
              <a:rPr lang="cs-CZ" dirty="0" smtClean="0"/>
              <a:t>: občanů bývalé Jugoslávie, Němců, Řeků, Italů, Poláků a Rusů</a:t>
            </a:r>
          </a:p>
          <a:p>
            <a:r>
              <a:rPr lang="cs-CZ" dirty="0" smtClean="0"/>
              <a:t>Nejčastěji dováženy do: SRN, Rakousko, Itálie a Francie (i ČR má vysoký podíl)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 </a:t>
            </a:r>
            <a:r>
              <a:rPr lang="cs-CZ" dirty="0" err="1" smtClean="0"/>
              <a:t>získavají</a:t>
            </a:r>
            <a:r>
              <a:rPr lang="cs-CZ" dirty="0" smtClean="0"/>
              <a:t> objekty:</a:t>
            </a:r>
          </a:p>
          <a:p>
            <a:r>
              <a:rPr lang="cs-CZ" dirty="0" smtClean="0"/>
              <a:t>užívány inzeráty, příp. zprostředkovatelské agentury slibující ženám zajímavá a dobře placená místa v zahraničí</a:t>
            </a:r>
          </a:p>
          <a:p>
            <a:r>
              <a:rPr lang="cs-CZ" dirty="0" smtClean="0"/>
              <a:t>!! agentury podepisují s dívkami smlouvy, ve kterých opravdu slibují práci servírek, tanečnic, au-pair či zpěvaček. Smlouvy jsou právoplatné, a to, jak s dívkami někdo naloží v zahraničí, </a:t>
            </a:r>
            <a:r>
              <a:rPr lang="cs-CZ" dirty="0" smtClean="0">
                <a:solidFill>
                  <a:srgbClr val="FF0000"/>
                </a:solidFill>
              </a:rPr>
              <a:t>již není v našem zákoně postižitelné!!</a:t>
            </a:r>
          </a:p>
          <a:p>
            <a:r>
              <a:rPr lang="cs-CZ" dirty="0" smtClean="0"/>
              <a:t>Únos, odkoupení od českých pasáků…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Mezi základní podmínky, umožňující pašování a obchod s lidmi lze zahrnout : </a:t>
            </a:r>
          </a:p>
          <a:p>
            <a:pPr>
              <a:buNone/>
            </a:pPr>
            <a:r>
              <a:rPr lang="cs-CZ" dirty="0" smtClean="0"/>
              <a:t>1. nerovnováhu mezinárodních ekonomických vztahů </a:t>
            </a:r>
          </a:p>
          <a:p>
            <a:pPr>
              <a:buNone/>
            </a:pPr>
            <a:r>
              <a:rPr lang="cs-CZ" dirty="0" smtClean="0"/>
              <a:t>2. nedostatečnou legislativu </a:t>
            </a:r>
          </a:p>
          <a:p>
            <a:pPr>
              <a:buNone/>
            </a:pPr>
            <a:r>
              <a:rPr lang="cs-CZ" dirty="0" smtClean="0"/>
              <a:t>3. nedostatek politické vůle situaci řešit a korupci </a:t>
            </a:r>
          </a:p>
          <a:p>
            <a:pPr>
              <a:buNone/>
            </a:pPr>
            <a:r>
              <a:rPr lang="cs-CZ" dirty="0" smtClean="0"/>
              <a:t>4. nedostatečnou kapacitu lidských i materiálních zdrojů, </a:t>
            </a:r>
          </a:p>
          <a:p>
            <a:pPr>
              <a:buNone/>
            </a:pPr>
            <a:r>
              <a:rPr lang="cs-CZ" dirty="0" smtClean="0"/>
              <a:t>5. nedostatečnou spolupráci na úrovni mezinárodní, i vnitrostátní. </a:t>
            </a:r>
          </a:p>
          <a:p>
            <a:pPr>
              <a:buNone/>
            </a:pPr>
            <a:r>
              <a:rPr lang="cs-CZ" b="1" dirty="0" smtClean="0"/>
              <a:t>Co víc udělat?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Sikora</a:t>
            </a:r>
            <a:r>
              <a:rPr lang="cs-CZ" dirty="0" smtClean="0"/>
              <a:t>, </a:t>
            </a:r>
            <a:r>
              <a:rPr lang="cs-CZ" dirty="0" smtClean="0"/>
              <a:t>J. (</a:t>
            </a:r>
            <a:r>
              <a:rPr lang="cs-CZ" dirty="0" smtClean="0"/>
              <a:t>2008</a:t>
            </a:r>
            <a:r>
              <a:rPr lang="cs-CZ" dirty="0" smtClean="0"/>
              <a:t>). </a:t>
            </a:r>
            <a:r>
              <a:rPr lang="cs-CZ" dirty="0" smtClean="0"/>
              <a:t>Organizovaný zločin v České republice z pohledu kriminologického. Diplomová práce. Brno: Masarykova univerzita</a:t>
            </a:r>
          </a:p>
          <a:p>
            <a:endParaRPr lang="cs-CZ" dirty="0" smtClean="0"/>
          </a:p>
          <a:p>
            <a:r>
              <a:rPr lang="cs-CZ" dirty="0" err="1" smtClean="0"/>
              <a:t>Cejp</a:t>
            </a:r>
            <a:r>
              <a:rPr lang="cs-CZ" dirty="0" smtClean="0"/>
              <a:t>, M., Baloun, V., Marešová, A., </a:t>
            </a:r>
            <a:r>
              <a:rPr lang="cs-CZ" dirty="0" err="1" smtClean="0"/>
              <a:t>Scheinost</a:t>
            </a:r>
            <a:r>
              <a:rPr lang="cs-CZ" dirty="0" smtClean="0"/>
              <a:t>, M., Trávníčková, I., &amp; </a:t>
            </a:r>
            <a:r>
              <a:rPr lang="cs-CZ" dirty="0" err="1" smtClean="0"/>
              <a:t>Trdlicová</a:t>
            </a:r>
            <a:r>
              <a:rPr lang="cs-CZ" dirty="0" smtClean="0"/>
              <a:t>, K. (2004). </a:t>
            </a:r>
            <a:r>
              <a:rPr lang="cs-CZ" i="1" dirty="0" smtClean="0"/>
              <a:t>Organizovaný zločin v České republice </a:t>
            </a:r>
            <a:r>
              <a:rPr lang="cs-CZ" i="1" dirty="0" smtClean="0"/>
              <a:t>III</a:t>
            </a:r>
            <a:r>
              <a:rPr lang="cs-CZ" dirty="0" smtClean="0"/>
              <a:t>. Praha: </a:t>
            </a:r>
            <a:r>
              <a:rPr lang="cs-CZ" dirty="0" err="1" smtClean="0"/>
              <a:t>Institu</a:t>
            </a:r>
            <a:r>
              <a:rPr lang="cs-CZ" dirty="0" smtClean="0"/>
              <a:t> pro kriminologii a sociální prevenci. </a:t>
            </a:r>
            <a:r>
              <a:rPr lang="cs-CZ" dirty="0" err="1" smtClean="0"/>
              <a:t>Retrieved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29, 2014, </a:t>
            </a:r>
            <a:r>
              <a:rPr lang="cs-CZ" dirty="0" err="1" smtClean="0"/>
              <a:t>from</a:t>
            </a:r>
            <a:r>
              <a:rPr lang="cs-CZ" dirty="0" smtClean="0"/>
              <a:t> http://www.ok.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iksp</a:t>
            </a:r>
            <a:r>
              <a:rPr lang="cs-CZ" dirty="0" smtClean="0"/>
              <a:t>/</a:t>
            </a:r>
            <a:r>
              <a:rPr lang="cs-CZ" dirty="0" err="1" smtClean="0"/>
              <a:t>docs</a:t>
            </a:r>
            <a:r>
              <a:rPr lang="cs-CZ" dirty="0" smtClean="0"/>
              <a:t>/301.pdf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Boj proti organizovanému zločinu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Souhrn veškerých prostředků, které lze použít k odhalování, vyšetřování, postihování a předcházení organizované trestné činnosti. </a:t>
            </a:r>
          </a:p>
          <a:p>
            <a:r>
              <a:rPr lang="cs-CZ" dirty="0" err="1" smtClean="0"/>
              <a:t>Zvlášnosti</a:t>
            </a:r>
            <a:r>
              <a:rPr lang="cs-CZ" dirty="0" smtClean="0"/>
              <a:t>:	</a:t>
            </a:r>
          </a:p>
          <a:p>
            <a:pPr lvl="1"/>
            <a:r>
              <a:rPr lang="cs-CZ" dirty="0" smtClean="0"/>
              <a:t>velmi intenzivní zásahy do lidských práv a svobod</a:t>
            </a:r>
          </a:p>
          <a:p>
            <a:pPr lvl="1"/>
            <a:r>
              <a:rPr lang="cs-CZ" dirty="0" smtClean="0"/>
              <a:t>utajení aplikace těchto metod (dobrá </a:t>
            </a:r>
            <a:r>
              <a:rPr lang="cs-CZ" dirty="0" err="1" smtClean="0"/>
              <a:t>informanost</a:t>
            </a:r>
            <a:r>
              <a:rPr lang="cs-CZ" dirty="0" smtClean="0"/>
              <a:t> </a:t>
            </a:r>
            <a:r>
              <a:rPr lang="cs-CZ" dirty="0" err="1" smtClean="0"/>
              <a:t>zl</a:t>
            </a:r>
            <a:r>
              <a:rPr lang="cs-CZ" dirty="0" smtClean="0"/>
              <a:t>. organizace)</a:t>
            </a:r>
          </a:p>
          <a:p>
            <a:pPr lvl="1"/>
            <a:r>
              <a:rPr lang="cs-CZ" dirty="0" smtClean="0"/>
              <a:t>problém s hodnotou důkazů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Prostředy</a:t>
            </a:r>
            <a:r>
              <a:rPr lang="cs-CZ" dirty="0" smtClean="0"/>
              <a:t> pro boj s OZ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Pravní</a:t>
            </a:r>
            <a:r>
              <a:rPr lang="cs-CZ" b="1" dirty="0" smtClean="0"/>
              <a:t> prostředky- </a:t>
            </a:r>
            <a:r>
              <a:rPr lang="cs-CZ" dirty="0" smtClean="0"/>
              <a:t>legislativní akty </a:t>
            </a:r>
          </a:p>
          <a:p>
            <a:pPr marL="550926" indent="-514350"/>
            <a:r>
              <a:rPr lang="cs-CZ" b="1" dirty="0" smtClean="0"/>
              <a:t>Neprávní prostředky</a:t>
            </a:r>
          </a:p>
          <a:p>
            <a:pPr marL="550926" indent="-514350">
              <a:buNone/>
            </a:pPr>
            <a:r>
              <a:rPr lang="cs-CZ" dirty="0" smtClean="0"/>
              <a:t>	- opatření, která nemají povahu právních norem, ale mají jen jakýsi doporučující a programový charakter, nejsou tedy právně závazné, nicméně příslušné orgány se jimi při odhalování, objasňování a postihování organizované trestné činnosti řídí</a:t>
            </a:r>
          </a:p>
          <a:p>
            <a:pPr marL="550926" indent="-514350"/>
            <a:r>
              <a:rPr lang="cs-CZ" b="1" dirty="0" smtClean="0"/>
              <a:t>Preventivní prostředky </a:t>
            </a:r>
            <a:r>
              <a:rPr lang="cs-CZ" dirty="0" smtClean="0"/>
              <a:t>boje proti organizovanému zločinu</a:t>
            </a:r>
          </a:p>
          <a:p>
            <a:pPr marL="550926" indent="-514350"/>
            <a:r>
              <a:rPr lang="cs-CZ" b="1" dirty="0" smtClean="0"/>
              <a:t>Represivní prostředky </a:t>
            </a:r>
            <a:r>
              <a:rPr lang="cs-CZ" dirty="0" smtClean="0"/>
              <a:t>boje proti organizovanému zločinu </a:t>
            </a:r>
          </a:p>
          <a:p>
            <a:pPr marL="550926" indent="-514350">
              <a:buNone/>
            </a:pPr>
            <a:r>
              <a:rPr lang="cs-CZ" dirty="0" smtClean="0"/>
              <a:t>	-souhrn opatření sloužících k přímému </a:t>
            </a:r>
          </a:p>
          <a:p>
            <a:pPr marL="550926" indent="-514350">
              <a:buNone/>
            </a:pPr>
            <a:r>
              <a:rPr lang="cs-CZ" dirty="0" smtClean="0"/>
              <a:t>	postihování organizované kriminality, které spočívají zejména ve vyšetřování a trestání</a:t>
            </a:r>
          </a:p>
          <a:p>
            <a:pPr marL="550926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Neprávní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Koncepce boje proti organizovanému zločinu</a:t>
            </a:r>
          </a:p>
          <a:p>
            <a:r>
              <a:rPr lang="cs-CZ" dirty="0" smtClean="0"/>
              <a:t>Akční plán Ministerstva vnitra ČR k realizaci národní strategie protidrogové politiky</a:t>
            </a:r>
          </a:p>
          <a:p>
            <a:r>
              <a:rPr lang="cs-CZ" dirty="0" smtClean="0"/>
              <a:t>závazný pokyn policejního prezidenta a ředitele úřadu vyšetřování pro Českou republiku- upravuje postup PČR</a:t>
            </a:r>
          </a:p>
          <a:p>
            <a:r>
              <a:rPr lang="cs-CZ" dirty="0" smtClean="0"/>
              <a:t>zásady spolupráce mezi daňovými orgány, celní správou</a:t>
            </a:r>
          </a:p>
          <a:p>
            <a:r>
              <a:rPr lang="pl-PL" dirty="0" smtClean="0"/>
              <a:t>vládní program boje proti korupci,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Situace v Německu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Nejčastěji: </a:t>
            </a:r>
            <a:r>
              <a:rPr lang="pt-BR" dirty="0" smtClean="0"/>
              <a:t>obchod s drogami, nelegální migrace a krádeže aut</a:t>
            </a:r>
            <a:endParaRPr lang="cs-CZ" dirty="0" smtClean="0"/>
          </a:p>
          <a:p>
            <a:r>
              <a:rPr lang="cs-CZ" dirty="0" smtClean="0"/>
              <a:t>Turci, </a:t>
            </a:r>
            <a:r>
              <a:rPr lang="cs-CZ" dirty="0" err="1" smtClean="0"/>
              <a:t>Kosovoalbánci</a:t>
            </a:r>
            <a:r>
              <a:rPr lang="cs-CZ" dirty="0" smtClean="0"/>
              <a:t> a ruskojazyčné skupiny</a:t>
            </a:r>
          </a:p>
          <a:p>
            <a:endParaRPr lang="cs-CZ" dirty="0" smtClean="0"/>
          </a:p>
          <a:p>
            <a:r>
              <a:rPr lang="cs-CZ" dirty="0" smtClean="0"/>
              <a:t>dohodu s Ruskou federaci o společném postupu proti organizované kriminalitě</a:t>
            </a:r>
          </a:p>
          <a:p>
            <a:r>
              <a:rPr lang="cs-CZ" dirty="0" smtClean="0"/>
              <a:t>Digitalizace trestního řízení, pořizování obrazových záznamů a pozorovaní osob(ustanoveni v trestním řádu)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na Slovensku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Situace vážnější než v ČR</a:t>
            </a:r>
          </a:p>
          <a:p>
            <a:endParaRPr lang="cs-CZ" dirty="0" smtClean="0"/>
          </a:p>
          <a:p>
            <a:r>
              <a:rPr lang="cs-CZ" dirty="0" smtClean="0"/>
              <a:t>Podsvětí pronikající do vládních struktur</a:t>
            </a:r>
          </a:p>
          <a:p>
            <a:r>
              <a:rPr lang="cs-CZ" dirty="0" smtClean="0"/>
              <a:t>obchod s drogami, korupce, šíření dětské pornografie a finanční organizovaná kriminalita</a:t>
            </a:r>
          </a:p>
          <a:p>
            <a:r>
              <a:rPr lang="cs-CZ" dirty="0" smtClean="0"/>
              <a:t>Slovenské, ruskojazyčné, balkánské a </a:t>
            </a:r>
            <a:r>
              <a:rPr lang="cs-CZ" dirty="0" err="1" smtClean="0"/>
              <a:t>postjugoslávské</a:t>
            </a:r>
            <a:r>
              <a:rPr lang="cs-CZ" dirty="0" smtClean="0"/>
              <a:t> </a:t>
            </a:r>
            <a:r>
              <a:rPr lang="cs-CZ" dirty="0" err="1" smtClean="0"/>
              <a:t>org</a:t>
            </a:r>
            <a:r>
              <a:rPr lang="cs-CZ" dirty="0" smtClean="0"/>
              <a:t>. Skupiny</a:t>
            </a:r>
          </a:p>
          <a:p>
            <a:r>
              <a:rPr lang="cs-CZ" dirty="0" smtClean="0"/>
              <a:t>Slovensko je prostředník pro </a:t>
            </a:r>
            <a:r>
              <a:rPr lang="cs-CZ" dirty="0" err="1" smtClean="0"/>
              <a:t>nelegalní</a:t>
            </a:r>
            <a:r>
              <a:rPr lang="cs-CZ" dirty="0" smtClean="0"/>
              <a:t> zboží a migranty… Odtud dále na západ.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Rakousku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vysoký podíl organizované kriminality na celkové kriminalitě – více než 30%</a:t>
            </a:r>
          </a:p>
          <a:p>
            <a:r>
              <a:rPr lang="cs-CZ" dirty="0" smtClean="0"/>
              <a:t>Nelegální migrace</a:t>
            </a:r>
          </a:p>
          <a:p>
            <a:endParaRPr lang="cs-CZ" dirty="0" smtClean="0"/>
          </a:p>
          <a:p>
            <a:r>
              <a:rPr lang="cs-CZ" dirty="0" smtClean="0"/>
              <a:t>Odnětím svobody do tří let bude potrestán ten, kdo se úmyslně spojí se dvěma nebo více osobami za účelem soustavného páchání závažných trestných činů.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Polsku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Situace podobná jako na Slovensku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Problémy: vývozce extáze, kokainu, nelegálního zboží(přístavy </a:t>
            </a:r>
            <a:r>
              <a:rPr lang="cs-CZ" dirty="0" err="1" smtClean="0"/>
              <a:t>Szczeczin</a:t>
            </a:r>
            <a:r>
              <a:rPr lang="cs-CZ" dirty="0" smtClean="0"/>
              <a:t> a Gdaňsk- velmi významná překladiště)</a:t>
            </a:r>
          </a:p>
          <a:p>
            <a:r>
              <a:rPr lang="cs-CZ" dirty="0" smtClean="0"/>
              <a:t>Polské </a:t>
            </a:r>
            <a:r>
              <a:rPr lang="cs-CZ" dirty="0" err="1" smtClean="0"/>
              <a:t>podvětí</a:t>
            </a:r>
            <a:r>
              <a:rPr lang="cs-CZ" dirty="0" smtClean="0"/>
              <a:t> „spolupracuje“ s americkými, </a:t>
            </a:r>
            <a:r>
              <a:rPr lang="cs-CZ" dirty="0" err="1" smtClean="0"/>
              <a:t>kolumbíjskými</a:t>
            </a:r>
            <a:r>
              <a:rPr lang="cs-CZ" dirty="0" smtClean="0"/>
              <a:t> a asijskými </a:t>
            </a:r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 err="1" smtClean="0"/>
              <a:t>sk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Itálii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„národní kultura“</a:t>
            </a:r>
          </a:p>
          <a:p>
            <a:r>
              <a:rPr lang="cs-CZ" dirty="0" smtClean="0"/>
              <a:t>Silné propojení se státními složkami</a:t>
            </a:r>
          </a:p>
          <a:p>
            <a:endParaRPr lang="cs-CZ" dirty="0" smtClean="0"/>
          </a:p>
          <a:p>
            <a:r>
              <a:rPr lang="cs-CZ" dirty="0" smtClean="0"/>
              <a:t>Mafie řídí vše.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105</TotalTime>
  <Words>649</Words>
  <Application>Microsoft Office PowerPoint</Application>
  <PresentationFormat>Předvádění na obrazovce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Technický</vt:lpstr>
      <vt:lpstr>Organizovaný zločin  </vt:lpstr>
      <vt:lpstr>Boj proti organizovanému zločinu</vt:lpstr>
      <vt:lpstr>Prostředy pro boj s OZ</vt:lpstr>
      <vt:lpstr>Neprávní prostředky</vt:lpstr>
      <vt:lpstr>Situace v Německu</vt:lpstr>
      <vt:lpstr>Situace na Slovensku</vt:lpstr>
      <vt:lpstr>Situace v Rakousku</vt:lpstr>
      <vt:lpstr>Situace v Polsku</vt:lpstr>
      <vt:lpstr>Situace v Itálii</vt:lpstr>
      <vt:lpstr>Situace u nás</vt:lpstr>
      <vt:lpstr>OZ a obchod se ženami</vt:lpstr>
      <vt:lpstr>Snímek 12</vt:lpstr>
      <vt:lpstr>Snímek 13</vt:lpstr>
      <vt:lpstr>Snímek 14</vt:lpstr>
      <vt:lpstr>Snímek 15</vt:lpstr>
      <vt:lpstr>Snímek 16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Organizovaný zločin</dc:title>
  <dc:creator>Lukas</dc:creator>
  <cp:lastModifiedBy>Lukas</cp:lastModifiedBy>
  <cp:revision>13</cp:revision>
  <dcterms:created xsi:type="dcterms:W3CDTF">2014-04-28T20:08:54Z</dcterms:created>
  <dcterms:modified xsi:type="dcterms:W3CDTF">2014-04-29T18:10:51Z</dcterms:modified>
</cp:coreProperties>
</file>