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8" r:id="rId17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9" name="Obrázek 38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40" name="Obrázek 39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304840" cy="5307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Obrázek 81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304840" cy="5307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395640" y="6357240"/>
            <a:ext cx="2674440" cy="311760"/>
          </a:xfrm>
          <a:prstGeom prst="rect">
            <a:avLst/>
          </a:prstGeom>
          <a:ln>
            <a:noFill/>
          </a:ln>
        </p:spPr>
      </p:pic>
      <p:pic>
        <p:nvPicPr>
          <p:cNvPr id="8" name="Picture 9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4308480"/>
            <a:ext cx="9143640" cy="2433240"/>
          </a:xfrm>
          <a:prstGeom prst="rect">
            <a:avLst/>
          </a:prstGeom>
          <a:ln>
            <a:noFill/>
          </a:ln>
        </p:spPr>
      </p:pic>
      <p:sp>
        <p:nvSpPr>
          <p:cNvPr id="2" name="Line 1"/>
          <p:cNvSpPr/>
          <p:nvPr/>
        </p:nvSpPr>
        <p:spPr>
          <a:xfrm>
            <a:off x="1691640" y="4956120"/>
            <a:ext cx="4320000" cy="0"/>
          </a:xfrm>
          <a:prstGeom prst="line">
            <a:avLst/>
          </a:prstGeom>
          <a:ln w="3240">
            <a:solidFill>
              <a:srgbClr val="00245A"/>
            </a:solidFill>
            <a:round/>
          </a:ln>
        </p:spPr>
      </p:sp>
      <p:sp>
        <p:nvSpPr>
          <p:cNvPr id="3" name="Line 2"/>
          <p:cNvSpPr/>
          <p:nvPr/>
        </p:nvSpPr>
        <p:spPr>
          <a:xfrm>
            <a:off x="1691640" y="5445000"/>
            <a:ext cx="4320000" cy="0"/>
          </a:xfrm>
          <a:prstGeom prst="line">
            <a:avLst/>
          </a:prstGeom>
          <a:ln w="3240">
            <a:solidFill>
              <a:srgbClr val="00245A"/>
            </a:solidFill>
            <a:round/>
          </a:ln>
        </p:spPr>
      </p:sp>
      <p:pic>
        <p:nvPicPr>
          <p:cNvPr id="4" name="Picture 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14760" y="0"/>
            <a:ext cx="3599280" cy="4093200"/>
          </a:xfrm>
          <a:prstGeom prst="rect">
            <a:avLst/>
          </a:prstGeom>
          <a:ln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/>
              <a:t>Klikněte pro úpravu formátu textu nadpisu</a:t>
            </a:r>
            <a:endParaRPr/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395640" y="6357240"/>
            <a:ext cx="2674440" cy="311760"/>
          </a:xfrm>
          <a:prstGeom prst="rect">
            <a:avLst/>
          </a:prstGeom>
          <a:ln>
            <a:noFill/>
          </a:ln>
        </p:spPr>
      </p:pic>
      <p:pic>
        <p:nvPicPr>
          <p:cNvPr id="42" name="Picture 9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4308480"/>
            <a:ext cx="9143640" cy="243324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6516720" y="333360"/>
            <a:ext cx="2447640" cy="36936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Line 2"/>
          <p:cNvSpPr/>
          <p:nvPr/>
        </p:nvSpPr>
        <p:spPr>
          <a:xfrm>
            <a:off x="457200" y="6248160"/>
            <a:ext cx="6638400" cy="1800"/>
          </a:xfrm>
          <a:prstGeom prst="line">
            <a:avLst/>
          </a:prstGeom>
          <a:ln w="3240">
            <a:solidFill>
              <a:srgbClr val="00245A"/>
            </a:solidFill>
            <a:round/>
          </a:ln>
        </p:spPr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6BE8E29-9166-430C-B024-904517D3EEA5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>
                <a:solidFill>
                  <a:srgbClr val="00245A"/>
                </a:solidFill>
                <a:latin typeface="Verdana"/>
                <a:ea typeface="Verdana"/>
              </a:rPr>
              <a:t>Klikněte pro úpravu formátu textu nadpisuKliknutím lze upravit styl.</a:t>
            </a:r>
            <a:endParaRPr/>
          </a:p>
        </p:txBody>
      </p:sp>
      <p:pic>
        <p:nvPicPr>
          <p:cNvPr id="47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395640" y="6357240"/>
            <a:ext cx="2674440" cy="311760"/>
          </a:xfrm>
          <a:prstGeom prst="rect">
            <a:avLst/>
          </a:prstGeom>
          <a:ln>
            <a:noFill/>
          </a:ln>
        </p:spPr>
      </p:pic>
      <p:sp>
        <p:nvSpPr>
          <p:cNvPr id="48" name="CustomShape 5"/>
          <p:cNvSpPr/>
          <p:nvPr/>
        </p:nvSpPr>
        <p:spPr>
          <a:xfrm>
            <a:off x="683640" y="6402960"/>
            <a:ext cx="2808000" cy="33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600" b="1">
                <a:solidFill>
                  <a:srgbClr val="00245A"/>
                </a:solidFill>
                <a:latin typeface="Verdana"/>
              </a:rPr>
              <a:t>Elitní akademie</a:t>
            </a:r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Rugby\Desktop\Rugby%20Sevens%20is%20reaching%20out.wmv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Rugby\Desktop\Ultimate%20Rugby%20Compilation%20(Hits%20%20Tries)%202%20%20%20Inspirational%20%5bHD%5d.wmv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ystrcragby.cz/" TargetMode="External"/><Relationship Id="rId7" Type="http://schemas.openxmlformats.org/officeDocument/2006/relationships/hyperlink" Target="http://www.rugbydump.com/" TargetMode="External"/><Relationship Id="rId2" Type="http://schemas.openxmlformats.org/officeDocument/2006/relationships/hyperlink" Target="mailto:benitorugby@seznam.cz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rb.com/" TargetMode="External"/><Relationship Id="rId5" Type="http://schemas.openxmlformats.org/officeDocument/2006/relationships/hyperlink" Target="http://www.rugbyunion.cz/" TargetMode="External"/><Relationship Id="rId4" Type="http://schemas.openxmlformats.org/officeDocument/2006/relationships/hyperlink" Target="http://www.ragby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r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643040" y="3929040"/>
            <a:ext cx="6644880" cy="114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cs-CZ" sz="2200" dirty="0" smtClean="0">
              <a:solidFill>
                <a:srgbClr val="00245A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lang="cs-CZ" sz="2200" dirty="0" smtClean="0">
                <a:solidFill>
                  <a:srgbClr val="00245A"/>
                </a:solidFill>
                <a:latin typeface="Verdana"/>
              </a:rPr>
              <a:t>Dan Beneš – Úvod do RAGBY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1690200" y="5031360"/>
            <a:ext cx="5766480" cy="3650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245A"/>
                </a:solidFill>
                <a:latin typeface="Verdana"/>
                <a:ea typeface="Verdana"/>
              </a:rPr>
              <a:t>5.5.2014|  MUNI, BRNO</a:t>
            </a:r>
            <a:endParaRPr/>
          </a:p>
        </p:txBody>
      </p:sp>
      <p:pic>
        <p:nvPicPr>
          <p:cNvPr id="4" name="Obrázek 3" descr="h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786058"/>
            <a:ext cx="6715172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124640"/>
            <a:ext cx="8305560" cy="503964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25 klubů v ČR, jen 5-6 má všechny mládežnické kategorie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40. místo v žebříčku IRB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Muži divize 2A, U18 skupina B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Ženy 7´s A skupina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Větší důraz na 7´s jako olympijský sport, Elitní Akademie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P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ráce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s mládeží, zvýšení povědomí o ragby (ČT 4)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 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 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 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D576660-7A75-4517-AC06-0FA879C0C954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  <p:sp>
        <p:nvSpPr>
          <p:cNvPr id="109" name="TextShape 3"/>
          <p:cNvSpPr txBox="1"/>
          <p:nvPr/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>
                <a:solidFill>
                  <a:srgbClr val="00245A"/>
                </a:solidFill>
                <a:latin typeface="Verdana"/>
                <a:ea typeface="Verdana"/>
              </a:rPr>
              <a:t>Současnost a budoucnost u nás </a:t>
            </a:r>
            <a:endParaRPr/>
          </a:p>
        </p:txBody>
      </p:sp>
      <p:sp>
        <p:nvSpPr>
          <p:cNvPr id="110" name="CustomShape 4"/>
          <p:cNvSpPr/>
          <p:nvPr/>
        </p:nvSpPr>
        <p:spPr>
          <a:xfrm rot="20862000">
            <a:off x="955440" y="4513320"/>
            <a:ext cx="754128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" name="Obrázek 5" descr="ČR rug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786058"/>
            <a:ext cx="721523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1124640"/>
            <a:ext cx="8305560" cy="503964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Naposledy 1924 v Paříži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Organizační důvody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Globální úspěch Mistrovství světa  a </a:t>
            </a:r>
            <a:r>
              <a:rPr lang="cs-CZ" dirty="0" err="1">
                <a:solidFill>
                  <a:srgbClr val="00245A"/>
                </a:solidFill>
                <a:latin typeface="Verdana"/>
              </a:rPr>
              <a:t>World</a:t>
            </a:r>
            <a:r>
              <a:rPr lang="cs-CZ" dirty="0">
                <a:solidFill>
                  <a:srgbClr val="00245A"/>
                </a:solidFill>
                <a:latin typeface="Verdana"/>
              </a:rPr>
              <a:t> 7´s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Series</a:t>
            </a: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Projekt IRB 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2016 Rio de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Janeiro</a:t>
            </a: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E85DBAD-77DC-4E4F-855A-08BA41685F67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11</a:t>
            </a:fld>
            <a:endParaRPr/>
          </a:p>
        </p:txBody>
      </p:sp>
      <p:sp>
        <p:nvSpPr>
          <p:cNvPr id="113" name="TextShape 3"/>
          <p:cNvSpPr txBox="1"/>
          <p:nvPr/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r>
              <a:rPr lang="cs-CZ" sz="2600">
                <a:latin typeface="Verdana"/>
              </a:rPr>
              <a:t>Ragby jako olympijský sport</a:t>
            </a:r>
            <a:endParaRPr/>
          </a:p>
        </p:txBody>
      </p:sp>
      <p:pic>
        <p:nvPicPr>
          <p:cNvPr id="5" name="Obrázek 4" descr="olympiá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428869"/>
            <a:ext cx="7500990" cy="857256"/>
          </a:xfrm>
          <a:prstGeom prst="rect">
            <a:avLst/>
          </a:prstGeom>
        </p:spPr>
      </p:pic>
      <p:pic>
        <p:nvPicPr>
          <p:cNvPr id="6" name="Rugby Sevens is reaching ou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3143248"/>
            <a:ext cx="707236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1124640"/>
            <a:ext cx="8305560" cy="503964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Mini ragby, přípravka do 7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let, kategorie po 2 letech do U19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r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eprezentace od U15 po roce do U20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FF0000"/>
                </a:solidFill>
                <a:latin typeface="Verdana"/>
              </a:rPr>
              <a:t>Složky tréninku: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Mentální- charakterová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Fyzická (silová, vytrvalostní, rychlostní složka)+nutriční a regenerace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Technická (míčová technika,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technika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běhu, skládky)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Strategicko-taktická (rozhodování se podle herního plánu, reakce, pohyb po hřišti)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Vlivy sportů: (atletika, zápas, americký fotbal, házená, vzpíraní)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 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A80C895-1810-4E96-AC28-AF1A676B9530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  <p:sp>
        <p:nvSpPr>
          <p:cNvPr id="116" name="TextShape 3"/>
          <p:cNvSpPr txBox="1"/>
          <p:nvPr/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>
                <a:solidFill>
                  <a:srgbClr val="00245A"/>
                </a:solidFill>
                <a:latin typeface="Verdana"/>
                <a:ea typeface="Verdana"/>
              </a:rPr>
              <a:t>Trénink ragby a příprava hráčů</a:t>
            </a:r>
            <a:endParaRPr/>
          </a:p>
        </p:txBody>
      </p:sp>
      <p:pic>
        <p:nvPicPr>
          <p:cNvPr id="5" name="Obrázek 4" descr="20101117124846-iphone-phots-aug-2010-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857628"/>
            <a:ext cx="750099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1124640"/>
            <a:ext cx="8305560" cy="503964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Široké realizační týmy (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manažer,sportovní ředitel, </a:t>
            </a:r>
            <a:r>
              <a:rPr lang="cs-CZ" dirty="0">
                <a:solidFill>
                  <a:srgbClr val="00245A"/>
                </a:solidFill>
                <a:latin typeface="Verdana"/>
              </a:rPr>
              <a:t>hlavní trenér  asistent pro roj a útok,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kopáče, </a:t>
            </a:r>
            <a:r>
              <a:rPr lang="cs-CZ" dirty="0">
                <a:solidFill>
                  <a:srgbClr val="00245A"/>
                </a:solidFill>
                <a:latin typeface="Verdana"/>
              </a:rPr>
              <a:t>d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oktor</a:t>
            </a:r>
            <a:r>
              <a:rPr lang="cs-CZ" dirty="0">
                <a:solidFill>
                  <a:srgbClr val="00245A"/>
                </a:solidFill>
                <a:latin typeface="Verdana"/>
              </a:rPr>
              <a:t>, </a:t>
            </a:r>
            <a:r>
              <a:rPr lang="cs-CZ" dirty="0" err="1">
                <a:solidFill>
                  <a:srgbClr val="00245A"/>
                </a:solidFill>
                <a:latin typeface="Verdana"/>
              </a:rPr>
              <a:t>fyzio</a:t>
            </a:r>
            <a:r>
              <a:rPr lang="cs-CZ" dirty="0">
                <a:solidFill>
                  <a:srgbClr val="00245A"/>
                </a:solidFill>
                <a:latin typeface="Verdana"/>
              </a:rPr>
              <a:t>,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videoanalytik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, kustod) 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Kádr hráčů: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40-45 </a:t>
            </a: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Juniorské týmy-až do U23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Propracovaná metodologie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a struktura formace hráčů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Mentální příprava</a:t>
            </a:r>
          </a:p>
          <a:p>
            <a:pPr lvl="1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2 až 3 fázové tréninky denně</a:t>
            </a:r>
          </a:p>
          <a:p>
            <a:pPr lvl="1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Předzápasová příprava: 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Trénink kapitána</a:t>
            </a:r>
          </a:p>
          <a:p>
            <a:pPr lvl="1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Týmová pravidla, kodex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,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s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polečné aktivity, 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role kapitána</a:t>
            </a: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prezentace týmu</a:t>
            </a:r>
          </a:p>
          <a:p>
            <a:pPr lvl="1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F089358-FAAE-4E17-B896-8D5708CAFB47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  <p:sp>
        <p:nvSpPr>
          <p:cNvPr id="119" name="TextShape 3"/>
          <p:cNvSpPr txBox="1"/>
          <p:nvPr/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>
                <a:solidFill>
                  <a:srgbClr val="00245A"/>
                </a:solidFill>
                <a:latin typeface="Verdana"/>
                <a:ea typeface="Verdana"/>
              </a:rPr>
              <a:t>Fungování ragbyových týmu</a:t>
            </a:r>
            <a:endParaRPr/>
          </a:p>
        </p:txBody>
      </p:sp>
      <p:pic>
        <p:nvPicPr>
          <p:cNvPr id="5" name="Obrázek 4" descr="tré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785926"/>
            <a:ext cx="442915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gladiato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85794"/>
            <a:ext cx="7572428" cy="17145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304840" cy="129693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     </a:t>
            </a:r>
            <a:r>
              <a:rPr lang="cs-CZ" sz="2400" dirty="0" smtClean="0">
                <a:solidFill>
                  <a:srgbClr val="FF0000"/>
                </a:solidFill>
              </a:rPr>
              <a:t>Díky za pozornost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7" name="Ultimate Rugby Compilation (Hits  Tries) 2   Inspirational [HD]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2428868"/>
            <a:ext cx="757242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>
            <a:off x="500034" y="3286124"/>
            <a:ext cx="6638760" cy="1800"/>
          </a:xfrm>
          <a:prstGeom prst="line">
            <a:avLst/>
          </a:prstGeom>
          <a:ln w="3240">
            <a:solidFill>
              <a:srgbClr val="00245A"/>
            </a:solidFill>
            <a:round/>
          </a:ln>
        </p:spPr>
      </p:sp>
      <p:sp>
        <p:nvSpPr>
          <p:cNvPr id="121" name="CustomShape 2"/>
          <p:cNvSpPr/>
          <p:nvPr/>
        </p:nvSpPr>
        <p:spPr>
          <a:xfrm>
            <a:off x="467640" y="642918"/>
            <a:ext cx="7481520" cy="52859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1700" b="1" dirty="0">
                <a:solidFill>
                  <a:srgbClr val="00245A"/>
                </a:solidFill>
                <a:latin typeface="Verdana"/>
              </a:rPr>
              <a:t>KONTAKT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ts val="767"/>
              </a:lnSpc>
            </a:pPr>
            <a:r>
              <a:rPr lang="cs-CZ" sz="1500" b="1" dirty="0">
                <a:solidFill>
                  <a:srgbClr val="00245A"/>
                </a:solidFill>
                <a:latin typeface="Verdana"/>
              </a:rPr>
              <a:t>Daniel Beneš</a:t>
            </a:r>
            <a:endParaRPr/>
          </a:p>
          <a:p>
            <a:pPr>
              <a:lnSpc>
                <a:spcPts val="767"/>
              </a:lnSpc>
            </a:pPr>
            <a:endParaRPr/>
          </a:p>
          <a:p>
            <a:pPr>
              <a:lnSpc>
                <a:spcPts val="767"/>
              </a:lnSpc>
            </a:pPr>
            <a:r>
              <a:rPr lang="cs-CZ" sz="1500" b="1" dirty="0">
                <a:solidFill>
                  <a:srgbClr val="E10019"/>
                </a:solidFill>
                <a:latin typeface="Verdana"/>
              </a:rPr>
              <a:t>T</a:t>
            </a:r>
            <a:r>
              <a:rPr lang="cs-CZ" sz="15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cs-CZ" sz="1500" dirty="0">
                <a:solidFill>
                  <a:srgbClr val="00245A"/>
                </a:solidFill>
                <a:latin typeface="Verdana"/>
              </a:rPr>
              <a:t>+420 </a:t>
            </a:r>
            <a:r>
              <a:rPr lang="cs-CZ" sz="1500" dirty="0" smtClean="0">
                <a:solidFill>
                  <a:srgbClr val="00245A"/>
                </a:solidFill>
                <a:latin typeface="Verdana"/>
              </a:rPr>
              <a:t>774162540</a:t>
            </a:r>
            <a:endParaRPr lang="cs-CZ" dirty="0" smtClean="0"/>
          </a:p>
          <a:p>
            <a:pPr>
              <a:lnSpc>
                <a:spcPts val="767"/>
              </a:lnSpc>
            </a:pPr>
            <a:endParaRPr lang="cs-CZ" sz="1500" b="1" dirty="0" smtClean="0">
              <a:solidFill>
                <a:srgbClr val="E10019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r>
              <a:rPr lang="cs-CZ" sz="1500" b="1" dirty="0" smtClean="0">
                <a:solidFill>
                  <a:srgbClr val="E10019"/>
                </a:solidFill>
                <a:latin typeface="Verdana"/>
              </a:rPr>
              <a:t>E</a:t>
            </a:r>
            <a:r>
              <a:rPr lang="cs-CZ" sz="15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cs-CZ" sz="1500" dirty="0" err="1" smtClean="0">
                <a:solidFill>
                  <a:srgbClr val="00245A"/>
                </a:solidFill>
                <a:latin typeface="Verdana"/>
                <a:hlinkClick r:id="rId2"/>
              </a:rPr>
              <a:t>benitorugby</a:t>
            </a:r>
            <a:r>
              <a:rPr lang="cs-CZ" sz="1500" dirty="0" smtClean="0">
                <a:solidFill>
                  <a:srgbClr val="00245A"/>
                </a:solidFill>
                <a:latin typeface="Verdana"/>
                <a:hlinkClick r:id="rId2"/>
              </a:rPr>
              <a:t>@seznam.</a:t>
            </a:r>
            <a:r>
              <a:rPr lang="cs-CZ" sz="1500" dirty="0" err="1" smtClean="0">
                <a:solidFill>
                  <a:srgbClr val="00245A"/>
                </a:solidFill>
                <a:latin typeface="Verdana"/>
                <a:hlinkClick r:id="rId2"/>
              </a:rPr>
              <a:t>cz</a:t>
            </a:r>
            <a:endParaRPr lang="cs-CZ" sz="1500" dirty="0" smtClean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endParaRPr lang="cs-CZ" sz="1500" dirty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endParaRPr lang="cs-CZ" sz="1500" dirty="0" smtClean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r>
              <a:rPr lang="cs-CZ" sz="1500" dirty="0" smtClean="0">
                <a:solidFill>
                  <a:srgbClr val="00245A"/>
                </a:solidFill>
                <a:latin typeface="Verdana"/>
                <a:hlinkClick r:id="rId3"/>
              </a:rPr>
              <a:t>www.</a:t>
            </a:r>
            <a:r>
              <a:rPr lang="cs-CZ" sz="1500" dirty="0" err="1" smtClean="0">
                <a:solidFill>
                  <a:srgbClr val="00245A"/>
                </a:solidFill>
                <a:latin typeface="Verdana"/>
                <a:hlinkClick r:id="rId3"/>
              </a:rPr>
              <a:t>bystrcragby.cz</a:t>
            </a:r>
            <a:endParaRPr lang="cs-CZ" sz="1500" dirty="0" smtClean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endParaRPr lang="cs-CZ" sz="1500" dirty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endParaRPr lang="cs-CZ" sz="1500" dirty="0" smtClean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r>
              <a:rPr lang="cs-CZ" sz="1500" dirty="0" smtClean="0">
                <a:solidFill>
                  <a:srgbClr val="00245A"/>
                </a:solidFill>
                <a:latin typeface="Verdana"/>
                <a:hlinkClick r:id="rId4"/>
              </a:rPr>
              <a:t>www.ragby.</a:t>
            </a:r>
            <a:r>
              <a:rPr lang="cs-CZ" sz="1500" dirty="0" err="1" smtClean="0">
                <a:solidFill>
                  <a:srgbClr val="00245A"/>
                </a:solidFill>
                <a:latin typeface="Verdana"/>
                <a:hlinkClick r:id="rId4"/>
              </a:rPr>
              <a:t>cz</a:t>
            </a:r>
            <a:endParaRPr lang="cs-CZ" sz="1500" dirty="0" smtClean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endParaRPr lang="cs-CZ" sz="1500" dirty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endParaRPr lang="cs-CZ" sz="1500" dirty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r>
              <a:rPr lang="cs-CZ" sz="1500" dirty="0" smtClean="0">
                <a:solidFill>
                  <a:srgbClr val="00245A"/>
                </a:solidFill>
                <a:latin typeface="Verdana"/>
                <a:hlinkClick r:id="rId5"/>
              </a:rPr>
              <a:t>www.</a:t>
            </a:r>
            <a:r>
              <a:rPr lang="cs-CZ" sz="1500" dirty="0" err="1" smtClean="0">
                <a:solidFill>
                  <a:srgbClr val="00245A"/>
                </a:solidFill>
                <a:latin typeface="Verdana"/>
                <a:hlinkClick r:id="rId5"/>
              </a:rPr>
              <a:t>rugbyunion.cz</a:t>
            </a:r>
            <a:endParaRPr lang="cs-CZ" sz="1500" dirty="0" smtClean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endParaRPr lang="cs-CZ" sz="1500" dirty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endParaRPr lang="cs-CZ" sz="1500" dirty="0" smtClean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r>
              <a:rPr lang="cs-CZ" sz="1500" dirty="0" smtClean="0">
                <a:solidFill>
                  <a:srgbClr val="00245A"/>
                </a:solidFill>
                <a:latin typeface="Verdana"/>
                <a:hlinkClick r:id="rId6"/>
              </a:rPr>
              <a:t>www.</a:t>
            </a:r>
            <a:r>
              <a:rPr lang="cs-CZ" sz="1500" dirty="0" err="1" smtClean="0">
                <a:solidFill>
                  <a:srgbClr val="00245A"/>
                </a:solidFill>
                <a:latin typeface="Verdana"/>
                <a:hlinkClick r:id="rId6"/>
              </a:rPr>
              <a:t>irb.com</a:t>
            </a:r>
            <a:endParaRPr lang="cs-CZ" sz="1500" dirty="0" smtClean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endParaRPr lang="cs-CZ" sz="1500" dirty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endParaRPr lang="cs-CZ" sz="1500" dirty="0" smtClean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r>
              <a:rPr lang="cs-CZ" sz="1500" dirty="0" smtClean="0">
                <a:solidFill>
                  <a:srgbClr val="00245A"/>
                </a:solidFill>
                <a:latin typeface="Verdana"/>
                <a:hlinkClick r:id="rId7"/>
              </a:rPr>
              <a:t>www.</a:t>
            </a:r>
            <a:r>
              <a:rPr lang="cs-CZ" sz="1500" dirty="0" err="1" smtClean="0">
                <a:solidFill>
                  <a:srgbClr val="00245A"/>
                </a:solidFill>
                <a:latin typeface="Verdana"/>
                <a:hlinkClick r:id="rId7"/>
              </a:rPr>
              <a:t>rugbydump.com</a:t>
            </a:r>
            <a:endParaRPr lang="cs-CZ" sz="1500" dirty="0" smtClean="0">
              <a:solidFill>
                <a:srgbClr val="00245A"/>
              </a:solidFill>
              <a:latin typeface="Verdana"/>
            </a:endParaRPr>
          </a:p>
          <a:p>
            <a:pPr>
              <a:lnSpc>
                <a:spcPts val="767"/>
              </a:lnSpc>
            </a:pPr>
            <a:endParaRPr/>
          </a:p>
          <a:p>
            <a:pPr>
              <a:lnSpc>
                <a:spcPts val="767"/>
              </a:lnSpc>
            </a:pPr>
            <a:endParaRPr/>
          </a:p>
          <a:p>
            <a:pPr>
              <a:lnSpc>
                <a:spcPts val="767"/>
              </a:lnSpc>
            </a:pPr>
            <a:endParaRPr/>
          </a:p>
          <a:p>
            <a:pPr>
              <a:lnSpc>
                <a:spcPts val="767"/>
              </a:lnSpc>
            </a:pPr>
            <a:endParaRPr/>
          </a:p>
          <a:p>
            <a:pPr>
              <a:lnSpc>
                <a:spcPts val="767"/>
              </a:lnSpc>
            </a:pPr>
            <a:endParaRPr/>
          </a:p>
          <a:p>
            <a:pPr>
              <a:lnSpc>
                <a:spcPts val="767"/>
              </a:lnSpc>
            </a:pPr>
            <a:endParaRPr/>
          </a:p>
        </p:txBody>
      </p:sp>
      <p:sp>
        <p:nvSpPr>
          <p:cNvPr id="122" name="CustomShape 3"/>
          <p:cNvSpPr/>
          <p:nvPr/>
        </p:nvSpPr>
        <p:spPr>
          <a:xfrm>
            <a:off x="323640" y="6381360"/>
            <a:ext cx="3168000" cy="359640"/>
          </a:xfrm>
          <a:prstGeom prst="rect">
            <a:avLst/>
          </a:prstGeom>
          <a:solidFill>
            <a:srgbClr val="FFFFFF"/>
          </a:solidFill>
          <a:ln w="69840">
            <a:solidFill>
              <a:srgbClr val="FFFFFF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124640"/>
            <a:ext cx="8305560" cy="503964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Definice: Kolektivní, kontaktní sport s oválným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míčem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Verze Ragby: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Touch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ragby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                    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Tag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  ragby</a:t>
            </a:r>
          </a:p>
          <a:p>
            <a:pPr lvl="1">
              <a:lnSpc>
                <a:spcPct val="100000"/>
              </a:lnSpc>
            </a:pPr>
            <a:r>
              <a:rPr lang="cs-CZ" dirty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                    ragby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league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(XIII)</a:t>
            </a:r>
          </a:p>
          <a:p>
            <a:pPr lvl="1">
              <a:lnSpc>
                <a:spcPct val="100000"/>
              </a:lnSpc>
            </a:pPr>
            <a:r>
              <a:rPr lang="cs-CZ" dirty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                    ragby union </a:t>
            </a:r>
          </a:p>
          <a:p>
            <a:pPr lvl="1">
              <a:lnSpc>
                <a:spcPct val="100000"/>
              </a:lnSpc>
            </a:pPr>
            <a:r>
              <a:rPr lang="cs-CZ" dirty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                    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                     </a:t>
            </a: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 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                  7´s         15´s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Komplexní nároky na hráče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blížíci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se výcviku elitních vojenských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jednotek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Neustále se rozvíjející progresivní sport dle moderních trendů, stále ale zachovávající tradiční základy.</a:t>
            </a: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</a:pP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88DBA05-60FE-43A0-8B15-47D10E858AEE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  <p:sp>
        <p:nvSpPr>
          <p:cNvPr id="88" name="TextShape 3"/>
          <p:cNvSpPr txBox="1"/>
          <p:nvPr/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 dirty="0" smtClean="0">
                <a:solidFill>
                  <a:srgbClr val="00245A"/>
                </a:solidFill>
                <a:latin typeface="Verdana"/>
                <a:ea typeface="Verdana"/>
              </a:rPr>
              <a:t>RAGBY A JEHO SPECIFIKA</a:t>
            </a:r>
            <a:endParaRPr/>
          </a:p>
        </p:txBody>
      </p:sp>
      <p:sp>
        <p:nvSpPr>
          <p:cNvPr id="5" name="Šipka dolů 4"/>
          <p:cNvSpPr/>
          <p:nvPr/>
        </p:nvSpPr>
        <p:spPr>
          <a:xfrm>
            <a:off x="3643306" y="2786058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2714612" y="2786058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3600"/>
            <a:ext cx="830556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>
                <a:solidFill>
                  <a:srgbClr val="00245A"/>
                </a:solidFill>
                <a:latin typeface="Verdana"/>
                <a:ea typeface="Verdana"/>
              </a:rPr>
              <a:t>Hodnoty rugby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457200" y="1124640"/>
            <a:ext cx="8305560" cy="5039640"/>
          </a:xfrm>
          <a:prstGeom prst="rect">
            <a:avLst/>
          </a:prstGeom>
        </p:spPr>
        <p:txBody>
          <a:bodyPr lIns="0" tIns="0" rIns="0" bIns="0"/>
          <a:lstStyle/>
          <a:p>
            <a:pPr lvl="3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Respekt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–k soupeři, rozhodčímu  </a:t>
            </a:r>
          </a:p>
          <a:p>
            <a:pPr lvl="3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Soudržnost</a:t>
            </a: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Kamarádství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-3. poločas</a:t>
            </a:r>
          </a:p>
          <a:p>
            <a:pPr lvl="3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Týmová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práce-sport pro každého </a:t>
            </a:r>
          </a:p>
          <a:p>
            <a:pPr lvl="3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Radost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ze hry</a:t>
            </a:r>
          </a:p>
          <a:p>
            <a:pPr lvl="3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Disciplína</a:t>
            </a: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Sportovní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duch </a:t>
            </a:r>
          </a:p>
          <a:p>
            <a:pPr lvl="3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Programy IRB= </a:t>
            </a:r>
            <a:r>
              <a:rPr lang="cs-CZ" dirty="0" smtClean="0">
                <a:solidFill>
                  <a:srgbClr val="00245A"/>
                </a:solidFill>
                <a:latin typeface="Verdana"/>
                <a:hlinkClick r:id="rId2"/>
              </a:rPr>
              <a:t>www.</a:t>
            </a:r>
            <a:r>
              <a:rPr lang="cs-CZ" dirty="0" err="1" smtClean="0">
                <a:solidFill>
                  <a:srgbClr val="00245A"/>
                </a:solidFill>
                <a:latin typeface="Verdana"/>
                <a:hlinkClick r:id="rId2"/>
              </a:rPr>
              <a:t>irb.com</a:t>
            </a: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3">
              <a:lnSpc>
                <a:spcPct val="100000"/>
              </a:lnSpc>
            </a:pPr>
            <a:endParaRPr/>
          </a:p>
        </p:txBody>
      </p:sp>
      <p:sp>
        <p:nvSpPr>
          <p:cNvPr id="9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403E6D7-3D46-4053-B578-9C370C48C013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  <p:pic>
        <p:nvPicPr>
          <p:cNvPr id="5" name="Obrázek 4" descr="respek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000108"/>
            <a:ext cx="3500430" cy="5072098"/>
          </a:xfrm>
          <a:prstGeom prst="rect">
            <a:avLst/>
          </a:prstGeom>
        </p:spPr>
      </p:pic>
      <p:pic>
        <p:nvPicPr>
          <p:cNvPr id="6" name="Obrázek 5" descr="hodnoty rugb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643314"/>
            <a:ext cx="492922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1124640"/>
            <a:ext cx="8305560" cy="503964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Hřiště daných rozměrů    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Hrací čas(čistý): 2x40 min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Týmy: 15(+7)x15(+7)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Účel hry: pomocí nošení,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přihrávání a kopání míče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dosáhnout více bodů než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soupeř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3 způsoby skórování: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Položení=5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Konverze, kop po pětce=2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Trestný kop nebo drop=3</a:t>
            </a:r>
          </a:p>
          <a:p>
            <a:pPr lvl="1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Mlýn, aut, výkop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Skládka,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ruck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,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maul</a:t>
            </a: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B050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B050"/>
                </a:solidFill>
                <a:latin typeface="Verdana"/>
              </a:rPr>
              <a:t>Nejzákladnějším </a:t>
            </a:r>
            <a:r>
              <a:rPr lang="cs-CZ" dirty="0" smtClean="0">
                <a:solidFill>
                  <a:srgbClr val="00B050"/>
                </a:solidFill>
                <a:latin typeface="Verdana"/>
              </a:rPr>
              <a:t>pravidlem 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B050"/>
                </a:solidFill>
                <a:latin typeface="Verdana"/>
              </a:rPr>
              <a:t>je bezpečnost hráčů</a:t>
            </a:r>
            <a:r>
              <a:rPr lang="cs-CZ" dirty="0" smtClean="0">
                <a:solidFill>
                  <a:srgbClr val="00B050"/>
                </a:solidFill>
                <a:latin typeface="Verdana"/>
              </a:rPr>
              <a:t>!</a:t>
            </a: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B050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06EB799-C958-4D48-9571-6874CA8A32BD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94" name="TextShape 3"/>
          <p:cNvSpPr txBox="1"/>
          <p:nvPr/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rgbClr val="00245A"/>
                </a:solidFill>
                <a:latin typeface="Verdana"/>
                <a:ea typeface="Verdana"/>
              </a:rPr>
              <a:t>Základní </a:t>
            </a:r>
            <a:r>
              <a:rPr lang="cs-CZ" sz="2600" b="1" dirty="0" smtClean="0">
                <a:solidFill>
                  <a:srgbClr val="00245A"/>
                </a:solidFill>
                <a:latin typeface="Verdana"/>
                <a:ea typeface="Verdana"/>
              </a:rPr>
              <a:t>pravidla </a:t>
            </a:r>
            <a:r>
              <a:rPr lang="cs-CZ" sz="2600" b="1" dirty="0">
                <a:solidFill>
                  <a:srgbClr val="00245A"/>
                </a:solidFill>
                <a:latin typeface="Verdana"/>
                <a:ea typeface="Verdana"/>
              </a:rPr>
              <a:t>hry</a:t>
            </a:r>
            <a:endParaRPr/>
          </a:p>
        </p:txBody>
      </p:sp>
      <p:pic>
        <p:nvPicPr>
          <p:cNvPr id="5" name="Obrázek 4" descr="hřiště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142984"/>
            <a:ext cx="4643470" cy="4986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1124640"/>
            <a:ext cx="8305560" cy="503964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Boj o míč    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Jít dopředu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Vyvinout tlak na soupeře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Zajistit podporu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Plynulost hry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Bodovat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Strategie+taktika=</a:t>
            </a:r>
            <a:r>
              <a:rPr lang="cs-CZ" dirty="0" smtClean="0">
                <a:solidFill>
                  <a:srgbClr val="C00000"/>
                </a:solidFill>
                <a:latin typeface="Verdana"/>
              </a:rPr>
              <a:t>Princip</a:t>
            </a: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C00000"/>
                </a:solidFill>
                <a:latin typeface="Verdana"/>
              </a:rPr>
              <a:t>ROZHODOVÁNÍ </a:t>
            </a:r>
            <a:r>
              <a:rPr lang="cs-CZ" dirty="0" err="1" smtClean="0">
                <a:solidFill>
                  <a:srgbClr val="C00000"/>
                </a:solidFill>
                <a:latin typeface="Verdana"/>
              </a:rPr>
              <a:t>HRÁČů</a:t>
            </a:r>
            <a:endParaRPr lang="cs-CZ" dirty="0" smtClean="0">
              <a:solidFill>
                <a:srgbClr val="C00000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06EB799-C958-4D48-9571-6874CA8A32BD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94" name="TextShape 3"/>
          <p:cNvSpPr txBox="1"/>
          <p:nvPr/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rgbClr val="00245A"/>
                </a:solidFill>
                <a:latin typeface="Verdana"/>
                <a:ea typeface="Verdana"/>
              </a:rPr>
              <a:t>Základní </a:t>
            </a:r>
            <a:r>
              <a:rPr lang="cs-CZ" sz="2600" b="1" dirty="0" smtClean="0">
                <a:solidFill>
                  <a:srgbClr val="00245A"/>
                </a:solidFill>
                <a:latin typeface="Verdana"/>
                <a:ea typeface="Verdana"/>
              </a:rPr>
              <a:t>principy </a:t>
            </a:r>
            <a:r>
              <a:rPr lang="cs-CZ" sz="2600" b="1" dirty="0">
                <a:solidFill>
                  <a:srgbClr val="00245A"/>
                </a:solidFill>
                <a:latin typeface="Verdana"/>
                <a:ea typeface="Verdana"/>
              </a:rPr>
              <a:t>hry</a:t>
            </a:r>
            <a:endParaRPr/>
          </a:p>
        </p:txBody>
      </p:sp>
      <p:pic>
        <p:nvPicPr>
          <p:cNvPr id="7" name="Obrázek 6" descr="principles_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357562"/>
            <a:ext cx="4000528" cy="2714644"/>
          </a:xfrm>
          <a:prstGeom prst="rect">
            <a:avLst/>
          </a:prstGeom>
        </p:spPr>
      </p:pic>
      <p:pic>
        <p:nvPicPr>
          <p:cNvPr id="9" name="Obrázek 8" descr="non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142984"/>
            <a:ext cx="392909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124640"/>
            <a:ext cx="8305560" cy="503964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Specifické role vs. všestrannost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Roj, spojky, útok</a:t>
            </a:r>
          </a:p>
          <a:p>
            <a:pPr lvl="1"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E1BAA54-D328-4753-9CCB-4506BB4DA1FD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  <p:sp>
        <p:nvSpPr>
          <p:cNvPr id="97" name="TextShape 3"/>
          <p:cNvSpPr txBox="1"/>
          <p:nvPr/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>
                <a:solidFill>
                  <a:srgbClr val="00245A"/>
                </a:solidFill>
                <a:latin typeface="Verdana"/>
                <a:ea typeface="Verdana"/>
              </a:rPr>
              <a:t>Složení týmu, pozice a role hráčů</a:t>
            </a:r>
            <a:endParaRPr/>
          </a:p>
        </p:txBody>
      </p:sp>
      <p:pic>
        <p:nvPicPr>
          <p:cNvPr id="5" name="Obrázek 4" descr="tý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142984"/>
            <a:ext cx="3500462" cy="4724416"/>
          </a:xfrm>
          <a:prstGeom prst="rect">
            <a:avLst/>
          </a:prstGeom>
        </p:spPr>
      </p:pic>
      <p:pic>
        <p:nvPicPr>
          <p:cNvPr id="6" name="Obrázek 5" descr="Rugby-Lineout-and-Attacking-Back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857364"/>
            <a:ext cx="407196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403025-nelson-mandela-and-francois-piena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142985"/>
            <a:ext cx="7072361" cy="4929222"/>
          </a:xfrm>
          <a:prstGeom prst="rect">
            <a:avLst/>
          </a:prstGeom>
        </p:spPr>
      </p:pic>
      <p:sp>
        <p:nvSpPr>
          <p:cNvPr id="98" name="TextShape 1"/>
          <p:cNvSpPr txBox="1"/>
          <p:nvPr/>
        </p:nvSpPr>
        <p:spPr>
          <a:xfrm>
            <a:off x="457200" y="1142984"/>
            <a:ext cx="8305560" cy="5021296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1823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William Web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Ellis</a:t>
            </a:r>
            <a:endParaRPr lang="cs-CZ" dirty="0" smtClean="0">
              <a:solidFill>
                <a:schemeClr val="bg1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1863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Blackheath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Club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 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1871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kodifikace-rozkol s kopanou vznik RFU, 1. test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match</a:t>
            </a:r>
            <a:endParaRPr lang="cs-CZ" dirty="0" smtClean="0">
              <a:solidFill>
                <a:schemeClr val="bg1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1895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spor o placení hráčů-vývoj ragby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league</a:t>
            </a:r>
            <a:endParaRPr lang="cs-CZ" dirty="0" smtClean="0">
              <a:solidFill>
                <a:schemeClr val="bg1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      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Oddělený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vývoj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aussie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rules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, amerického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fotbalu</a:t>
            </a:r>
            <a:endParaRPr lang="cs-CZ" dirty="0" smtClean="0">
              <a:solidFill>
                <a:schemeClr val="bg1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Vznik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velkých tradic: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All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Blacks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-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Bledisoe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cup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,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Barbarians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, turnaj 4 zemí,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Lions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Tour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, série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All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Blacks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vs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Springboks</a:t>
            </a:r>
            <a:endParaRPr lang="cs-CZ" dirty="0" smtClean="0">
              <a:solidFill>
                <a:schemeClr val="bg1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1932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FIRA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1987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1. Mistrovství světa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1995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profesionalizace, globální dopad RWC 1995</a:t>
            </a: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2"/>
            <a:r>
              <a:rPr lang="cs-CZ" dirty="0" smtClean="0">
                <a:solidFill>
                  <a:schemeClr val="bg1"/>
                </a:solidFill>
                <a:latin typeface="Verdana"/>
              </a:rPr>
              <a:t>    Rozvoj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rugby jako celosvětového 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sportu napříč rasami,            </a:t>
            </a:r>
            <a:r>
              <a:rPr lang="cs-CZ" dirty="0" err="1" smtClean="0">
                <a:solidFill>
                  <a:schemeClr val="bg1"/>
                </a:solidFill>
                <a:latin typeface="Verdana"/>
              </a:rPr>
              <a:t>zezeměmi</a:t>
            </a:r>
            <a:r>
              <a:rPr lang="cs-CZ" dirty="0" smtClean="0">
                <a:solidFill>
                  <a:schemeClr val="bg1"/>
                </a:solidFill>
                <a:latin typeface="Verdana"/>
              </a:rPr>
              <a:t>, pohlavími a generacemi</a:t>
            </a: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 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86F9528-FC20-4D17-9406-CBFB8C082F57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100" name="TextShape 3"/>
          <p:cNvSpPr txBox="1"/>
          <p:nvPr/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>
                <a:solidFill>
                  <a:srgbClr val="00245A"/>
                </a:solidFill>
                <a:latin typeface="Verdana"/>
                <a:ea typeface="Verdana"/>
              </a:rPr>
              <a:t>Historie a vývoj rugby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1124640"/>
            <a:ext cx="8305560" cy="503964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Nejprestižnější soutěže: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World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Cup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, Rugby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Championship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,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Six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Nations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,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Pacific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Nations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, ENC 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Super rugby,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Heineken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Cup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,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Premiership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, Top 14,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Celtic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league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, CEE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Cup</a:t>
            </a: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Více než 3 milióny registrovaných hráčů, IRB žebříček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101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zemí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MS 2011 na Novém Zélandě: 48 zápasů, 1,4 mil. na stadiónech, TV sledovanost 4 miliardy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Anglie 2015, Japonsko 2019, neustálé zvyšování členské základny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A9C353B-E16F-4385-8EA7-2E1A5B64FE36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  <p:sp>
        <p:nvSpPr>
          <p:cNvPr id="103" name="TextShape 3"/>
          <p:cNvSpPr txBox="1"/>
          <p:nvPr/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>
                <a:solidFill>
                  <a:srgbClr val="00245A"/>
                </a:solidFill>
                <a:latin typeface="Verdana"/>
                <a:ea typeface="Verdana"/>
              </a:rPr>
              <a:t>Současnost a budoucnost ragby</a:t>
            </a:r>
            <a:endParaRPr/>
          </a:p>
        </p:txBody>
      </p:sp>
      <p:pic>
        <p:nvPicPr>
          <p:cNvPr id="5" name="Obrázek 4" descr="pd_rwc_20110909214019824773-60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286124"/>
            <a:ext cx="778674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1124640"/>
            <a:ext cx="8305560" cy="503964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>
                <a:solidFill>
                  <a:srgbClr val="00245A"/>
                </a:solidFill>
                <a:latin typeface="Verdana"/>
              </a:rPr>
              <a:t>1926, Ondřej </a:t>
            </a:r>
            <a:r>
              <a:rPr lang="cs-CZ" dirty="0" err="1">
                <a:solidFill>
                  <a:srgbClr val="00245A"/>
                </a:solidFill>
                <a:latin typeface="Verdana"/>
              </a:rPr>
              <a:t>Sekora</a:t>
            </a:r>
            <a:r>
              <a:rPr lang="cs-CZ" dirty="0">
                <a:solidFill>
                  <a:srgbClr val="00245A"/>
                </a:solidFill>
                <a:latin typeface="Verdana"/>
              </a:rPr>
              <a:t>, 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Brno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1929, 1. mistrovství ČR 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1931, 1. test 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match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, Lipsko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1965 pohár národů FIRA, Jugoslávie, Rumunsko, Francie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1971 ME, skupina A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Dukla-práce s talentovanými hráči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1991, 1. MS juniorů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2002-2008 reprezentace v I. Divizi ME, Ženy 7´s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r>
              <a:rPr lang="cs-CZ" dirty="0" smtClean="0">
                <a:solidFill>
                  <a:srgbClr val="00245A"/>
                </a:solidFill>
                <a:latin typeface="Verdana"/>
              </a:rPr>
              <a:t>http://www.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rugbyunion.cz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/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vyznamne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-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udalosti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-</a:t>
            </a:r>
            <a:r>
              <a:rPr lang="cs-CZ" dirty="0" err="1" smtClean="0">
                <a:solidFill>
                  <a:srgbClr val="00245A"/>
                </a:solidFill>
                <a:latin typeface="Verdana"/>
              </a:rPr>
              <a:t>ceskeho</a:t>
            </a:r>
            <a:r>
              <a:rPr lang="cs-CZ" dirty="0" smtClean="0">
                <a:solidFill>
                  <a:srgbClr val="00245A"/>
                </a:solidFill>
                <a:latin typeface="Verdana"/>
              </a:rPr>
              <a:t>-ragby-v-bodech</a:t>
            </a: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 lang="cs-CZ" dirty="0" smtClean="0">
              <a:solidFill>
                <a:srgbClr val="00245A"/>
              </a:solidFill>
              <a:latin typeface="Verdana"/>
            </a:endParaRPr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  <a:p>
            <a:pPr lvl="1">
              <a:lnSpc>
                <a:spcPct val="100000"/>
              </a:lnSpc>
              <a:buFont typeface="Calibri"/>
              <a:buChar char="&gt;"/>
            </a:pPr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37C0D60-AED4-45DD-B4B7-32015C65AD20}" type="slidenum">
              <a:rPr lang="cs-CZ" sz="1200">
                <a:solidFill>
                  <a:srgbClr val="00245A"/>
                </a:solidFill>
                <a:latin typeface="Verdana"/>
                <a:ea typeface="Verdana"/>
              </a:rPr>
              <a:pPr>
                <a:lnSpc>
                  <a:spcPct val="100000"/>
                </a:lnSpc>
              </a:pPr>
              <a:t>9</a:t>
            </a:fld>
            <a:endParaRPr/>
          </a:p>
        </p:txBody>
      </p:sp>
      <p:sp>
        <p:nvSpPr>
          <p:cNvPr id="106" name="TextShape 3"/>
          <p:cNvSpPr txBox="1"/>
          <p:nvPr/>
        </p:nvSpPr>
        <p:spPr>
          <a:xfrm>
            <a:off x="457200" y="274680"/>
            <a:ext cx="8304840" cy="748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2600" b="1">
                <a:solidFill>
                  <a:srgbClr val="00245A"/>
                </a:solidFill>
                <a:latin typeface="Verdana"/>
                <a:ea typeface="Verdana"/>
              </a:rPr>
              <a:t>Historie a vývoj ragby u nás</a:t>
            </a:r>
            <a:endParaRPr/>
          </a:p>
        </p:txBody>
      </p:sp>
      <p:pic>
        <p:nvPicPr>
          <p:cNvPr id="5" name="Obrázek 4" descr="histor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357562"/>
            <a:ext cx="7358114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691</Words>
  <PresentationFormat>Předvádění na obrazovce (4:3)</PresentationFormat>
  <Paragraphs>258</Paragraphs>
  <Slides>15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   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Rugby</dc:creator>
  <cp:lastModifiedBy>Rugby</cp:lastModifiedBy>
  <cp:revision>33</cp:revision>
  <dcterms:modified xsi:type="dcterms:W3CDTF">2014-05-05T05:36:20Z</dcterms:modified>
</cp:coreProperties>
</file>