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62" r:id="rId22"/>
    <p:sldId id="258" r:id="rId23"/>
    <p:sldId id="265" r:id="rId24"/>
    <p:sldId id="259" r:id="rId25"/>
    <p:sldId id="275" r:id="rId26"/>
    <p:sldId id="276" r:id="rId27"/>
    <p:sldId id="278" r:id="rId28"/>
    <p:sldId id="27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4E04-50F6-458C-B438-E0964DD588D1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2C7-3B42-464C-8AD8-20FB0468C7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06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Nadechneme se, palcem pravé ruky uzavřeme pravou nosní dírku a vydechneme levou nosní dírkou.</a:t>
            </a:r>
          </a:p>
          <a:p>
            <a:r>
              <a:rPr lang="cs-CZ" dirty="0" smtClean="0"/>
              <a:t>Další nádechy a výdechy provádíme pouze levou nosní dírkou, pravá je uzavřená pravým palcem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2C7-3B42-464C-8AD8-20FB0468C73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5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8002-41B7-429F-BF93-DDF76F738610}" type="datetimeFigureOut">
              <a:rPr lang="cs-CZ" smtClean="0"/>
              <a:pPr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FF6E-95EE-4CF1-BAA4-FDBAF538D1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Pránájáma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Harmonizační cvičení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dirty="0" err="1" smtClean="0"/>
              <a:t>Ádžňá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Centrum mezi obočím „třetí oko“, je centrem čistoty a moudrosti, mantrou je ÓM</a:t>
            </a:r>
          </a:p>
          <a:p>
            <a:r>
              <a:rPr lang="cs-CZ" dirty="0" smtClean="0"/>
              <a:t>Pouze lidské vlastnosti</a:t>
            </a:r>
          </a:p>
          <a:p>
            <a:r>
              <a:rPr lang="cs-CZ" dirty="0" smtClean="0"/>
              <a:t>Barva mléčně bílá (kouřová)- vědomí je již z velké části pročištěné, avšak ne docela</a:t>
            </a:r>
          </a:p>
          <a:p>
            <a:r>
              <a:rPr lang="cs-CZ" dirty="0" smtClean="0"/>
              <a:t>Lotos má 2 okvětní plátky – Já a bůh</a:t>
            </a:r>
          </a:p>
          <a:p>
            <a:r>
              <a:rPr lang="cs-CZ" dirty="0" smtClean="0"/>
              <a:t>Vlastnosti – </a:t>
            </a:r>
            <a:r>
              <a:rPr lang="cs-CZ" dirty="0" err="1" smtClean="0"/>
              <a:t>jrdnota</a:t>
            </a:r>
            <a:r>
              <a:rPr lang="cs-CZ" dirty="0" smtClean="0"/>
              <a:t>, prázdnota, pravda, vědomí, blaženost</a:t>
            </a:r>
          </a:p>
          <a:p>
            <a:r>
              <a:rPr lang="cs-CZ" dirty="0"/>
              <a:t>Blokace čakry </a:t>
            </a:r>
            <a:r>
              <a:rPr lang="cs-CZ" dirty="0" smtClean="0"/>
              <a:t>– síla rozvahy a rozlišování slábne, svádí nás na scestí.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8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cs-CZ" b="1" i="1" dirty="0" err="1" smtClean="0"/>
              <a:t>Bindu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Pod vlasy na temeni hlavy, symbolem je měsíc, nositel životní síly, mantrou je ŠIVÓ HAM</a:t>
            </a:r>
          </a:p>
          <a:p>
            <a:r>
              <a:rPr lang="cs-CZ" dirty="0" smtClean="0"/>
              <a:t>Centrem zdraví, podporuje sílu zraku, zklidňuje emoce, harmonizuje a pročišťuje</a:t>
            </a:r>
          </a:p>
          <a:p>
            <a:r>
              <a:rPr lang="cs-CZ" dirty="0" smtClean="0"/>
              <a:t>S její pomocí jsme schopni ovládat hlad a žízeň a přemoci nezdravé stravovací návyky</a:t>
            </a:r>
          </a:p>
          <a:p>
            <a:r>
              <a:rPr lang="cs-CZ" dirty="0" smtClean="0"/>
              <a:t>Koncentrace na tuto čakru pomáhá při depresích, nervozitě a při pocitech úzkosti a tísně v srdeční krajině.</a:t>
            </a:r>
          </a:p>
          <a:p>
            <a:r>
              <a:rPr lang="cs-CZ" dirty="0" smtClean="0"/>
              <a:t>20 okvětních lístků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9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cs-CZ" b="1" i="1" dirty="0" err="1" smtClean="0"/>
              <a:t>Sahasrára</a:t>
            </a:r>
            <a:r>
              <a:rPr lang="cs-CZ" b="1" i="1" dirty="0" smtClean="0"/>
              <a:t> čakra – je cílem jógy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dirty="0" smtClean="0"/>
              <a:t>Lebeční centrum – lotos s tisíci okvětními plátky – úplné rozšíření vědomí, je to čisté světlo</a:t>
            </a:r>
          </a:p>
          <a:p>
            <a:r>
              <a:rPr lang="cs-CZ" dirty="0" smtClean="0"/>
              <a:t>Síla, která ovlivňuje funkce mozku – paměť, koncentrace, vnímavost</a:t>
            </a:r>
          </a:p>
          <a:p>
            <a:r>
              <a:rPr lang="cs-CZ" dirty="0" smtClean="0"/>
              <a:t>Dosažení seberealizace a realizace Boha (osvobození od všech karem)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9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Čakry a jejich ovlivnění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1. úroveň </a:t>
            </a:r>
            <a:r>
              <a:rPr lang="cs-CZ" b="1" i="1" dirty="0" smtClean="0"/>
              <a:t>fyzická</a:t>
            </a:r>
            <a:r>
              <a:rPr lang="cs-CZ" dirty="0" smtClean="0"/>
              <a:t> – lze ji ovlivnit dýchacím cvičením, meditací, ásanami a mantrami  - ovlivňuje tělesné zdraví</a:t>
            </a:r>
          </a:p>
          <a:p>
            <a:r>
              <a:rPr lang="cs-CZ" dirty="0" smtClean="0"/>
              <a:t>2. úroveň </a:t>
            </a:r>
            <a:r>
              <a:rPr lang="cs-CZ" b="1" dirty="0" smtClean="0"/>
              <a:t>astrální</a:t>
            </a:r>
            <a:r>
              <a:rPr lang="cs-CZ" dirty="0" smtClean="0"/>
              <a:t> – vibrace, energetické proudění – ovlivňuje vědomí a tělesné zdraví</a:t>
            </a:r>
          </a:p>
          <a:p>
            <a:r>
              <a:rPr lang="cs-CZ" dirty="0" smtClean="0"/>
              <a:t>3. úroveň </a:t>
            </a:r>
            <a:r>
              <a:rPr lang="cs-CZ" b="1" i="1" dirty="0" smtClean="0"/>
              <a:t>spirituální</a:t>
            </a:r>
            <a:r>
              <a:rPr lang="cs-CZ" dirty="0" smtClean="0"/>
              <a:t> – přijímáme intuici, moudrost, </a:t>
            </a:r>
            <a:r>
              <a:rPr lang="cs-CZ" smtClean="0"/>
              <a:t>poznání.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Energie se pohybuje ve směru hodinových ručiček, lze ji usměrnit pomocí pohybu dlaní</a:t>
            </a:r>
          </a:p>
          <a:p>
            <a:pPr marL="0" indent="0">
              <a:buNone/>
            </a:pPr>
            <a:r>
              <a:rPr lang="cs-CZ" dirty="0" err="1" smtClean="0"/>
              <a:t>Kundalíní</a:t>
            </a:r>
            <a:r>
              <a:rPr lang="cs-CZ" dirty="0" smtClean="0"/>
              <a:t> - energie, která probouzí všechny čakry (hadí síla)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14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Plný jógový 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dech a jeho nácvik by měl předcházet dalším </a:t>
            </a:r>
            <a:r>
              <a:rPr lang="cs-CZ" dirty="0" err="1" smtClean="0"/>
              <a:t>pránájámickým</a:t>
            </a:r>
            <a:r>
              <a:rPr lang="cs-CZ" dirty="0" smtClean="0"/>
              <a:t> technikám.</a:t>
            </a:r>
          </a:p>
          <a:p>
            <a:r>
              <a:rPr lang="cs-CZ" dirty="0" smtClean="0"/>
              <a:t>Plný jógový dech lze rozdělit na tři části: na dech břišní, hrudní a podklíčkový a každý z těchto dechů lze ještě dále dělit na přední, boční (levá a pravá strana) a zadní.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magesCAMYBUI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58112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r>
              <a:rPr lang="cs-CZ" dirty="0" smtClean="0"/>
              <a:t>Plný jógový dech je charakterizován nádechem do břicha (spodní břišní dech, břišní stěna se zvedá a rozšiřuje), přes rozšíření žeber do stran (hrudní dech) až nahoru ke klíčním kostem (podklíčkový dech) – nezvedat ramena!!</a:t>
            </a:r>
          </a:p>
          <a:p>
            <a:endParaRPr lang="cs-CZ" dirty="0" smtClean="0"/>
          </a:p>
          <a:p>
            <a:r>
              <a:rPr lang="cs-CZ" dirty="0" smtClean="0"/>
              <a:t>Povrchové </a:t>
            </a:r>
            <a:r>
              <a:rPr lang="cs-CZ" dirty="0" smtClean="0"/>
              <a:t>dýchání </a:t>
            </a:r>
            <a:r>
              <a:rPr lang="cs-CZ" dirty="0" smtClean="0"/>
              <a:t>je neekonomické, dochází ke špatnému zapojení bránice a HSS. Nitrobřišní tlak nepomáhá ve stabilizaci páteře.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Břišní dech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nádechu klesá bránice do břišní dutiny a při výdechu stoupá a vytlačuje vzduch z plic. </a:t>
            </a:r>
          </a:p>
          <a:p>
            <a:r>
              <a:rPr lang="cs-CZ" dirty="0" smtClean="0"/>
              <a:t>Břišní dýchání masíruje orgány v dutině břišní, čímž mj. podporuje peristaltiku střev a řídí tok prány do oblasti solárního plexu.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Hrudní dech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hrudním dechu se vzduchem naplňuje střední část plic, a proto tento dech ovlivňuje hlavně oblast ve střední části hrudníku. Má vliv na srdce a jeho činnost, podporuje krevní oběh a příznivě působí také na další orgány, jako je například slezina nebo žlučník.</a:t>
            </a:r>
          </a:p>
          <a:p>
            <a:r>
              <a:rPr lang="cs-CZ" dirty="0" smtClean="0"/>
              <a:t>Břišní dech je spíše uvolňující a zklidňující, hrudní dech je aktivizující.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Mudry prstů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čin-mudra – prstová mudra podporující břišní dech. Spojením palce s ukazováčkem, ostatní prsty zůstávají natažené a jsou u sebe. Ruce v čin-mudře se umísťují na stehna, dlaně jsou otočené k zemi.</a:t>
            </a:r>
          </a:p>
          <a:p>
            <a:r>
              <a:rPr lang="cs-CZ" dirty="0" err="1" smtClean="0"/>
              <a:t>činmaja</a:t>
            </a:r>
            <a:r>
              <a:rPr lang="cs-CZ" dirty="0" smtClean="0"/>
              <a:t>-mudra – </a:t>
            </a:r>
            <a:r>
              <a:rPr lang="cs-CZ" dirty="0" err="1" smtClean="0"/>
              <a:t>mudra</a:t>
            </a:r>
            <a:r>
              <a:rPr lang="cs-CZ" dirty="0" smtClean="0"/>
              <a:t> pro hrudní dech, provádí stejně jako čin-mudra, ale s tím rozdílem, že zbylé tři prsty nejsou natažené, ale jsou pokrčené do dlaně.</a:t>
            </a:r>
          </a:p>
          <a:p>
            <a:r>
              <a:rPr lang="cs-CZ" dirty="0" err="1" smtClean="0"/>
              <a:t>adhi</a:t>
            </a:r>
            <a:r>
              <a:rPr lang="cs-CZ" dirty="0" smtClean="0"/>
              <a:t>-mudra – </a:t>
            </a:r>
            <a:r>
              <a:rPr lang="cs-CZ" dirty="0" err="1" smtClean="0"/>
              <a:t>mudra</a:t>
            </a:r>
            <a:r>
              <a:rPr lang="cs-CZ" dirty="0" smtClean="0"/>
              <a:t> pro podklíčkový dech. Palec je v dlani a je překrytý ostatními prsty (pěst obrácena prsty směrem k zemi).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Chyby při nácviku plného jógového dechu: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dirty="0" smtClean="0"/>
              <a:t>podcenění důležitosti nácviku a s tím související nedostatečná kontrola dýchacích svalů a pohybů.</a:t>
            </a:r>
          </a:p>
          <a:p>
            <a:r>
              <a:rPr lang="cs-CZ" dirty="0" smtClean="0"/>
              <a:t>nadměrné úsilí až křečovitost.</a:t>
            </a:r>
          </a:p>
          <a:p>
            <a:r>
              <a:rPr lang="cs-CZ" dirty="0" smtClean="0"/>
              <a:t>poruchy plynulosti dechu.</a:t>
            </a:r>
          </a:p>
          <a:p>
            <a:r>
              <a:rPr lang="cs-CZ" dirty="0" smtClean="0"/>
              <a:t>neprůchodnost nosních dírek - následné dýchání ústy.</a:t>
            </a:r>
          </a:p>
          <a:p>
            <a:r>
              <a:rPr lang="cs-CZ" dirty="0" smtClean="0"/>
              <a:t>nepravidelný nebo nevhodný rytmus dýchání.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Čtvrté pravidlo </a:t>
            </a:r>
            <a:r>
              <a:rPr lang="cs-CZ" dirty="0" err="1" smtClean="0"/>
              <a:t>Pataňdžaliho</a:t>
            </a:r>
            <a:r>
              <a:rPr lang="cs-CZ" dirty="0" smtClean="0"/>
              <a:t> systému jógy</a:t>
            </a:r>
          </a:p>
          <a:p>
            <a:r>
              <a:rPr lang="cs-CZ" dirty="0" smtClean="0"/>
              <a:t>Je charakterizováno jako řízené dýchání a přijímání prány (životní energie)</a:t>
            </a:r>
          </a:p>
          <a:p>
            <a:r>
              <a:rPr lang="cs-CZ" dirty="0" err="1" smtClean="0"/>
              <a:t>Pránájáma</a:t>
            </a:r>
            <a:r>
              <a:rPr lang="cs-CZ" dirty="0" smtClean="0"/>
              <a:t> je vědomé a volní usměrňování dechu (</a:t>
            </a:r>
            <a:r>
              <a:rPr lang="cs-CZ" b="1" dirty="0" smtClean="0"/>
              <a:t>prána</a:t>
            </a:r>
            <a:r>
              <a:rPr lang="cs-CZ" dirty="0" smtClean="0"/>
              <a:t> = dech, kosmická energie, </a:t>
            </a:r>
            <a:r>
              <a:rPr lang="cs-CZ" b="1" dirty="0" err="1" smtClean="0"/>
              <a:t>ájáma</a:t>
            </a:r>
            <a:r>
              <a:rPr lang="cs-CZ" dirty="0" smtClean="0"/>
              <a:t> = kontrolovat, regulovat). </a:t>
            </a:r>
          </a:p>
          <a:p>
            <a:endParaRPr lang="cs-CZ" b="1" dirty="0" smtClean="0"/>
          </a:p>
          <a:p>
            <a:r>
              <a:rPr lang="cs-CZ" b="1" dirty="0" smtClean="0"/>
              <a:t>„Cíleným usměrňováním prány v těle můžeme zlepšit vitalitu, zbavit tělo jedů, zvýšit odolnost organismu, získat vnitřní klid, dosáhnout uvolnění i duševní čistoty.“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Podle mytologie má každý tvor předem určenou délku života počtem dechů, jogín si tedy vědomým zpomalením dechu prodlužuje život.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Džala</a:t>
            </a:r>
            <a:r>
              <a:rPr lang="cs-CZ" b="1" dirty="0" smtClean="0"/>
              <a:t> </a:t>
            </a:r>
            <a:r>
              <a:rPr lang="cs-CZ" b="1" dirty="0" err="1" smtClean="0"/>
              <a:t>nétí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Technika promývání nosu vlažnou slanou vodou (také známá pod názvem nosní sprcha).</a:t>
            </a:r>
          </a:p>
          <a:p>
            <a:r>
              <a:rPr lang="cs-CZ" dirty="0" smtClean="0"/>
              <a:t>Vhodné pro alergiky, astmatiky, při rýmě.</a:t>
            </a:r>
          </a:p>
          <a:p>
            <a:r>
              <a:rPr lang="cs-CZ" dirty="0" smtClean="0"/>
              <a:t>Dochází k pročištění očí, nosu, uší a dalších dutin nad obočím a pod očima.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CA2FWC9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581128"/>
            <a:ext cx="2486025" cy="1838325"/>
          </a:xfrm>
          <a:prstGeom prst="rect">
            <a:avLst/>
          </a:prstGeom>
        </p:spPr>
      </p:pic>
      <p:pic>
        <p:nvPicPr>
          <p:cNvPr id="5" name="Obrázek 4" descr="imagesCA7D6HI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365104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Č</a:t>
            </a:r>
            <a:r>
              <a:rPr lang="cs-CZ" dirty="0" err="1" smtClean="0"/>
              <a:t>andra</a:t>
            </a:r>
            <a:r>
              <a:rPr lang="cs-CZ" dirty="0" smtClean="0"/>
              <a:t> </a:t>
            </a:r>
            <a:r>
              <a:rPr lang="cs-CZ" dirty="0" err="1" smtClean="0"/>
              <a:t>bhéda</a:t>
            </a:r>
            <a:r>
              <a:rPr lang="cs-CZ" dirty="0" smtClean="0"/>
              <a:t> </a:t>
            </a:r>
            <a:r>
              <a:rPr lang="cs-CZ" dirty="0" err="1" smtClean="0"/>
              <a:t>pránájáma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Při této technice nadechujeme levou nosní dírkou, která se označuje jako měsíční (</a:t>
            </a:r>
            <a:r>
              <a:rPr lang="cs-CZ" i="1" dirty="0" err="1" smtClean="0"/>
              <a:t>čandra</a:t>
            </a:r>
            <a:r>
              <a:rPr lang="cs-CZ" dirty="0" smtClean="0"/>
              <a:t>) a pročišťujeme (aktivujeme) tak </a:t>
            </a:r>
            <a:r>
              <a:rPr lang="cs-CZ" dirty="0" err="1" smtClean="0"/>
              <a:t>idu</a:t>
            </a:r>
            <a:r>
              <a:rPr lang="cs-CZ" dirty="0" smtClean="0"/>
              <a:t> </a:t>
            </a:r>
            <a:r>
              <a:rPr lang="cs-CZ" dirty="0" err="1" smtClean="0"/>
              <a:t>nádí</a:t>
            </a:r>
            <a:r>
              <a:rPr lang="cs-CZ" dirty="0" smtClean="0"/>
              <a:t>, tedy energetický kanálek ústící v levé nosní dírce.</a:t>
            </a:r>
          </a:p>
          <a:p>
            <a:pPr>
              <a:buNone/>
            </a:pPr>
            <a:r>
              <a:rPr lang="cs-CZ" b="1" dirty="0" smtClean="0"/>
              <a:t>	Účinky:</a:t>
            </a:r>
            <a:endParaRPr lang="cs-CZ" dirty="0" smtClean="0"/>
          </a:p>
          <a:p>
            <a:r>
              <a:rPr lang="cs-CZ" dirty="0" smtClean="0"/>
              <a:t>Ztišuje a zklidňuje. Dech je vhodné zařadit před meditací, protože zklidňuje nervovou soustavu a mysl. Vždy je ale třeba dbát na to, aby praxe nebyla příliš dlouhá. Pro zklidnění postačí 12 nádechů a výdechů.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cs-CZ" sz="4000" b="1" dirty="0" err="1" smtClean="0"/>
              <a:t>Nádí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šódhana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pránájáma</a:t>
            </a:r>
            <a:r>
              <a:rPr lang="cs-CZ" sz="4000" b="1" dirty="0" smtClean="0"/>
              <a:t> 1. stupeň - pročišťování nervových drah</a:t>
            </a:r>
          </a:p>
          <a:p>
            <a:endParaRPr lang="cs-CZ" b="1" dirty="0" smtClean="0"/>
          </a:p>
          <a:p>
            <a:pPr>
              <a:buNone/>
            </a:pPr>
            <a:endParaRPr lang="cs-CZ" sz="3800" b="1" dirty="0" smtClean="0"/>
          </a:p>
          <a:p>
            <a:r>
              <a:rPr lang="cs-CZ" sz="3800" b="1" dirty="0" smtClean="0"/>
              <a:t>Základní pozice:</a:t>
            </a:r>
            <a:r>
              <a:rPr lang="cs-CZ" sz="3800" dirty="0" smtClean="0"/>
              <a:t> uvolněný, vzpřímený sed</a:t>
            </a:r>
          </a:p>
          <a:p>
            <a:r>
              <a:rPr lang="cs-CZ" sz="3800" b="1" dirty="0" smtClean="0"/>
              <a:t>Koncentrace:</a:t>
            </a:r>
            <a:r>
              <a:rPr lang="cs-CZ" sz="3800" dirty="0" smtClean="0"/>
              <a:t> na průběh dechu</a:t>
            </a:r>
          </a:p>
          <a:p>
            <a:r>
              <a:rPr lang="cs-CZ" sz="3800" b="1" dirty="0" smtClean="0"/>
              <a:t>Počet opakování:</a:t>
            </a:r>
            <a:r>
              <a:rPr lang="cs-CZ" sz="3800" dirty="0" smtClean="0"/>
              <a:t> 20x každou nosní dírkou</a:t>
            </a:r>
          </a:p>
          <a:p>
            <a:r>
              <a:rPr lang="cs-CZ" sz="3800" b="1" dirty="0" smtClean="0"/>
              <a:t>Provedení:</a:t>
            </a:r>
            <a:r>
              <a:rPr lang="cs-CZ" sz="3800" dirty="0" smtClean="0"/>
              <a:t> </a:t>
            </a:r>
          </a:p>
          <a:p>
            <a:pPr>
              <a:buNone/>
            </a:pPr>
            <a:r>
              <a:rPr lang="cs-CZ" sz="3800" dirty="0" smtClean="0"/>
              <a:t>	1. Seďte několik minut uvolněně a pozornost soustřeďte na normální dech. Položte ukazováček a prostředníček pravé ruky do středu mezi obočím (</a:t>
            </a:r>
            <a:r>
              <a:rPr lang="cs-CZ" sz="3800" dirty="0" err="1" smtClean="0"/>
              <a:t>pránájáma</a:t>
            </a:r>
            <a:r>
              <a:rPr lang="cs-CZ" sz="3800" dirty="0" smtClean="0"/>
              <a:t> mudra) a palcem uzavřete pravou nosní dírku. 20x zhluboka nadechujte a vydechujte levou nosní dírkou. Uvolněte pravou nosní dírku a prsteníčkem uzavřete levou nosní dírku. 20x zhluboka nadechujte a vydechujte pravou nosní dírkou. </a:t>
            </a:r>
          </a:p>
          <a:p>
            <a:pPr>
              <a:buNone/>
            </a:pPr>
            <a:endParaRPr lang="cs-CZ" sz="3800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Nádí</a:t>
            </a:r>
            <a:r>
              <a:rPr lang="cs-CZ" b="1" dirty="0" smtClean="0"/>
              <a:t> </a:t>
            </a:r>
            <a:r>
              <a:rPr lang="cs-CZ" b="1" dirty="0" err="1" smtClean="0"/>
              <a:t>šódhana</a:t>
            </a:r>
            <a:r>
              <a:rPr lang="cs-CZ" b="1" dirty="0" smtClean="0"/>
              <a:t> </a:t>
            </a:r>
            <a:r>
              <a:rPr lang="cs-CZ" b="1" dirty="0" err="1" smtClean="0"/>
              <a:t>pránájáma</a:t>
            </a:r>
            <a:r>
              <a:rPr lang="cs-CZ" b="1" dirty="0" smtClean="0"/>
              <a:t> 2. stupeň - pročišťování nervových drah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Provedení:</a:t>
            </a:r>
            <a:r>
              <a:rPr lang="cs-CZ" dirty="0" smtClean="0"/>
              <a:t> Na 3–5 minut se soustřeďte na svůj normální dech. Proveďte </a:t>
            </a:r>
            <a:r>
              <a:rPr lang="cs-CZ" dirty="0" err="1" smtClean="0"/>
              <a:t>pránájáma</a:t>
            </a:r>
            <a:r>
              <a:rPr lang="cs-CZ" dirty="0" smtClean="0"/>
              <a:t> mudru. Pravým palcem uzavřete pravou nosní dírku a levou nosní dírkou se nadechněte trochu hlouběji než normálně. Uvolněte pravou nosní dírku, současně uzavřete pravým prsteníkem levou nosní dírku a vydechněte dlouze a uvolněně pravou nosní dírkou. Zhluboka se nadechněte pravou nosní dírkou. Uvolněte levou nosní dírku, současně uzavřete palcem pravou nosní dírku a vydechněte levou nosní dírkou. &gt;</a:t>
            </a:r>
          </a:p>
          <a:p>
            <a:r>
              <a:rPr lang="cs-CZ" dirty="0" smtClean="0"/>
              <a:t>Proveďte 20 kol tohoto střídavého dechu.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b="1" dirty="0" smtClean="0"/>
              <a:t>Účinky:</a:t>
            </a:r>
            <a:r>
              <a:rPr lang="cs-CZ" dirty="0" smtClean="0"/>
              <a:t> </a:t>
            </a:r>
            <a:r>
              <a:rPr lang="cs-CZ" dirty="0" err="1" smtClean="0"/>
              <a:t>Nádí</a:t>
            </a:r>
            <a:r>
              <a:rPr lang="cs-CZ" dirty="0" smtClean="0"/>
              <a:t> </a:t>
            </a:r>
            <a:r>
              <a:rPr lang="cs-CZ" dirty="0" err="1" smtClean="0"/>
              <a:t>šódhana</a:t>
            </a:r>
            <a:r>
              <a:rPr lang="cs-CZ" dirty="0" smtClean="0"/>
              <a:t> pročišťuje krev a dýchací systém. Prohloubeným dýcháním se krev mnohem více obohacuje o kyslík. Tento druh </a:t>
            </a:r>
            <a:r>
              <a:rPr lang="cs-CZ" dirty="0" err="1" smtClean="0"/>
              <a:t>pránájámy</a:t>
            </a:r>
            <a:r>
              <a:rPr lang="cs-CZ" dirty="0" smtClean="0"/>
              <a:t> posiluje dýchací orgány a harmonizuje nervový systém, pomáhá proti nervozitě a zmírňuje bolesti hlavy.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Kumbhaka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Zádrž dechu.</a:t>
            </a:r>
          </a:p>
          <a:p>
            <a:r>
              <a:rPr lang="cs-CZ" dirty="0" smtClean="0"/>
              <a:t>Zadržovat dech je možné jak po nádechu, pak mluvíme o vnitřní zádrži (</a:t>
            </a:r>
            <a:r>
              <a:rPr lang="cs-CZ" b="1" i="1" dirty="0" err="1" smtClean="0"/>
              <a:t>antar</a:t>
            </a:r>
            <a:r>
              <a:rPr lang="cs-CZ" b="1" i="1" dirty="0" smtClean="0"/>
              <a:t> </a:t>
            </a:r>
            <a:r>
              <a:rPr lang="cs-CZ" b="1" i="1" dirty="0" err="1" smtClean="0"/>
              <a:t>kumbhaka</a:t>
            </a:r>
            <a:r>
              <a:rPr lang="cs-CZ" dirty="0" smtClean="0"/>
              <a:t>), nebo po výdechu, což je vnější zádrž (</a:t>
            </a:r>
            <a:r>
              <a:rPr lang="cs-CZ" b="1" i="1" dirty="0" err="1" smtClean="0"/>
              <a:t>bahir</a:t>
            </a:r>
            <a:r>
              <a:rPr lang="cs-CZ" b="1" i="1" dirty="0" smtClean="0"/>
              <a:t> </a:t>
            </a:r>
            <a:r>
              <a:rPr lang="cs-CZ" b="1" i="1" dirty="0" err="1" smtClean="0"/>
              <a:t>kumbhaka</a:t>
            </a:r>
            <a:r>
              <a:rPr lang="cs-CZ" dirty="0" smtClean="0"/>
              <a:t>).</a:t>
            </a:r>
          </a:p>
          <a:p>
            <a:r>
              <a:rPr lang="cs-CZ" dirty="0" smtClean="0"/>
              <a:t>Jedna z hlavních součástí </a:t>
            </a:r>
            <a:r>
              <a:rPr lang="cs-CZ" dirty="0" err="1" smtClean="0"/>
              <a:t>pránájámy</a:t>
            </a:r>
            <a:r>
              <a:rPr lang="cs-CZ" dirty="0" smtClean="0"/>
              <a:t>. Při praxi se učíme nejdříve prohlubovat a zpomalovat dech, poté i zadržovat. Při zádrži dechu tělo lépe absorbuje a využije pránu. Nastává vyrovnání polarit, aktivity (nádech) a pasivity (výdech). Zastaví se rytmus dechu, zklidní se myšlenky a mysl se může lépe obrátit do vnitřního prostoru.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/>
              <a:t>Kontraindikace:</a:t>
            </a:r>
          </a:p>
          <a:p>
            <a:pPr marL="0" indent="0">
              <a:buNone/>
            </a:pPr>
            <a:r>
              <a:rPr lang="cs-CZ" dirty="0" smtClean="0"/>
              <a:t>Zádrž dechu by měli cvičit pouze zdraví jedinci. V žádném případě by ji neměli cvičit lidé s onemocněním srdce, problémy s krevním tlakem a lidé trpící závratěmi. Delší zádrže by neměly cvičit ani těhotné ženy. Nevhodné jsou pro lidi s psychickými poruchami, s problémy v břišní dutině a se štítnou žlázou.</a:t>
            </a:r>
            <a:br>
              <a:rPr lang="cs-CZ" dirty="0" smtClean="0"/>
            </a:br>
            <a:r>
              <a:rPr lang="cs-CZ" dirty="0" smtClean="0"/>
              <a:t>Při nácviku je třeba brát ohledy na svoje tělo a v případě jakýchkoliv nepříjemných pocitů zádrže necvičit vůbec nebo zařazovat pouze kratší zádrže.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Bandhy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bandhy</a:t>
            </a:r>
            <a:r>
              <a:rPr lang="cs-CZ" b="1" dirty="0" smtClean="0"/>
              <a:t> </a:t>
            </a:r>
            <a:r>
              <a:rPr lang="cs-CZ" dirty="0" smtClean="0"/>
              <a:t>– uzávěry udržující pránu v těle</a:t>
            </a:r>
          </a:p>
          <a:p>
            <a:r>
              <a:rPr lang="cs-CZ" dirty="0" err="1" smtClean="0"/>
              <a:t>bandha</a:t>
            </a:r>
            <a:r>
              <a:rPr lang="cs-CZ" dirty="0" smtClean="0"/>
              <a:t> znamená „zadržet" nebo „uzavřít„</a:t>
            </a:r>
          </a:p>
          <a:p>
            <a:r>
              <a:rPr lang="cs-CZ" dirty="0" smtClean="0"/>
              <a:t>Patří k pokročilejší praxi jógy. </a:t>
            </a:r>
          </a:p>
          <a:p>
            <a:r>
              <a:rPr lang="cs-CZ" dirty="0" smtClean="0"/>
              <a:t>Hlavními kontraindikacemi jsou vysoký krevní tlak, nemoci srdce, chronické onemocnění střev, nádory, oční a ušní problémy, menstruace a těhotenství. Vhodné nejsou ani pro děti a pro lidi s psychickými problémy.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	</a:t>
            </a:r>
            <a:r>
              <a:rPr lang="cs-CZ" dirty="0" err="1" smtClean="0"/>
              <a:t>Bandhy</a:t>
            </a:r>
            <a:r>
              <a:rPr lang="cs-CZ" dirty="0" smtClean="0"/>
              <a:t> jsou celkem tři:</a:t>
            </a:r>
          </a:p>
          <a:p>
            <a:r>
              <a:rPr lang="cs-CZ" dirty="0" err="1" smtClean="0"/>
              <a:t>džalandharabandha</a:t>
            </a:r>
            <a:r>
              <a:rPr lang="cs-CZ" dirty="0" smtClean="0"/>
              <a:t> (krční uzávěr)</a:t>
            </a:r>
          </a:p>
          <a:p>
            <a:r>
              <a:rPr lang="cs-CZ" i="1" dirty="0" err="1" smtClean="0"/>
              <a:t>uddijánabandha</a:t>
            </a:r>
            <a:r>
              <a:rPr lang="cs-CZ" dirty="0" smtClean="0"/>
              <a:t> (břišní uzávěr)</a:t>
            </a:r>
          </a:p>
          <a:p>
            <a:r>
              <a:rPr lang="cs-CZ" dirty="0" err="1" smtClean="0"/>
              <a:t>múlabandha</a:t>
            </a:r>
            <a:r>
              <a:rPr lang="cs-CZ" dirty="0" smtClean="0"/>
              <a:t> (kořenová </a:t>
            </a:r>
            <a:r>
              <a:rPr lang="cs-CZ" dirty="0" err="1" smtClean="0"/>
              <a:t>bandha</a:t>
            </a:r>
            <a:r>
              <a:rPr lang="cs-CZ" dirty="0" smtClean="0"/>
              <a:t>, pánevní uzávěr).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CA8B66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077072"/>
            <a:ext cx="2133600" cy="1600200"/>
          </a:xfrm>
          <a:prstGeom prst="rect">
            <a:avLst/>
          </a:prstGeom>
        </p:spPr>
      </p:pic>
      <p:pic>
        <p:nvPicPr>
          <p:cNvPr id="5" name="Obrázek 4" descr="imagesCAMJ2JF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21336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Pránájáma</a:t>
            </a:r>
            <a:r>
              <a:rPr lang="cs-CZ" dirty="0" smtClean="0"/>
              <a:t> – vitální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Prána je kosmická energie, síla vesmíru. Je základním prvkem života a vědomí. Nachází se i v </a:t>
            </a:r>
            <a:r>
              <a:rPr lang="cs-CZ" smtClean="0"/>
              <a:t>potravě.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Tělesné účinky</a:t>
            </a:r>
            <a:r>
              <a:rPr lang="cs-CZ" dirty="0" smtClean="0"/>
              <a:t>: </a:t>
            </a:r>
            <a:r>
              <a:rPr lang="cs-CZ" sz="2000" dirty="0" smtClean="0"/>
              <a:t>zvýšení odolnosti organismu; zvýšení příjmu kyslíku; posílení plic a srdce; normalizace krevního tlaku; harmonizace nervového systému; podpora léčebných procesů a léčebné terapie</a:t>
            </a:r>
          </a:p>
          <a:p>
            <a:pPr marL="0" indent="0">
              <a:buNone/>
            </a:pPr>
            <a:r>
              <a:rPr lang="cs-CZ" b="1" i="1" dirty="0" smtClean="0"/>
              <a:t>Psychické účinky: </a:t>
            </a:r>
            <a:r>
              <a:rPr lang="cs-CZ" sz="2000" dirty="0" smtClean="0"/>
              <a:t>pomáhá odstraňovat nervozitu, stres, depresi; zklidňuje myšlenky a emoce; vnitřní vyrovnanost;, rozpuštění energetických bloků</a:t>
            </a:r>
          </a:p>
          <a:p>
            <a:pPr marL="0" indent="0">
              <a:buNone/>
            </a:pPr>
            <a:r>
              <a:rPr lang="cs-CZ" b="1" i="1" dirty="0" smtClean="0"/>
              <a:t>Duchovní účinky: </a:t>
            </a:r>
            <a:r>
              <a:rPr lang="cs-CZ" sz="2000" dirty="0" smtClean="0"/>
              <a:t>prohloubení meditace; probuzení a pročištění čaker (energetických center); rozšíření vědomí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977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81605"/>
            <a:ext cx="358902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1605"/>
            <a:ext cx="4610195" cy="545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Význam čaker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dirty="0" err="1" smtClean="0"/>
              <a:t>Múládhára</a:t>
            </a:r>
            <a:r>
              <a:rPr lang="cs-CZ" b="1" i="1" dirty="0" smtClean="0"/>
              <a:t> č.</a:t>
            </a:r>
            <a:r>
              <a:rPr lang="cs-CZ" dirty="0" smtClean="0"/>
              <a:t> (kořenové centrum)- leží na spodním konci kostrče, její mantrou je LAM. Tvoří hranici mezi zvířecím a lidským vědomím</a:t>
            </a:r>
          </a:p>
          <a:p>
            <a:pPr marL="0" indent="0">
              <a:buNone/>
            </a:pPr>
            <a:r>
              <a:rPr lang="cs-CZ" dirty="0" smtClean="0"/>
              <a:t>+ </a:t>
            </a:r>
            <a:r>
              <a:rPr lang="cs-CZ" i="1" dirty="0" smtClean="0"/>
              <a:t>vitalita, životní síla, rozvoj vědomí</a:t>
            </a:r>
          </a:p>
          <a:p>
            <a:pPr>
              <a:buFontTx/>
              <a:buChar char="-"/>
            </a:pPr>
            <a:r>
              <a:rPr lang="cs-CZ" i="1" dirty="0" smtClean="0"/>
              <a:t>lenost, pudovost, egocentričnost</a:t>
            </a:r>
          </a:p>
          <a:p>
            <a:pPr marL="0" indent="0">
              <a:buNone/>
            </a:pPr>
            <a:r>
              <a:rPr lang="cs-CZ" dirty="0" smtClean="0"/>
              <a:t>Božstvem č. je Šiva (pán všech zvířat)</a:t>
            </a:r>
          </a:p>
          <a:p>
            <a:pPr marL="0" indent="0">
              <a:buNone/>
            </a:pPr>
            <a:r>
              <a:rPr lang="cs-CZ" dirty="0" smtClean="0"/>
              <a:t>Lotos se 4 okvětními lístky- mysl, intelekt, vědomí, ego</a:t>
            </a:r>
          </a:p>
          <a:p>
            <a:pPr marL="0" indent="0">
              <a:buNone/>
            </a:pPr>
            <a:r>
              <a:rPr lang="cs-CZ" dirty="0" smtClean="0"/>
              <a:t>Barva </a:t>
            </a:r>
            <a:r>
              <a:rPr lang="cs-CZ" i="1" dirty="0" smtClean="0"/>
              <a:t>červená</a:t>
            </a:r>
            <a:r>
              <a:rPr lang="cs-CZ" dirty="0" smtClean="0"/>
              <a:t> (probuzení spícího vědomí do stavu aktivního vědomí</a:t>
            </a:r>
          </a:p>
          <a:p>
            <a:pPr marL="0" indent="0">
              <a:buNone/>
            </a:pPr>
            <a:r>
              <a:rPr lang="cs-CZ" dirty="0" smtClean="0"/>
              <a:t>Zvíře =slon – symbol moudrosti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0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dirty="0" err="1" smtClean="0"/>
              <a:t>Svádhišthána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Spodní konec křížové kosti, její mantrou je VAM</a:t>
            </a:r>
          </a:p>
          <a:p>
            <a:r>
              <a:rPr lang="cs-CZ" dirty="0" smtClean="0"/>
              <a:t>Sídlo podvědomí – skladiště našich karem</a:t>
            </a:r>
          </a:p>
          <a:p>
            <a:r>
              <a:rPr lang="cs-CZ" dirty="0" smtClean="0"/>
              <a:t>Přináší bystrost, rozvoj osobnosti, ale nejdříve je třeba vědomí očistit od negativních kvalit</a:t>
            </a:r>
          </a:p>
          <a:p>
            <a:r>
              <a:rPr lang="cs-CZ" dirty="0" smtClean="0"/>
              <a:t>Lotos má 6 okvětních plátků – symbolizují negativní vlastnosti: hněv, nenávist, žárlivost, krutost, žádostivost, pýcha</a:t>
            </a:r>
          </a:p>
          <a:p>
            <a:r>
              <a:rPr lang="cs-CZ" dirty="0" smtClean="0"/>
              <a:t>Zvířecí symbol – krokodýl (lenost, nebezpečí)</a:t>
            </a:r>
          </a:p>
          <a:p>
            <a:r>
              <a:rPr lang="cs-CZ" dirty="0" smtClean="0"/>
              <a:t>Barva oranžová – barva činorodosti a očištění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1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dirty="0" err="1" smtClean="0"/>
              <a:t>Manipúra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Pupeční centrum (v oblasti </a:t>
            </a:r>
            <a:r>
              <a:rPr lang="cs-CZ" dirty="0" err="1" smtClean="0"/>
              <a:t>solar</a:t>
            </a:r>
            <a:r>
              <a:rPr lang="cs-CZ" dirty="0" smtClean="0"/>
              <a:t> plexu), její mantrou je RAM</a:t>
            </a:r>
          </a:p>
          <a:p>
            <a:r>
              <a:rPr lang="cs-CZ" dirty="0" smtClean="0"/>
              <a:t>Řídí naše energetické hospodářství – je centrem životní energie, zdrojem rovnováhy, síly a </a:t>
            </a:r>
            <a:r>
              <a:rPr lang="cs-CZ" dirty="0" err="1" smtClean="0"/>
              <a:t>ktivity</a:t>
            </a:r>
            <a:endParaRPr lang="cs-CZ" dirty="0" smtClean="0"/>
          </a:p>
          <a:p>
            <a:r>
              <a:rPr lang="cs-CZ" dirty="0" smtClean="0"/>
              <a:t>+ řídí funkci trávicích orgánů, upevňuje zdraví</a:t>
            </a:r>
          </a:p>
          <a:p>
            <a:r>
              <a:rPr lang="cs-CZ" dirty="0" smtClean="0"/>
              <a:t>-  blokace může být příčinou zdravotních poruch (krevní oběh, kolísání krevního tlaku, cukrovka)</a:t>
            </a:r>
          </a:p>
          <a:p>
            <a:r>
              <a:rPr lang="cs-CZ" dirty="0" smtClean="0"/>
              <a:t>Lotos – 10 okvětních plátků: 10 prán, které řídí a vyživují všechny funkce našeho těla</a:t>
            </a:r>
          </a:p>
          <a:p>
            <a:r>
              <a:rPr lang="cs-CZ" dirty="0" smtClean="0"/>
              <a:t>Zvíře – beran</a:t>
            </a:r>
          </a:p>
          <a:p>
            <a:r>
              <a:rPr lang="cs-CZ" dirty="0" smtClean="0"/>
              <a:t>Barva – žlutá = oheň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cs-CZ" b="1" i="1" dirty="0" err="1" smtClean="0"/>
              <a:t>Anáhata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Srdeční centrum, sídlem božského já, její mantrou je JAM</a:t>
            </a:r>
          </a:p>
          <a:p>
            <a:r>
              <a:rPr lang="cs-CZ" dirty="0" smtClean="0"/>
              <a:t>Sídlem emocí a pocitů, možnost splnění přání</a:t>
            </a:r>
          </a:p>
          <a:p>
            <a:r>
              <a:rPr lang="cs-CZ" dirty="0" smtClean="0"/>
              <a:t>Lotos má 12 okvětních plátků – božské vlastnosti srdce: blaženost, mír, harmonie, láska, pochopení, soucit, bystrost, čistotu, jednotu, milosrdenství, dobrota a odpuštění.</a:t>
            </a:r>
          </a:p>
          <a:p>
            <a:r>
              <a:rPr lang="cs-CZ" dirty="0" smtClean="0"/>
              <a:t>Barva – světle modrá (barva nebe)</a:t>
            </a:r>
          </a:p>
          <a:p>
            <a:r>
              <a:rPr lang="cs-CZ" dirty="0" smtClean="0"/>
              <a:t>Zvíře – antilopa – nabádá nás k pozornosti a bdělosti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330"/>
          </a:xfrm>
        </p:spPr>
        <p:txBody>
          <a:bodyPr/>
          <a:lstStyle/>
          <a:p>
            <a:pPr algn="l"/>
            <a:r>
              <a:rPr lang="cs-CZ" b="1" i="1" dirty="0" err="1" smtClean="0"/>
              <a:t>Višuddhi</a:t>
            </a:r>
            <a:r>
              <a:rPr lang="cs-CZ" b="1" i="1" dirty="0" smtClean="0"/>
              <a:t> čakra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Oblast hrdla, její mantrou je HAM</a:t>
            </a:r>
          </a:p>
          <a:p>
            <a:r>
              <a:rPr lang="cs-CZ" dirty="0" smtClean="0"/>
              <a:t>Jejím úkolem je očisťovat tělo od jedovatých látek (tělo, mysl i duch)</a:t>
            </a:r>
          </a:p>
          <a:p>
            <a:r>
              <a:rPr lang="cs-CZ" dirty="0" smtClean="0"/>
              <a:t>Jasný hlas, dar řeči a zpěvu, vyvážené myšlení a city</a:t>
            </a:r>
          </a:p>
          <a:p>
            <a:r>
              <a:rPr lang="cs-CZ" dirty="0" smtClean="0"/>
              <a:t>16 okvětních lístků – 16 schopností, které jsou dány člověku rozvinout</a:t>
            </a:r>
          </a:p>
          <a:p>
            <a:r>
              <a:rPr lang="cs-CZ" dirty="0" smtClean="0"/>
              <a:t>Barva je fialová</a:t>
            </a:r>
          </a:p>
          <a:p>
            <a:r>
              <a:rPr lang="cs-CZ" dirty="0" smtClean="0"/>
              <a:t>Zvíře – bílý slon-moudrost a poznání</a:t>
            </a:r>
          </a:p>
          <a:p>
            <a:r>
              <a:rPr lang="cs-CZ" dirty="0" smtClean="0"/>
              <a:t>Při blokaci čakry – pocit strachu, nesvobody a omezení, problémy se štítnou žlázou a s krční oblastí, potíže při polykání, zábrana při mluvení, nervozita, tréma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3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1607</Words>
  <Application>Microsoft Office PowerPoint</Application>
  <PresentationFormat>Předvádění na obrazovce (4:3)</PresentationFormat>
  <Paragraphs>138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sady Office</vt:lpstr>
      <vt:lpstr>Pránájáma</vt:lpstr>
      <vt:lpstr>Prezentace aplikace PowerPoint</vt:lpstr>
      <vt:lpstr>Pránájáma – vitální energie</vt:lpstr>
      <vt:lpstr>Prezentace aplikace PowerPoint</vt:lpstr>
      <vt:lpstr>Význam čaker</vt:lpstr>
      <vt:lpstr>Svádhišthána čakra</vt:lpstr>
      <vt:lpstr>Manipúra čakra</vt:lpstr>
      <vt:lpstr>Anáhata čakra</vt:lpstr>
      <vt:lpstr>Višuddhi čakra</vt:lpstr>
      <vt:lpstr>Ádžňá čakra</vt:lpstr>
      <vt:lpstr>Bindu čakra</vt:lpstr>
      <vt:lpstr>Sahasrára čakra – je cílem jógy</vt:lpstr>
      <vt:lpstr>Čakry a jejich ovlivnění</vt:lpstr>
      <vt:lpstr>Plný jógový dech</vt:lpstr>
      <vt:lpstr>Prezentace aplikace PowerPoint</vt:lpstr>
      <vt:lpstr> Břišní dech </vt:lpstr>
      <vt:lpstr> Hrudní dech </vt:lpstr>
      <vt:lpstr> Mudry prstů </vt:lpstr>
      <vt:lpstr>Chyby při nácviku plného jógového dechu:</vt:lpstr>
      <vt:lpstr>Džala nétí</vt:lpstr>
      <vt:lpstr>Čandra bhéda pránájáma </vt:lpstr>
      <vt:lpstr>Prezentace aplikace PowerPoint</vt:lpstr>
      <vt:lpstr> Nádí šódhana pránájáma 2. stupeň - pročišťování nervových drah </vt:lpstr>
      <vt:lpstr>Prezentace aplikace PowerPoint</vt:lpstr>
      <vt:lpstr>Kumbhaka</vt:lpstr>
      <vt:lpstr>Prezentace aplikace PowerPoint</vt:lpstr>
      <vt:lpstr>Bandhy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Pránájáma</dc:title>
  <dc:creator>HP</dc:creator>
  <cp:lastModifiedBy>User</cp:lastModifiedBy>
  <cp:revision>21</cp:revision>
  <dcterms:created xsi:type="dcterms:W3CDTF">2012-01-12T20:57:32Z</dcterms:created>
  <dcterms:modified xsi:type="dcterms:W3CDTF">2015-04-20T12:47:49Z</dcterms:modified>
</cp:coreProperties>
</file>