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73" r:id="rId5"/>
    <p:sldId id="374" r:id="rId6"/>
    <p:sldId id="375" r:id="rId7"/>
    <p:sldId id="376" r:id="rId8"/>
    <p:sldId id="263" r:id="rId9"/>
    <p:sldId id="397" r:id="rId10"/>
    <p:sldId id="264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44" r:id="rId67"/>
    <p:sldId id="345" r:id="rId68"/>
    <p:sldId id="346" r:id="rId69"/>
    <p:sldId id="348" r:id="rId70"/>
    <p:sldId id="347" r:id="rId71"/>
    <p:sldId id="341" r:id="rId72"/>
    <p:sldId id="342" r:id="rId73"/>
    <p:sldId id="352" r:id="rId74"/>
    <p:sldId id="343" r:id="rId75"/>
    <p:sldId id="353" r:id="rId76"/>
    <p:sldId id="354" r:id="rId77"/>
    <p:sldId id="355" r:id="rId78"/>
    <p:sldId id="356" r:id="rId79"/>
    <p:sldId id="322" r:id="rId80"/>
    <p:sldId id="323" r:id="rId81"/>
    <p:sldId id="324" r:id="rId82"/>
    <p:sldId id="325" r:id="rId83"/>
    <p:sldId id="326" r:id="rId84"/>
    <p:sldId id="327" r:id="rId85"/>
    <p:sldId id="328" r:id="rId86"/>
    <p:sldId id="329" r:id="rId87"/>
    <p:sldId id="330" r:id="rId88"/>
    <p:sldId id="331" r:id="rId89"/>
    <p:sldId id="332" r:id="rId90"/>
    <p:sldId id="333" r:id="rId91"/>
    <p:sldId id="334" r:id="rId92"/>
    <p:sldId id="335" r:id="rId93"/>
    <p:sldId id="336" r:id="rId94"/>
    <p:sldId id="337" r:id="rId95"/>
    <p:sldId id="338" r:id="rId96"/>
    <p:sldId id="339" r:id="rId97"/>
    <p:sldId id="340" r:id="rId98"/>
    <p:sldId id="350" r:id="rId99"/>
    <p:sldId id="351" r:id="rId100"/>
    <p:sldId id="357" r:id="rId101"/>
    <p:sldId id="358" r:id="rId102"/>
    <p:sldId id="359" r:id="rId103"/>
    <p:sldId id="360" r:id="rId104"/>
    <p:sldId id="361" r:id="rId105"/>
    <p:sldId id="362" r:id="rId106"/>
    <p:sldId id="371" r:id="rId107"/>
    <p:sldId id="363" r:id="rId108"/>
    <p:sldId id="365" r:id="rId109"/>
    <p:sldId id="366" r:id="rId110"/>
    <p:sldId id="377" r:id="rId111"/>
    <p:sldId id="378" r:id="rId112"/>
    <p:sldId id="367" r:id="rId113"/>
    <p:sldId id="364" r:id="rId114"/>
    <p:sldId id="368" r:id="rId115"/>
    <p:sldId id="369" r:id="rId116"/>
    <p:sldId id="379" r:id="rId117"/>
    <p:sldId id="370" r:id="rId118"/>
    <p:sldId id="372" r:id="rId119"/>
    <p:sldId id="385" r:id="rId120"/>
    <p:sldId id="380" r:id="rId121"/>
    <p:sldId id="381" r:id="rId122"/>
    <p:sldId id="382" r:id="rId123"/>
    <p:sldId id="383" r:id="rId124"/>
    <p:sldId id="384" r:id="rId125"/>
    <p:sldId id="387" r:id="rId126"/>
    <p:sldId id="389" r:id="rId127"/>
    <p:sldId id="390" r:id="rId128"/>
    <p:sldId id="391" r:id="rId129"/>
    <p:sldId id="392" r:id="rId130"/>
    <p:sldId id="393" r:id="rId131"/>
    <p:sldId id="394" r:id="rId132"/>
    <p:sldId id="395" r:id="rId133"/>
    <p:sldId id="396" r:id="rId1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A5C1"/>
    <a:srgbClr val="3BCCFF"/>
    <a:srgbClr val="FFD8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8" d="100"/>
          <a:sy n="118" d="100"/>
        </p:scale>
        <p:origin x="1666" y="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slide" Target="slides/slide13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4BE25-AEC1-4FD3-A9E8-05C0B8690773}" type="datetimeFigureOut">
              <a:rPr lang="cs-CZ" smtClean="0"/>
              <a:pPr/>
              <a:t>24.2.2015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B49A9-73BA-4C1D-8D42-C6B2E8E16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4BE25-AEC1-4FD3-A9E8-05C0B8690773}" type="datetimeFigureOut">
              <a:rPr lang="cs-CZ" smtClean="0"/>
              <a:pPr/>
              <a:t>24.2.2015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B49A9-73BA-4C1D-8D42-C6B2E8E16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4BE25-AEC1-4FD3-A9E8-05C0B8690773}" type="datetimeFigureOut">
              <a:rPr lang="cs-CZ" smtClean="0"/>
              <a:pPr/>
              <a:t>24.2.2015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B49A9-73BA-4C1D-8D42-C6B2E8E16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03513" y="274638"/>
            <a:ext cx="6316662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2693988" y="1600200"/>
            <a:ext cx="6326187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32618-6B39-4488-AB57-8E13AAE66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Nadpis a diagram nebo organizační sché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03513" y="274638"/>
            <a:ext cx="6316662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jekt SmartArt 2"/>
          <p:cNvSpPr>
            <a:spLocks noGrp="1"/>
          </p:cNvSpPr>
          <p:nvPr>
            <p:ph type="dgm" idx="1"/>
          </p:nvPr>
        </p:nvSpPr>
        <p:spPr>
          <a:xfrm>
            <a:off x="2693988" y="1600200"/>
            <a:ext cx="6326187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14592-FFDE-4D79-B307-C9BCDD2F3D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4BE25-AEC1-4FD3-A9E8-05C0B8690773}" type="datetimeFigureOut">
              <a:rPr lang="cs-CZ" smtClean="0"/>
              <a:pPr/>
              <a:t>24.2.2015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B49A9-73BA-4C1D-8D42-C6B2E8E16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4BE25-AEC1-4FD3-A9E8-05C0B8690773}" type="datetimeFigureOut">
              <a:rPr lang="cs-CZ" smtClean="0"/>
              <a:pPr/>
              <a:t>24.2.2015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B49A9-73BA-4C1D-8D42-C6B2E8E16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4BE25-AEC1-4FD3-A9E8-05C0B8690773}" type="datetimeFigureOut">
              <a:rPr lang="cs-CZ" smtClean="0"/>
              <a:pPr/>
              <a:t>24.2.2015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B49A9-73BA-4C1D-8D42-C6B2E8E16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4BE25-AEC1-4FD3-A9E8-05C0B8690773}" type="datetimeFigureOut">
              <a:rPr lang="cs-CZ" smtClean="0"/>
              <a:pPr/>
              <a:t>24.2.2015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B49A9-73BA-4C1D-8D42-C6B2E8E16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4BE25-AEC1-4FD3-A9E8-05C0B8690773}" type="datetimeFigureOut">
              <a:rPr lang="cs-CZ" smtClean="0"/>
              <a:pPr/>
              <a:t>24.2.2015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B49A9-73BA-4C1D-8D42-C6B2E8E16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4BE25-AEC1-4FD3-A9E8-05C0B8690773}" type="datetimeFigureOut">
              <a:rPr lang="cs-CZ" smtClean="0"/>
              <a:pPr/>
              <a:t>24.2.2015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B49A9-73BA-4C1D-8D42-C6B2E8E16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4BE25-AEC1-4FD3-A9E8-05C0B8690773}" type="datetimeFigureOut">
              <a:rPr lang="cs-CZ" smtClean="0"/>
              <a:pPr/>
              <a:t>24.2.2015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B49A9-73BA-4C1D-8D42-C6B2E8E16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Klepnutím na ikonu přidáte obrázek.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4BE25-AEC1-4FD3-A9E8-05C0B8690773}" type="datetimeFigureOut">
              <a:rPr lang="cs-CZ" smtClean="0"/>
              <a:pPr/>
              <a:t>24.2.2015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B49A9-73BA-4C1D-8D42-C6B2E8E16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4BE25-AEC1-4FD3-A9E8-05C0B8690773}" type="datetimeFigureOut">
              <a:rPr lang="cs-CZ" smtClean="0"/>
              <a:pPr/>
              <a:t>24.2.2015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B49A9-73BA-4C1D-8D42-C6B2E8E16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is.muni.cz/elportal/?id=970733" TargetMode="External"/><Relationship Id="rId3" Type="http://schemas.openxmlformats.org/officeDocument/2006/relationships/hyperlink" Target="http://is.muni.cz/" TargetMode="External"/><Relationship Id="rId7" Type="http://schemas.openxmlformats.org/officeDocument/2006/relationships/hyperlink" Target="http://is.muni.cz/elportal/?id=919706" TargetMode="External"/><Relationship Id="rId12" Type="http://schemas.openxmlformats.org/officeDocument/2006/relationships/hyperlink" Target="http://www.fsps.muni.cz/impact/antropomotorika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s.muni.cz/elportal/?id=919711" TargetMode="External"/><Relationship Id="rId11" Type="http://schemas.openxmlformats.org/officeDocument/2006/relationships/hyperlink" Target="http://www.fsps.muni.cz/impact/didaktika-upolu-ve-skolni-telesne-vychove/" TargetMode="External"/><Relationship Id="rId5" Type="http://schemas.openxmlformats.org/officeDocument/2006/relationships/hyperlink" Target="http://is.muni.cz/do/1499/el/estud/fsps/js10/upoly/web/index.html" TargetMode="External"/><Relationship Id="rId10" Type="http://schemas.openxmlformats.org/officeDocument/2006/relationships/hyperlink" Target="http://www.fsps.muni.cz/inovace-SEBS-ASEBS/elearning" TargetMode="External"/><Relationship Id="rId4" Type="http://schemas.openxmlformats.org/officeDocument/2006/relationships/hyperlink" Target="http://is.muni.cz/elportal/?id=887088" TargetMode="External"/><Relationship Id="rId9" Type="http://schemas.openxmlformats.org/officeDocument/2006/relationships/hyperlink" Target="http://www.fsps.muni.cz/inovace-SEBS-ASEBS/elearning/didaktika-upolu" TargetMode="Externa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w1uRmKINbuw&amp;feature=related" TargetMode="External"/><Relationship Id="rId2" Type="http://schemas.openxmlformats.org/officeDocument/2006/relationships/hyperlink" Target="http://www.youtube.com/watch?v=h29uO1J78uo&amp;feature=relmfu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youtube.com/watch?v=7arO5xTN130&amp;feature=related" TargetMode="External"/><Relationship Id="rId4" Type="http://schemas.openxmlformats.org/officeDocument/2006/relationships/hyperlink" Target="http://www.youtube.com/watch?v=Hgyv6soI2l8" TargetMode="Externa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v=tFdJMjXS4Yw&amp;feature=related" TargetMode="External"/><Relationship Id="rId13" Type="http://schemas.openxmlformats.org/officeDocument/2006/relationships/hyperlink" Target="http://www.gymnasticbodies.com/index.html" TargetMode="External"/><Relationship Id="rId3" Type="http://schemas.openxmlformats.org/officeDocument/2006/relationships/hyperlink" Target="http://www.tacfitcommando.com/" TargetMode="External"/><Relationship Id="rId7" Type="http://schemas.openxmlformats.org/officeDocument/2006/relationships/hyperlink" Target="http://www.tacticalgymnastics.com/" TargetMode="External"/><Relationship Id="rId12" Type="http://schemas.openxmlformats.org/officeDocument/2006/relationships/hyperlink" Target="http://www.amazon.com/Viking-Warrior-Conditioning-Kenneth-Jay/dp/0938045040" TargetMode="External"/><Relationship Id="rId2" Type="http://schemas.openxmlformats.org/officeDocument/2006/relationships/hyperlink" Target="http://www.crossfit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avemantraining.com.au/" TargetMode="External"/><Relationship Id="rId11" Type="http://schemas.openxmlformats.org/officeDocument/2006/relationships/hyperlink" Target="http://www.scribd.com/doc/31798365/Convict-Conditioning-Charts" TargetMode="External"/><Relationship Id="rId5" Type="http://schemas.openxmlformats.org/officeDocument/2006/relationships/hyperlink" Target="http://www.youtube.com/watch?v=ALibjVx4CXs" TargetMode="External"/><Relationship Id="rId10" Type="http://schemas.openxmlformats.org/officeDocument/2006/relationships/hyperlink" Target="Russian%20Kettlebell%20Challenge" TargetMode="External"/><Relationship Id="rId4" Type="http://schemas.openxmlformats.org/officeDocument/2006/relationships/hyperlink" Target="http://www.youtube.com/watch?v=0xqRicbUDTg" TargetMode="External"/><Relationship Id="rId9" Type="http://schemas.openxmlformats.org/officeDocument/2006/relationships/hyperlink" Target="http://www.dragondoor.com/b28/" TargetMode="External"/><Relationship Id="rId14" Type="http://schemas.openxmlformats.org/officeDocument/2006/relationships/hyperlink" Target="http://bretcontreras.com/about-me/" TargetMode="Externa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v=rcGblCQDuLo" TargetMode="External"/><Relationship Id="rId3" Type="http://schemas.openxmlformats.org/officeDocument/2006/relationships/hyperlink" Target="http://www.youtube.com/watch?v=fdnMmQWP4w0" TargetMode="External"/><Relationship Id="rId7" Type="http://schemas.openxmlformats.org/officeDocument/2006/relationships/hyperlink" Target="http://www.youtube.com/watch?v=dvIS-sPdj0A" TargetMode="External"/><Relationship Id="rId2" Type="http://schemas.openxmlformats.org/officeDocument/2006/relationships/hyperlink" Target="http://www.youtube.com/watch?v=H50tZLMBFG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HEjkMbLyAzw" TargetMode="External"/><Relationship Id="rId5" Type="http://schemas.openxmlformats.org/officeDocument/2006/relationships/hyperlink" Target="http://www.youtube.com/watch?v=NoXJFSGTWWg&amp;feature=relmfu" TargetMode="External"/><Relationship Id="rId10" Type="http://schemas.openxmlformats.org/officeDocument/2006/relationships/hyperlink" Target="http://www.youtube.com/watch?v=a9_6QQZNUj0" TargetMode="External"/><Relationship Id="rId4" Type="http://schemas.openxmlformats.org/officeDocument/2006/relationships/hyperlink" Target="http://www.youtube.com/watch?v=x1qKW5e-PPw" TargetMode="External"/><Relationship Id="rId9" Type="http://schemas.openxmlformats.org/officeDocument/2006/relationships/hyperlink" Target="http://www.youtube.com/watch?v=eQBBSLtReNk" TargetMode="Externa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a9_6QQZNUj0" TargetMode="External"/><Relationship Id="rId2" Type="http://schemas.openxmlformats.org/officeDocument/2006/relationships/hyperlink" Target="http://www.youtube.com/watch?v=LbTrKhvxRvA&amp;feature=relmfu" TargetMode="Externa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_kvyjK8j3jg&amp;feature=plcp" TargetMode="External"/><Relationship Id="rId2" Type="http://schemas.openxmlformats.org/officeDocument/2006/relationships/hyperlink" Target="http://www.youtube.com/watch?v=D5o-yxwBJuk&amp;feature=related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6sYO3wkVbI4&amp;feature=plcp" TargetMode="Externa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revpubli.unileon.es/ojs/index.php/artesmarciales/index" TargetMode="External"/><Relationship Id="rId3" Type="http://schemas.openxmlformats.org/officeDocument/2006/relationships/hyperlink" Target="http://www.martialstudies.com.hk/" TargetMode="External"/><Relationship Id="rId7" Type="http://schemas.openxmlformats.org/officeDocument/2006/relationships/hyperlink" Target="http://combatsports.edu.pl/" TargetMode="External"/><Relationship Id="rId2" Type="http://schemas.openxmlformats.org/officeDocument/2006/relationships/hyperlink" Target="http://inwr-wrestling.com/2011/03/international-journal-of-wrestling-science-vol-1-issue-1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dokan.pl/" TargetMode="External"/><Relationship Id="rId5" Type="http://schemas.openxmlformats.org/officeDocument/2006/relationships/hyperlink" Target="http://smaes.archbudo.com/" TargetMode="External"/><Relationship Id="rId10" Type="http://schemas.openxmlformats.org/officeDocument/2006/relationships/hyperlink" Target="http://upoly.sk/index.php" TargetMode="External"/><Relationship Id="rId4" Type="http://schemas.openxmlformats.org/officeDocument/2006/relationships/hyperlink" Target="http://www.archbudo.com/" TargetMode="External"/><Relationship Id="rId9" Type="http://schemas.openxmlformats.org/officeDocument/2006/relationships/hyperlink" Target="http://www.jssm.org/combat.php" TargetMode="Externa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hrstudent\Local Settings\Temporary Internet Files\Content.IE5\9EJP358X\MPj0438862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cs-CZ" sz="4800" b="1" dirty="0" smtClean="0">
                <a:solidFill>
                  <a:schemeClr val="bg1"/>
                </a:solidFill>
              </a:rPr>
              <a:t>Teorie a didaktika úpolů SEBS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18" y="274638"/>
            <a:ext cx="6900882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 smtClean="0">
                <a:solidFill>
                  <a:schemeClr val="bg1"/>
                </a:solidFill>
              </a:rPr>
              <a:t>Informační zdroje: e-</a:t>
            </a:r>
            <a:r>
              <a:rPr lang="cs-CZ" b="1" dirty="0" err="1" smtClean="0">
                <a:solidFill>
                  <a:schemeClr val="bg1"/>
                </a:solidFill>
              </a:rPr>
              <a:t>learning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C:\Documents and Settings\hrstudent\Local Settings\Temporary Internet Files\Content.IE5\9EJP358X\MPj04388620000[1].jpg"/>
          <p:cNvPicPr>
            <a:picLocks noChangeAspect="1" noChangeArrowheads="1"/>
          </p:cNvPicPr>
          <p:nvPr/>
        </p:nvPicPr>
        <p:blipFill>
          <a:blip r:embed="rId2" cstate="print"/>
          <a:srcRect b="43457"/>
          <a:stretch>
            <a:fillRect/>
          </a:stretch>
        </p:blipFill>
        <p:spPr bwMode="auto">
          <a:xfrm rot="5400000">
            <a:off x="-2619384" y="2619384"/>
            <a:ext cx="6857999" cy="1619232"/>
          </a:xfrm>
          <a:prstGeom prst="rect">
            <a:avLst/>
          </a:prstGeom>
          <a:noFill/>
          <a:effectLst/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14546" y="1357298"/>
            <a:ext cx="6572264" cy="538407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sz="4800" dirty="0" smtClean="0">
                <a:hlinkClick r:id="rId3"/>
              </a:rPr>
              <a:t>http://is.muni.cz/</a:t>
            </a:r>
            <a:r>
              <a:rPr lang="cs-CZ" sz="4800" dirty="0" smtClean="0"/>
              <a:t> → E-LEARNING → ELPORTÁL </a:t>
            </a:r>
            <a:br>
              <a:rPr lang="cs-CZ" sz="4800" dirty="0" smtClean="0"/>
            </a:br>
            <a:r>
              <a:rPr lang="cs-CZ" sz="4800" dirty="0" smtClean="0"/>
              <a:t>→ e-PUBLIKACE → Výběr podle fakult → </a:t>
            </a:r>
            <a:br>
              <a:rPr lang="cs-CZ" sz="4800" dirty="0" smtClean="0"/>
            </a:br>
            <a:r>
              <a:rPr lang="cs-CZ" sz="4800" dirty="0" smtClean="0"/>
              <a:t>Fakulta sportovních studií:</a:t>
            </a:r>
          </a:p>
          <a:p>
            <a:pPr>
              <a:buNone/>
            </a:pPr>
            <a:endParaRPr lang="cs-CZ" sz="4800" dirty="0" smtClean="0"/>
          </a:p>
          <a:p>
            <a:pPr>
              <a:buNone/>
            </a:pPr>
            <a:r>
              <a:rPr lang="cs-CZ" sz="4800" b="1" dirty="0" smtClean="0">
                <a:solidFill>
                  <a:schemeClr val="bg1"/>
                </a:solidFill>
                <a:hlinkClick r:id="rId4" tooltip="Základy úpolových sportů pro tělesnou výchovu"/>
              </a:rPr>
              <a:t>Základy úpolových sportů pro tělesnou výchovu</a:t>
            </a:r>
            <a:endParaRPr lang="cs-CZ" sz="4800" dirty="0" smtClean="0">
              <a:solidFill>
                <a:schemeClr val="bg1"/>
              </a:solidFill>
              <a:hlinkClick r:id="rId5"/>
            </a:endParaRPr>
          </a:p>
          <a:p>
            <a:pPr>
              <a:buNone/>
            </a:pPr>
            <a:r>
              <a:rPr lang="cs-CZ" sz="4800" dirty="0" smtClean="0">
                <a:solidFill>
                  <a:schemeClr val="bg1"/>
                </a:solidFill>
                <a:hlinkClick r:id="rId4"/>
              </a:rPr>
              <a:t>http://is.muni.cz/elportal/?id=887088</a:t>
            </a:r>
            <a:endParaRPr lang="cs-CZ" sz="48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cs-CZ" sz="4800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cs-CZ" sz="4800" b="1" dirty="0" smtClean="0">
                <a:solidFill>
                  <a:schemeClr val="bg1"/>
                </a:solidFill>
                <a:hlinkClick r:id="rId6" tooltip="Aplikované úpoly"/>
              </a:rPr>
              <a:t>Aplikované úpoly</a:t>
            </a:r>
            <a:endParaRPr lang="cs-CZ" sz="4800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cs-CZ" sz="4800" dirty="0" smtClean="0">
                <a:solidFill>
                  <a:schemeClr val="bg1"/>
                </a:solidFill>
                <a:hlinkClick r:id="rId6"/>
              </a:rPr>
              <a:t>http://is.muni.cz/elportal/?id=919711</a:t>
            </a:r>
            <a:endParaRPr lang="cs-CZ" sz="4800" dirty="0" smtClean="0">
              <a:solidFill>
                <a:schemeClr val="bg1"/>
              </a:solidFill>
            </a:endParaRPr>
          </a:p>
          <a:p>
            <a:endParaRPr lang="cs-CZ" sz="4800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cs-CZ" sz="4800" b="1" dirty="0" smtClean="0">
                <a:solidFill>
                  <a:schemeClr val="bg1"/>
                </a:solidFill>
                <a:hlinkClick r:id="rId7" tooltip="Metodika džúdó"/>
              </a:rPr>
              <a:t>Metodika </a:t>
            </a:r>
            <a:r>
              <a:rPr lang="cs-CZ" sz="4800" b="1" dirty="0" err="1" smtClean="0">
                <a:solidFill>
                  <a:schemeClr val="bg1"/>
                </a:solidFill>
                <a:hlinkClick r:id="rId7" tooltip="Metodika džúdó"/>
              </a:rPr>
              <a:t>džúdó</a:t>
            </a:r>
            <a:endParaRPr lang="cs-CZ" sz="4800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cs-CZ" sz="4800" dirty="0" smtClean="0">
                <a:solidFill>
                  <a:schemeClr val="bg1"/>
                </a:solidFill>
                <a:hlinkClick r:id="rId7"/>
              </a:rPr>
              <a:t>http://is.muni.cz/elportal/?id=919706</a:t>
            </a:r>
            <a:endParaRPr lang="cs-CZ" sz="48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cs-CZ" sz="48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cs-CZ" sz="4800" b="1" dirty="0" smtClean="0">
                <a:solidFill>
                  <a:schemeClr val="bg1"/>
                </a:solidFill>
                <a:hlinkClick r:id="rId8" tooltip="Základy osobní sebeobrany"/>
              </a:rPr>
              <a:t>Základy osobní sebeobrany</a:t>
            </a:r>
            <a:endParaRPr lang="cs-CZ" sz="4800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cs-CZ" sz="4800" dirty="0" smtClean="0">
                <a:solidFill>
                  <a:schemeClr val="bg1"/>
                </a:solidFill>
                <a:hlinkClick r:id="rId8"/>
              </a:rPr>
              <a:t>http://is.muni.cz/elportal/?id=970733</a:t>
            </a:r>
            <a:endParaRPr lang="cs-CZ" sz="48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cs-CZ" sz="4800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cs-CZ" sz="4800" b="1" dirty="0" smtClean="0">
                <a:solidFill>
                  <a:schemeClr val="bg1"/>
                </a:solidFill>
                <a:hlinkClick r:id="rId9"/>
              </a:rPr>
              <a:t>Teorie a didaktika úpolů</a:t>
            </a:r>
            <a:endParaRPr lang="cs-CZ" sz="4800" b="1" dirty="0" smtClean="0">
              <a:solidFill>
                <a:schemeClr val="bg1"/>
              </a:solidFill>
            </a:endParaRPr>
          </a:p>
          <a:p>
            <a:endParaRPr lang="cs-CZ" sz="4800" b="1" dirty="0" smtClean="0"/>
          </a:p>
          <a:p>
            <a:pPr marL="0" indent="0">
              <a:buNone/>
            </a:pPr>
            <a:r>
              <a:rPr lang="cs-CZ" sz="4800" b="1" dirty="0">
                <a:hlinkClick r:id="rId10"/>
              </a:rPr>
              <a:t>http://www.fsps.muni.cz/inovace-SEBS-ASEBS/elearning</a:t>
            </a:r>
            <a:endParaRPr lang="cs-CZ" sz="4800" b="1" dirty="0"/>
          </a:p>
          <a:p>
            <a:endParaRPr lang="cs-CZ" sz="4800" b="1" dirty="0" smtClean="0"/>
          </a:p>
          <a:p>
            <a:pPr marL="0" indent="0">
              <a:buNone/>
            </a:pPr>
            <a:endParaRPr lang="cs-CZ" sz="4800" b="1" dirty="0" smtClean="0">
              <a:hlinkClick r:id="rId11"/>
            </a:endParaRPr>
          </a:p>
          <a:p>
            <a:pPr marL="0" indent="0">
              <a:buNone/>
            </a:pPr>
            <a:endParaRPr lang="cs-CZ" sz="4800" b="1" dirty="0">
              <a:hlinkClick r:id="rId11"/>
            </a:endParaRPr>
          </a:p>
          <a:p>
            <a:pPr marL="0" indent="0">
              <a:buNone/>
            </a:pPr>
            <a:r>
              <a:rPr lang="cs-CZ" sz="4800" b="1" dirty="0" smtClean="0">
                <a:hlinkClick r:id="rId11"/>
              </a:rPr>
              <a:t>http</a:t>
            </a:r>
            <a:r>
              <a:rPr lang="cs-CZ" sz="4800" b="1" dirty="0">
                <a:hlinkClick r:id="rId11"/>
              </a:rPr>
              <a:t>://www.fsps.muni.cz/impact/didaktika-upolu-ve-skolni-telesne-vychove</a:t>
            </a:r>
            <a:r>
              <a:rPr lang="cs-CZ" sz="4800" b="1" dirty="0" smtClean="0">
                <a:hlinkClick r:id="rId11"/>
              </a:rPr>
              <a:t>/</a:t>
            </a:r>
            <a:endParaRPr lang="cs-CZ" sz="4800" b="1" dirty="0" smtClean="0"/>
          </a:p>
          <a:p>
            <a:pPr marL="0" indent="0">
              <a:buNone/>
            </a:pPr>
            <a:r>
              <a:rPr lang="cs-CZ" sz="4800" b="1" dirty="0">
                <a:hlinkClick r:id="rId12"/>
              </a:rPr>
              <a:t>http://www.fsps.muni.cz/impact/antropomotorika</a:t>
            </a:r>
            <a:r>
              <a:rPr lang="cs-CZ" sz="4800" b="1" dirty="0" smtClean="0">
                <a:hlinkClick r:id="rId12"/>
              </a:rPr>
              <a:t>/</a:t>
            </a:r>
            <a:endParaRPr lang="cs-CZ" sz="4800" b="1" dirty="0" smtClean="0"/>
          </a:p>
          <a:p>
            <a:pPr marL="0" indent="0">
              <a:buNone/>
            </a:pPr>
            <a:endParaRPr lang="cs-CZ" sz="4800" b="1" dirty="0"/>
          </a:p>
          <a:p>
            <a:pPr marL="0" indent="0">
              <a:buNone/>
            </a:pPr>
            <a:r>
              <a:rPr lang="cs-CZ" sz="4800" b="1" dirty="0" err="1" smtClean="0"/>
              <a:t>visitor</a:t>
            </a:r>
            <a:endParaRPr lang="cs-CZ" sz="4800" dirty="0"/>
          </a:p>
          <a:p>
            <a:pPr marL="0" indent="0">
              <a:buNone/>
            </a:pPr>
            <a:r>
              <a:rPr lang="cs-CZ" sz="4800" b="1" dirty="0" smtClean="0"/>
              <a:t>p1l0t</a:t>
            </a:r>
          </a:p>
          <a:p>
            <a:pPr marL="0" indent="0">
              <a:buNone/>
            </a:pPr>
            <a:endParaRPr lang="cs-CZ" sz="4800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dirty="0" smtClean="0"/>
          </a:p>
          <a:p>
            <a:endParaRPr lang="cs-CZ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Sebeobrana žen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Hrozby</a:t>
            </a:r>
          </a:p>
          <a:p>
            <a:pPr lvl="1"/>
            <a:r>
              <a:rPr lang="cs-CZ" dirty="0" smtClean="0"/>
              <a:t>Obtěžování, sexuálně motivované násilí</a:t>
            </a:r>
          </a:p>
          <a:p>
            <a:r>
              <a:rPr lang="cs-CZ" dirty="0" smtClean="0"/>
              <a:t>Prostředí</a:t>
            </a:r>
          </a:p>
          <a:p>
            <a:pPr lvl="1"/>
            <a:r>
              <a:rPr lang="cs-CZ" dirty="0" smtClean="0"/>
              <a:t>Známé prostředí (domácnost, práce, u přátel, …)</a:t>
            </a:r>
          </a:p>
          <a:p>
            <a:r>
              <a:rPr lang="cs-CZ" dirty="0" smtClean="0"/>
              <a:t>Prostředky</a:t>
            </a:r>
          </a:p>
          <a:p>
            <a:pPr lvl="1"/>
            <a:r>
              <a:rPr lang="cs-CZ" dirty="0" smtClean="0"/>
              <a:t>Obranné technické prostředky (chemické, elektrické,…)</a:t>
            </a:r>
          </a:p>
          <a:p>
            <a:r>
              <a:rPr lang="cs-CZ" dirty="0" smtClean="0"/>
              <a:t>Didaktika</a:t>
            </a:r>
          </a:p>
          <a:p>
            <a:pPr lvl="1"/>
            <a:r>
              <a:rPr lang="cs-CZ" dirty="0" smtClean="0"/>
              <a:t>Přesvědčení, že je nutné bojovat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Sebeobrana dětí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Hrozby</a:t>
            </a:r>
          </a:p>
          <a:p>
            <a:pPr lvl="1"/>
            <a:r>
              <a:rPr lang="cs-CZ" dirty="0" smtClean="0"/>
              <a:t>Hloupé žerty, šikana, loupeže</a:t>
            </a:r>
          </a:p>
          <a:p>
            <a:r>
              <a:rPr lang="cs-CZ" dirty="0" smtClean="0"/>
              <a:t>Prostředí</a:t>
            </a:r>
          </a:p>
          <a:p>
            <a:pPr lvl="1"/>
            <a:r>
              <a:rPr lang="cs-CZ" dirty="0" smtClean="0"/>
              <a:t>Škola, kroužky, na rutinní cestě, s kamarády</a:t>
            </a:r>
          </a:p>
          <a:p>
            <a:r>
              <a:rPr lang="cs-CZ" dirty="0" smtClean="0"/>
              <a:t>Prostředky</a:t>
            </a:r>
          </a:p>
          <a:p>
            <a:pPr lvl="1"/>
            <a:r>
              <a:rPr lang="cs-CZ" dirty="0" smtClean="0"/>
              <a:t>Komunikace, práce se vzdáleností, únik, vyhledání pomoci, …</a:t>
            </a:r>
          </a:p>
          <a:p>
            <a:r>
              <a:rPr lang="cs-CZ" dirty="0" smtClean="0"/>
              <a:t>Didaktika</a:t>
            </a:r>
          </a:p>
          <a:p>
            <a:pPr lvl="1"/>
            <a:r>
              <a:rPr lang="cs-CZ" dirty="0" smtClean="0"/>
              <a:t>Hra, přesvědčení, že vždy není vhodné se prát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Sebeobrana seniorů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Hrozby</a:t>
            </a:r>
          </a:p>
          <a:p>
            <a:pPr lvl="1"/>
            <a:r>
              <a:rPr lang="cs-CZ" dirty="0" smtClean="0"/>
              <a:t>Loupež, podvod, …</a:t>
            </a:r>
          </a:p>
          <a:p>
            <a:r>
              <a:rPr lang="cs-CZ" dirty="0" smtClean="0"/>
              <a:t>Prostředí</a:t>
            </a:r>
          </a:p>
          <a:p>
            <a:pPr lvl="1"/>
            <a:r>
              <a:rPr lang="cs-CZ" dirty="0" smtClean="0"/>
              <a:t>Známé prostředí (domácnost, obchod, veřejná doprava, …)</a:t>
            </a:r>
          </a:p>
          <a:p>
            <a:r>
              <a:rPr lang="cs-CZ" dirty="0" smtClean="0"/>
              <a:t>Prostředky</a:t>
            </a:r>
          </a:p>
          <a:p>
            <a:pPr lvl="1"/>
            <a:r>
              <a:rPr lang="cs-CZ" dirty="0" smtClean="0"/>
              <a:t>Komunikace, ochranné bariéry, technické zabezpečení domácnosti</a:t>
            </a:r>
          </a:p>
          <a:p>
            <a:r>
              <a:rPr lang="cs-CZ" dirty="0" smtClean="0"/>
              <a:t>Didaktika</a:t>
            </a:r>
          </a:p>
          <a:p>
            <a:pPr lvl="1"/>
            <a:r>
              <a:rPr lang="cs-CZ" dirty="0" smtClean="0"/>
              <a:t>Schopnost rozeznat nebezpečí, nácvik i triviálních bezpečnostních opatření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Profesní sebeobrana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Profesní sebeobrana = osobní sebeobrana</a:t>
            </a:r>
          </a:p>
          <a:p>
            <a:endParaRPr lang="cs-CZ" dirty="0" smtClean="0"/>
          </a:p>
          <a:p>
            <a:r>
              <a:rPr lang="cs-CZ" dirty="0" smtClean="0"/>
              <a:t>Boj z blízka</a:t>
            </a:r>
          </a:p>
          <a:p>
            <a:r>
              <a:rPr lang="cs-CZ" dirty="0" smtClean="0"/>
              <a:t>Použití donucovacích prostředků</a:t>
            </a:r>
            <a:endParaRPr lang="cs-CZ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Profesní sebeobrana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Použití donucovacích prostředků (policie)</a:t>
            </a:r>
          </a:p>
          <a:p>
            <a:endParaRPr lang="cs-CZ" dirty="0" smtClean="0"/>
          </a:p>
          <a:p>
            <a:r>
              <a:rPr lang="cs-CZ" dirty="0" smtClean="0"/>
              <a:t>Boj z blízka (armáda)</a:t>
            </a:r>
          </a:p>
          <a:p>
            <a:endParaRPr lang="cs-CZ" dirty="0" smtClean="0"/>
          </a:p>
          <a:p>
            <a:r>
              <a:rPr lang="cs-CZ" dirty="0" smtClean="0"/>
              <a:t>Osobní sebeobrana (různé profese mimo </a:t>
            </a:r>
            <a:r>
              <a:rPr lang="cs-CZ" smtClean="0"/>
              <a:t>silových rezortů)</a:t>
            </a:r>
            <a:endParaRPr lang="cs-CZ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Aplikace teorie sportu v úpolových sportech a v sebeobraně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Složky tréninku</a:t>
            </a:r>
          </a:p>
          <a:p>
            <a:pPr lvl="1"/>
            <a:r>
              <a:rPr lang="cs-CZ" dirty="0" smtClean="0"/>
              <a:t>Kondiční</a:t>
            </a:r>
          </a:p>
          <a:p>
            <a:pPr lvl="1"/>
            <a:r>
              <a:rPr lang="cs-CZ" dirty="0" smtClean="0"/>
              <a:t>Technická</a:t>
            </a:r>
          </a:p>
          <a:p>
            <a:pPr lvl="1"/>
            <a:r>
              <a:rPr lang="cs-CZ" dirty="0" smtClean="0"/>
              <a:t>Psychologická</a:t>
            </a:r>
          </a:p>
          <a:p>
            <a:pPr lvl="1"/>
            <a:r>
              <a:rPr lang="cs-CZ" dirty="0" smtClean="0"/>
              <a:t>Taktická</a:t>
            </a:r>
          </a:p>
          <a:p>
            <a:pPr lvl="1"/>
            <a:r>
              <a:rPr lang="cs-CZ" dirty="0" smtClean="0"/>
              <a:t>Teoretická</a:t>
            </a:r>
          </a:p>
          <a:p>
            <a:pPr lvl="1"/>
            <a:r>
              <a:rPr lang="cs-CZ" dirty="0" smtClean="0"/>
              <a:t>Regenerace</a:t>
            </a:r>
          </a:p>
          <a:p>
            <a:r>
              <a:rPr lang="cs-CZ" dirty="0" smtClean="0"/>
              <a:t>Cykly a plánování</a:t>
            </a:r>
          </a:p>
          <a:p>
            <a:r>
              <a:rPr lang="cs-CZ" dirty="0" smtClean="0"/>
              <a:t>Efekt tréninku – forma, přetrénování</a:t>
            </a:r>
            <a:endParaRPr lang="cs-CZ" dirty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Struktura sportovního výkonu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Amatérská soutěž </a:t>
            </a:r>
            <a:r>
              <a:rPr lang="cs-CZ" dirty="0" smtClean="0">
                <a:hlinkClick r:id="rId2"/>
              </a:rPr>
              <a:t>*</a:t>
            </a:r>
            <a:endParaRPr lang="cs-CZ" dirty="0" smtClean="0"/>
          </a:p>
          <a:p>
            <a:r>
              <a:rPr lang="cs-CZ" dirty="0" smtClean="0"/>
              <a:t>Profesionální soutěž </a:t>
            </a:r>
            <a:r>
              <a:rPr lang="cs-CZ" dirty="0" smtClean="0">
                <a:hlinkClick r:id="rId3"/>
              </a:rPr>
              <a:t>*</a:t>
            </a:r>
            <a:endParaRPr lang="cs-CZ" dirty="0" smtClean="0"/>
          </a:p>
          <a:p>
            <a:r>
              <a:rPr lang="cs-CZ" dirty="0" smtClean="0"/>
              <a:t>Ne zcela legální soutěž </a:t>
            </a:r>
            <a:r>
              <a:rPr lang="cs-CZ" dirty="0" smtClean="0">
                <a:hlinkClick r:id="rId4"/>
              </a:rPr>
              <a:t>*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Osobní sebeobrana</a:t>
            </a:r>
          </a:p>
          <a:p>
            <a:r>
              <a:rPr lang="cs-CZ" dirty="0" smtClean="0"/>
              <a:t>Profesní sebeobrana </a:t>
            </a:r>
            <a:r>
              <a:rPr lang="cs-CZ" dirty="0" smtClean="0">
                <a:hlinkClick r:id="rId5"/>
              </a:rPr>
              <a:t>*</a:t>
            </a:r>
            <a:endParaRPr lang="cs-CZ" dirty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Kondiční příprava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Vycházíme ze struktury sportovního výkonu v jednotlivých úpolových sportech</a:t>
            </a:r>
          </a:p>
          <a:p>
            <a:endParaRPr lang="cs-CZ" dirty="0" smtClean="0"/>
          </a:p>
          <a:p>
            <a:r>
              <a:rPr lang="cs-CZ" dirty="0" smtClean="0"/>
              <a:t>F=m*a</a:t>
            </a:r>
          </a:p>
          <a:p>
            <a:pPr lvl="1"/>
            <a:r>
              <a:rPr lang="cs-CZ" dirty="0" smtClean="0"/>
              <a:t>Vysoká zátěž, nízká rychlost</a:t>
            </a:r>
          </a:p>
          <a:p>
            <a:pPr lvl="1"/>
            <a:r>
              <a:rPr lang="cs-CZ" dirty="0" smtClean="0"/>
              <a:t>Střední zátěž a střední rychlost</a:t>
            </a:r>
          </a:p>
          <a:p>
            <a:pPr lvl="1"/>
            <a:r>
              <a:rPr lang="cs-CZ" dirty="0" smtClean="0"/>
              <a:t>Nízká zátěž, vysoká rychlost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Kondiční příprava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Příklady:</a:t>
            </a:r>
          </a:p>
          <a:p>
            <a:pPr>
              <a:buNone/>
            </a:pPr>
            <a:endParaRPr lang="cs-CZ" dirty="0" smtClean="0"/>
          </a:p>
          <a:p>
            <a:pPr lvl="1"/>
            <a:r>
              <a:rPr lang="cs-CZ" dirty="0" smtClean="0"/>
              <a:t>Vysoká zátěž, nízká rychlost (držení, páky, škrcení, zvedání, …)</a:t>
            </a:r>
          </a:p>
          <a:p>
            <a:pPr lvl="1"/>
            <a:r>
              <a:rPr lang="cs-CZ" dirty="0" smtClean="0"/>
              <a:t>Střední zátěž a střední rychlost (hody, strhy, …)</a:t>
            </a:r>
          </a:p>
          <a:p>
            <a:pPr lvl="1"/>
            <a:r>
              <a:rPr lang="cs-CZ" dirty="0" smtClean="0"/>
              <a:t>Nízká zátěž, vysoká rychlost (údery, kopy, boj se zbraněmi)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Kondiční příprava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Obecná kondiční příprava</a:t>
            </a:r>
          </a:p>
          <a:p>
            <a:pPr lvl="1"/>
            <a:r>
              <a:rPr lang="cs-CZ" dirty="0" smtClean="0"/>
              <a:t>Obecný rozvoj pohybových schopností</a:t>
            </a:r>
          </a:p>
          <a:p>
            <a:pPr lvl="1"/>
            <a:r>
              <a:rPr lang="cs-CZ" dirty="0" smtClean="0"/>
              <a:t>Základní (</a:t>
            </a:r>
            <a:r>
              <a:rPr lang="cs-CZ" dirty="0" err="1" smtClean="0"/>
              <a:t>vícekloubové</a:t>
            </a:r>
            <a:r>
              <a:rPr lang="cs-CZ" dirty="0" smtClean="0"/>
              <a:t>) cviky</a:t>
            </a:r>
          </a:p>
          <a:p>
            <a:pPr lvl="1"/>
            <a:r>
              <a:rPr lang="cs-CZ" dirty="0" smtClean="0"/>
              <a:t>Rozvíjí se v přípravném období</a:t>
            </a:r>
          </a:p>
          <a:p>
            <a:r>
              <a:rPr lang="cs-CZ" dirty="0" smtClean="0"/>
              <a:t>Speciální kondiční příprava</a:t>
            </a:r>
          </a:p>
          <a:p>
            <a:pPr lvl="1"/>
            <a:r>
              <a:rPr lang="cs-CZ" dirty="0" smtClean="0"/>
              <a:t>Energetické krytí blízké výkonu</a:t>
            </a:r>
          </a:p>
          <a:p>
            <a:pPr lvl="1"/>
            <a:r>
              <a:rPr lang="cs-CZ" dirty="0" smtClean="0"/>
              <a:t>Specifická pro jednotlivé sporty/sebeobranu</a:t>
            </a:r>
          </a:p>
          <a:p>
            <a:pPr lvl="1"/>
            <a:r>
              <a:rPr lang="cs-CZ" dirty="0" smtClean="0"/>
              <a:t>Specifické metody, prostředky, programy,…</a:t>
            </a:r>
          </a:p>
          <a:p>
            <a:pPr lvl="1"/>
            <a:r>
              <a:rPr lang="cs-CZ" dirty="0" smtClean="0"/>
              <a:t>Kondiční programy v sebeobraně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1571612"/>
            <a:ext cx="8077200" cy="857256"/>
          </a:xfrm>
        </p:spPr>
        <p:txBody>
          <a:bodyPr>
            <a:normAutofit/>
          </a:bodyPr>
          <a:lstStyle/>
          <a:p>
            <a:r>
              <a:rPr lang="cs-CZ" sz="4200" dirty="0" smtClean="0"/>
              <a:t>Systematika </a:t>
            </a:r>
            <a:r>
              <a:rPr lang="cs-CZ" sz="4200" dirty="0"/>
              <a:t>úpolových </a:t>
            </a:r>
            <a:r>
              <a:rPr lang="cs-CZ" sz="4200" dirty="0" smtClean="0"/>
              <a:t>sportů </a:t>
            </a:r>
            <a:endParaRPr lang="cs-CZ" sz="42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S</a:t>
            </a:r>
            <a:r>
              <a:rPr lang="cs-CZ" dirty="0" smtClean="0">
                <a:solidFill>
                  <a:srgbClr val="FF0000"/>
                </a:solidFill>
              </a:rPr>
              <a:t>truktura, teorie a didaktika jednotlivých úpolových sportů </a:t>
            </a:r>
          </a:p>
          <a:p>
            <a:endParaRPr lang="cs-CZ" dirty="0">
              <a:solidFill>
                <a:srgbClr val="FF0000"/>
              </a:solidFill>
            </a:endParaRPr>
          </a:p>
          <a:p>
            <a:r>
              <a:rPr lang="cs-CZ" dirty="0" smtClean="0">
                <a:solidFill>
                  <a:srgbClr val="FF0000"/>
                </a:solidFill>
              </a:rPr>
              <a:t>Všechny sporty představené na </a:t>
            </a:r>
            <a:r>
              <a:rPr lang="cs-CZ" dirty="0" err="1" smtClean="0">
                <a:solidFill>
                  <a:srgbClr val="FF0000"/>
                </a:solidFill>
              </a:rPr>
              <a:t>World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Combat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Games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SportAccord</a:t>
            </a:r>
            <a:r>
              <a:rPr lang="cs-CZ" dirty="0" smtClean="0">
                <a:solidFill>
                  <a:srgbClr val="FF0000"/>
                </a:solidFill>
              </a:rPr>
              <a:t> + ty, kterých prezentace jsou v </a:t>
            </a:r>
            <a:r>
              <a:rPr lang="cs-CZ" dirty="0" err="1" smtClean="0">
                <a:solidFill>
                  <a:srgbClr val="FF0000"/>
                </a:solidFill>
              </a:rPr>
              <a:t>odevzdávárně</a:t>
            </a:r>
            <a:r>
              <a:rPr lang="cs-CZ" dirty="0" smtClean="0">
                <a:solidFill>
                  <a:srgbClr val="FF0000"/>
                </a:solidFill>
              </a:rPr>
              <a:t> předmětu </a:t>
            </a:r>
            <a:r>
              <a:rPr lang="cs-CZ" dirty="0" err="1" smtClean="0">
                <a:solidFill>
                  <a:srgbClr val="FF0000"/>
                </a:solidFill>
              </a:rPr>
              <a:t>bp</a:t>
            </a:r>
            <a:r>
              <a:rPr lang="cs-CZ" dirty="0" smtClean="0">
                <a:solidFill>
                  <a:srgbClr val="FF0000"/>
                </a:solidFill>
              </a:rPr>
              <a:t>/</a:t>
            </a:r>
            <a:r>
              <a:rPr lang="cs-CZ" dirty="0" err="1" smtClean="0">
                <a:solidFill>
                  <a:srgbClr val="FF0000"/>
                </a:solidFill>
              </a:rPr>
              <a:t>bk</a:t>
            </a:r>
            <a:r>
              <a:rPr lang="cs-CZ" dirty="0" smtClean="0">
                <a:solidFill>
                  <a:srgbClr val="FF0000"/>
                </a:solidFill>
              </a:rPr>
              <a:t> 2117</a:t>
            </a:r>
            <a:endParaRPr lang="cs-CZ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 bwMode="auto">
          <a:xfrm rot="16200000">
            <a:off x="1174692" y="-822984"/>
            <a:ext cx="6829820" cy="8532148"/>
            <a:chOff x="882" y="-336"/>
            <a:chExt cx="3996" cy="4992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882" y="-336"/>
              <a:ext cx="3996" cy="4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" y="-336"/>
              <a:ext cx="4004" cy="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1439169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96" y="1700808"/>
            <a:ext cx="8245303" cy="344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07269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Kondiční programy v sebeobraně</a:t>
            </a:r>
            <a:br>
              <a:rPr lang="cs-CZ" dirty="0" smtClean="0"/>
            </a:br>
            <a:r>
              <a:rPr lang="cs-CZ" sz="3100" dirty="0" smtClean="0"/>
              <a:t>příklady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 err="1" smtClean="0"/>
              <a:t>CrossFit</a:t>
            </a:r>
            <a:r>
              <a:rPr lang="cs-CZ" dirty="0" smtClean="0"/>
              <a:t> </a:t>
            </a:r>
            <a:r>
              <a:rPr lang="cs-CZ" dirty="0" smtClean="0">
                <a:hlinkClick r:id="rId2"/>
              </a:rPr>
              <a:t>*</a:t>
            </a:r>
            <a:endParaRPr lang="cs-CZ" dirty="0" smtClean="0"/>
          </a:p>
          <a:p>
            <a:r>
              <a:rPr lang="cs-CZ" dirty="0" err="1" smtClean="0"/>
              <a:t>TacFit</a:t>
            </a:r>
            <a:r>
              <a:rPr lang="cs-CZ" dirty="0" smtClean="0"/>
              <a:t> </a:t>
            </a:r>
            <a:r>
              <a:rPr lang="cs-CZ" dirty="0" err="1" smtClean="0"/>
              <a:t>Commando</a:t>
            </a:r>
            <a:r>
              <a:rPr lang="cs-CZ" dirty="0" smtClean="0"/>
              <a:t> Program </a:t>
            </a:r>
            <a:r>
              <a:rPr lang="cs-CZ" dirty="0" smtClean="0">
                <a:hlinkClick r:id="rId3"/>
              </a:rPr>
              <a:t>*</a:t>
            </a:r>
            <a:endParaRPr lang="cs-CZ" dirty="0" smtClean="0"/>
          </a:p>
          <a:p>
            <a:r>
              <a:rPr lang="cs-CZ" dirty="0" smtClean="0"/>
              <a:t>300 - Spartan </a:t>
            </a:r>
            <a:r>
              <a:rPr lang="cs-CZ" dirty="0" err="1" smtClean="0"/>
              <a:t>workout</a:t>
            </a:r>
            <a:r>
              <a:rPr lang="cs-CZ" dirty="0" smtClean="0"/>
              <a:t> </a:t>
            </a:r>
            <a:r>
              <a:rPr lang="cs-CZ" dirty="0" smtClean="0">
                <a:hlinkClick r:id="rId4"/>
              </a:rPr>
              <a:t>*</a:t>
            </a:r>
            <a:endParaRPr lang="cs-CZ" dirty="0" smtClean="0"/>
          </a:p>
          <a:p>
            <a:r>
              <a:rPr lang="cs-CZ" dirty="0" smtClean="0"/>
              <a:t>300 - </a:t>
            </a:r>
            <a:r>
              <a:rPr lang="cs-CZ" dirty="0" err="1" smtClean="0"/>
              <a:t>Kettlebell</a:t>
            </a:r>
            <a:r>
              <a:rPr lang="cs-CZ" dirty="0" smtClean="0"/>
              <a:t> </a:t>
            </a:r>
            <a:r>
              <a:rPr lang="cs-CZ" dirty="0" err="1" smtClean="0"/>
              <a:t>challenge</a:t>
            </a:r>
            <a:r>
              <a:rPr lang="cs-CZ" dirty="0" smtClean="0"/>
              <a:t> </a:t>
            </a:r>
            <a:r>
              <a:rPr lang="cs-CZ" dirty="0" smtClean="0">
                <a:hlinkClick r:id="rId5"/>
              </a:rPr>
              <a:t>*</a:t>
            </a:r>
            <a:endParaRPr lang="cs-CZ" dirty="0" smtClean="0"/>
          </a:p>
          <a:p>
            <a:r>
              <a:rPr lang="cs-CZ" dirty="0" err="1" smtClean="0"/>
              <a:t>Caveman</a:t>
            </a:r>
            <a:r>
              <a:rPr lang="cs-CZ" dirty="0" smtClean="0"/>
              <a:t> </a:t>
            </a:r>
            <a:r>
              <a:rPr lang="cs-CZ" dirty="0" err="1" smtClean="0"/>
              <a:t>Training</a:t>
            </a:r>
            <a:r>
              <a:rPr lang="cs-CZ" dirty="0" smtClean="0"/>
              <a:t>™ </a:t>
            </a:r>
            <a:r>
              <a:rPr lang="cs-CZ" dirty="0" err="1" smtClean="0"/>
              <a:t>System</a:t>
            </a:r>
            <a:r>
              <a:rPr lang="cs-CZ" dirty="0" smtClean="0"/>
              <a:t> </a:t>
            </a:r>
            <a:r>
              <a:rPr lang="cs-CZ" dirty="0" smtClean="0">
                <a:hlinkClick r:id="rId6"/>
              </a:rPr>
              <a:t>*</a:t>
            </a:r>
            <a:endParaRPr lang="cs-CZ" dirty="0" smtClean="0"/>
          </a:p>
          <a:p>
            <a:r>
              <a:rPr lang="cs-CZ" dirty="0" err="1" smtClean="0"/>
              <a:t>TacGym</a:t>
            </a:r>
            <a:r>
              <a:rPr lang="cs-CZ" dirty="0" smtClean="0"/>
              <a:t> Spartan </a:t>
            </a:r>
            <a:r>
              <a:rPr lang="cs-CZ" dirty="0" err="1" smtClean="0"/>
              <a:t>Challenge</a:t>
            </a:r>
            <a:endParaRPr lang="cs-CZ" dirty="0" smtClean="0"/>
          </a:p>
          <a:p>
            <a:r>
              <a:rPr lang="cs-CZ" dirty="0" err="1" smtClean="0"/>
              <a:t>Tactical</a:t>
            </a:r>
            <a:r>
              <a:rPr lang="cs-CZ" dirty="0" smtClean="0"/>
              <a:t> </a:t>
            </a:r>
            <a:r>
              <a:rPr lang="cs-CZ" dirty="0" err="1" smtClean="0"/>
              <a:t>Gymnastics</a:t>
            </a:r>
            <a:r>
              <a:rPr lang="cs-CZ" dirty="0" smtClean="0"/>
              <a:t> </a:t>
            </a:r>
            <a:r>
              <a:rPr lang="cs-CZ" dirty="0" smtClean="0">
                <a:hlinkClick r:id="rId7"/>
              </a:rPr>
              <a:t>*</a:t>
            </a:r>
            <a:endParaRPr lang="cs-CZ" dirty="0" smtClean="0"/>
          </a:p>
          <a:p>
            <a:r>
              <a:rPr lang="cs-CZ" dirty="0" err="1" smtClean="0"/>
              <a:t>TacFit</a:t>
            </a:r>
            <a:r>
              <a:rPr lang="cs-CZ" dirty="0" smtClean="0"/>
              <a:t> R.O.P.E. </a:t>
            </a:r>
            <a:r>
              <a:rPr lang="cs-CZ" dirty="0" smtClean="0">
                <a:hlinkClick r:id="rId8"/>
              </a:rPr>
              <a:t>*</a:t>
            </a:r>
            <a:endParaRPr lang="cs-CZ" dirty="0" smtClean="0"/>
          </a:p>
          <a:p>
            <a:r>
              <a:rPr lang="cs-CZ" dirty="0" err="1" smtClean="0"/>
              <a:t>Naked</a:t>
            </a:r>
            <a:r>
              <a:rPr lang="cs-CZ" dirty="0" smtClean="0"/>
              <a:t> </a:t>
            </a:r>
            <a:r>
              <a:rPr lang="cs-CZ" dirty="0" err="1" smtClean="0"/>
              <a:t>warrior</a:t>
            </a:r>
            <a:r>
              <a:rPr lang="cs-CZ" dirty="0" smtClean="0"/>
              <a:t> </a:t>
            </a:r>
            <a:r>
              <a:rPr lang="cs-CZ" dirty="0" smtClean="0">
                <a:hlinkClick r:id="rId9"/>
              </a:rPr>
              <a:t>*</a:t>
            </a:r>
            <a:endParaRPr lang="cs-CZ" dirty="0" smtClean="0"/>
          </a:p>
          <a:p>
            <a:r>
              <a:rPr lang="cs-CZ" dirty="0" err="1" smtClean="0"/>
              <a:t>Russian</a:t>
            </a:r>
            <a:r>
              <a:rPr lang="cs-CZ" dirty="0" smtClean="0"/>
              <a:t> </a:t>
            </a:r>
            <a:r>
              <a:rPr lang="cs-CZ" dirty="0" err="1" smtClean="0"/>
              <a:t>Kettlebell</a:t>
            </a:r>
            <a:r>
              <a:rPr lang="cs-CZ" dirty="0" smtClean="0"/>
              <a:t> </a:t>
            </a:r>
            <a:r>
              <a:rPr lang="cs-CZ" dirty="0" err="1" smtClean="0"/>
              <a:t>Challenge</a:t>
            </a:r>
            <a:r>
              <a:rPr lang="cs-CZ" dirty="0" smtClean="0"/>
              <a:t> </a:t>
            </a:r>
            <a:r>
              <a:rPr lang="cs-CZ" dirty="0" smtClean="0">
                <a:hlinkClick r:id="rId10" action="ppaction://hlinkfile"/>
              </a:rPr>
              <a:t>*</a:t>
            </a:r>
            <a:endParaRPr lang="cs-CZ" dirty="0" smtClean="0"/>
          </a:p>
          <a:p>
            <a:r>
              <a:rPr lang="cs-CZ" dirty="0" err="1" smtClean="0"/>
              <a:t>Convict</a:t>
            </a:r>
            <a:r>
              <a:rPr lang="cs-CZ" dirty="0" smtClean="0"/>
              <a:t> </a:t>
            </a:r>
            <a:r>
              <a:rPr lang="cs-CZ" dirty="0" err="1" smtClean="0"/>
              <a:t>conditioning</a:t>
            </a:r>
            <a:r>
              <a:rPr lang="cs-CZ" dirty="0" smtClean="0"/>
              <a:t> </a:t>
            </a:r>
            <a:r>
              <a:rPr lang="cs-CZ" dirty="0" smtClean="0">
                <a:hlinkClick r:id="rId11"/>
              </a:rPr>
              <a:t>*</a:t>
            </a:r>
            <a:endParaRPr lang="cs-CZ" dirty="0" smtClean="0"/>
          </a:p>
          <a:p>
            <a:r>
              <a:rPr lang="cs-CZ" dirty="0" smtClean="0"/>
              <a:t>Viking </a:t>
            </a:r>
            <a:r>
              <a:rPr lang="cs-CZ" dirty="0" err="1" smtClean="0"/>
              <a:t>warrior</a:t>
            </a:r>
            <a:r>
              <a:rPr lang="cs-CZ" dirty="0" smtClean="0"/>
              <a:t> </a:t>
            </a:r>
            <a:r>
              <a:rPr lang="cs-CZ" dirty="0" smtClean="0">
                <a:hlinkClick r:id="rId12"/>
              </a:rPr>
              <a:t>*</a:t>
            </a:r>
            <a:endParaRPr lang="cs-CZ" dirty="0" smtClean="0"/>
          </a:p>
          <a:p>
            <a:r>
              <a:rPr lang="cs-CZ" dirty="0" err="1" smtClean="0"/>
              <a:t>Gymnastic</a:t>
            </a:r>
            <a:r>
              <a:rPr lang="cs-CZ" dirty="0" smtClean="0"/>
              <a:t> </a:t>
            </a:r>
            <a:r>
              <a:rPr lang="cs-CZ" dirty="0" err="1" smtClean="0"/>
              <a:t>bodies</a:t>
            </a:r>
            <a:r>
              <a:rPr lang="cs-CZ" dirty="0" smtClean="0"/>
              <a:t> </a:t>
            </a:r>
            <a:r>
              <a:rPr lang="cs-CZ" dirty="0" smtClean="0">
                <a:hlinkClick r:id="rId13"/>
              </a:rPr>
              <a:t>*</a:t>
            </a:r>
            <a:endParaRPr lang="cs-CZ" dirty="0" smtClean="0"/>
          </a:p>
          <a:p>
            <a:r>
              <a:rPr lang="cs-CZ" dirty="0" smtClean="0"/>
              <a:t>a mnohé další… </a:t>
            </a:r>
            <a:r>
              <a:rPr lang="cs-CZ" dirty="0" smtClean="0">
                <a:hlinkClick r:id="rId14"/>
              </a:rPr>
              <a:t>*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Kondiční příprava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dirty="0" smtClean="0"/>
              <a:t>Posilování specifických svalových skupin </a:t>
            </a:r>
            <a:r>
              <a:rPr lang="cs-CZ" dirty="0" smtClean="0">
                <a:hlinkClick r:id="rId2"/>
              </a:rPr>
              <a:t>*</a:t>
            </a:r>
            <a:endParaRPr lang="cs-CZ" dirty="0" smtClean="0"/>
          </a:p>
          <a:p>
            <a:pPr>
              <a:defRPr/>
            </a:pPr>
            <a:r>
              <a:rPr lang="cs-CZ" dirty="0" smtClean="0"/>
              <a:t>Tradiční trénink sovětského typu </a:t>
            </a:r>
            <a:r>
              <a:rPr lang="cs-CZ" dirty="0" smtClean="0">
                <a:hlinkClick r:id="rId3"/>
              </a:rPr>
              <a:t>*</a:t>
            </a:r>
            <a:r>
              <a:rPr lang="cs-CZ" dirty="0" smtClean="0"/>
              <a:t>: porovnejte s moderními komerčními programy</a:t>
            </a:r>
          </a:p>
          <a:p>
            <a:pPr>
              <a:defRPr/>
            </a:pPr>
            <a:r>
              <a:rPr lang="cs-CZ" dirty="0" smtClean="0"/>
              <a:t>Používání specifického náčiní </a:t>
            </a:r>
            <a:r>
              <a:rPr lang="cs-CZ" dirty="0" smtClean="0">
                <a:hlinkClick r:id="rId4"/>
              </a:rPr>
              <a:t>*</a:t>
            </a:r>
            <a:r>
              <a:rPr lang="cs-CZ" dirty="0" smtClean="0"/>
              <a:t> </a:t>
            </a:r>
            <a:r>
              <a:rPr lang="cs-CZ" dirty="0" smtClean="0">
                <a:hlinkClick r:id="rId5"/>
              </a:rPr>
              <a:t>*</a:t>
            </a:r>
            <a:r>
              <a:rPr lang="cs-CZ" dirty="0" smtClean="0"/>
              <a:t> </a:t>
            </a:r>
            <a:r>
              <a:rPr lang="cs-CZ" dirty="0" smtClean="0">
                <a:hlinkClick r:id="rId6"/>
              </a:rPr>
              <a:t>*</a:t>
            </a:r>
            <a:r>
              <a:rPr lang="cs-CZ" dirty="0" smtClean="0"/>
              <a:t> </a:t>
            </a:r>
            <a:r>
              <a:rPr lang="cs-CZ" dirty="0" smtClean="0">
                <a:hlinkClick r:id="rId7"/>
              </a:rPr>
              <a:t>*</a:t>
            </a:r>
            <a:endParaRPr lang="cs-CZ" dirty="0" smtClean="0"/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Otužování úderových ploch </a:t>
            </a:r>
            <a:r>
              <a:rPr lang="cs-CZ" dirty="0" smtClean="0">
                <a:hlinkClick r:id="rId8"/>
              </a:rPr>
              <a:t>*</a:t>
            </a:r>
            <a:endParaRPr lang="cs-CZ" dirty="0" smtClean="0"/>
          </a:p>
          <a:p>
            <a:pPr>
              <a:defRPr/>
            </a:pPr>
            <a:r>
              <a:rPr lang="cs-CZ" dirty="0" smtClean="0"/>
              <a:t>Otužování těla </a:t>
            </a:r>
            <a:r>
              <a:rPr lang="cs-CZ" dirty="0" smtClean="0">
                <a:hlinkClick r:id="rId9"/>
              </a:rPr>
              <a:t>*</a:t>
            </a:r>
            <a:endParaRPr lang="cs-CZ" dirty="0" smtClean="0"/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Drilování </a:t>
            </a:r>
            <a:r>
              <a:rPr lang="cs-CZ" dirty="0" smtClean="0">
                <a:hlinkClick r:id="rId10"/>
              </a:rPr>
              <a:t>*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Technická příprava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Přímý vztah mezi technikou a kondicí (technika=síla</a:t>
            </a:r>
            <a:r>
              <a:rPr lang="cs-CZ" smtClean="0"/>
              <a:t>, vytrvalost…)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Ritualizace </a:t>
            </a:r>
            <a:r>
              <a:rPr lang="cs-CZ" dirty="0" smtClean="0">
                <a:hlinkClick r:id="rId2"/>
              </a:rPr>
              <a:t>*</a:t>
            </a:r>
            <a:endParaRPr lang="cs-CZ" dirty="0" smtClean="0"/>
          </a:p>
          <a:p>
            <a:r>
              <a:rPr lang="cs-CZ" dirty="0" smtClean="0"/>
              <a:t>Drilování </a:t>
            </a:r>
            <a:r>
              <a:rPr lang="cs-CZ" dirty="0" smtClean="0">
                <a:hlinkClick r:id="rId3"/>
              </a:rPr>
              <a:t>*</a:t>
            </a:r>
            <a:endParaRPr lang="cs-CZ" dirty="0" smtClean="0"/>
          </a:p>
          <a:p>
            <a:r>
              <a:rPr lang="cs-CZ" dirty="0" smtClean="0"/>
              <a:t>Stínování </a:t>
            </a:r>
          </a:p>
          <a:p>
            <a:r>
              <a:rPr lang="cs-CZ" dirty="0" err="1" smtClean="0"/>
              <a:t>Sparring</a:t>
            </a:r>
            <a:endParaRPr lang="cs-CZ" dirty="0" smtClean="0"/>
          </a:p>
          <a:p>
            <a:r>
              <a:rPr lang="cs-CZ" dirty="0" smtClean="0"/>
              <a:t>Modelové situace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Psychologická příprava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Odlišná v:</a:t>
            </a:r>
          </a:p>
          <a:p>
            <a:r>
              <a:rPr lang="cs-CZ" dirty="0" smtClean="0"/>
              <a:t>Úpolových sportech </a:t>
            </a:r>
            <a:r>
              <a:rPr lang="cs-CZ" dirty="0" smtClean="0">
                <a:hlinkClick r:id="rId2"/>
              </a:rPr>
              <a:t>*</a:t>
            </a:r>
            <a:r>
              <a:rPr lang="cs-CZ" dirty="0" smtClean="0"/>
              <a:t> </a:t>
            </a:r>
            <a:r>
              <a:rPr lang="cs-CZ" dirty="0" smtClean="0">
                <a:hlinkClick r:id="rId3"/>
              </a:rPr>
              <a:t>*</a:t>
            </a:r>
            <a:r>
              <a:rPr lang="cs-CZ" dirty="0" smtClean="0"/>
              <a:t> </a:t>
            </a:r>
            <a:r>
              <a:rPr lang="cs-CZ" dirty="0" smtClean="0">
                <a:hlinkClick r:id="rId4"/>
              </a:rPr>
              <a:t>*</a:t>
            </a:r>
            <a:endParaRPr lang="cs-CZ" dirty="0" smtClean="0"/>
          </a:p>
          <a:p>
            <a:r>
              <a:rPr lang="cs-CZ" dirty="0" smtClean="0"/>
              <a:t>Bojových uměních</a:t>
            </a:r>
          </a:p>
          <a:p>
            <a:r>
              <a:rPr lang="cs-CZ" dirty="0" smtClean="0"/>
              <a:t>Sebeobraně</a:t>
            </a: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Psychologická příprava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Implicitní</a:t>
            </a:r>
          </a:p>
          <a:p>
            <a:pPr lvl="1"/>
            <a:r>
              <a:rPr lang="cs-CZ" dirty="0" smtClean="0"/>
              <a:t>Nespecifická</a:t>
            </a:r>
          </a:p>
          <a:p>
            <a:pPr lvl="1"/>
            <a:r>
              <a:rPr lang="cs-CZ" dirty="0" smtClean="0"/>
              <a:t>Psychologická příprava je součástí všech cvičení </a:t>
            </a:r>
          </a:p>
          <a:p>
            <a:r>
              <a:rPr lang="cs-CZ" dirty="0" smtClean="0"/>
              <a:t>Explicitní</a:t>
            </a:r>
          </a:p>
          <a:p>
            <a:pPr lvl="1"/>
            <a:r>
              <a:rPr lang="cs-CZ" dirty="0" smtClean="0"/>
              <a:t>Specifické prostředky</a:t>
            </a:r>
          </a:p>
          <a:p>
            <a:pPr lvl="1"/>
            <a:r>
              <a:rPr lang="cs-CZ" dirty="0" smtClean="0"/>
              <a:t>Specifické cíle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53164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Cykly a plánování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Jak skloubit zvyšování výkonu v různých, vzájemně si odporujících parametrech?</a:t>
            </a:r>
          </a:p>
          <a:p>
            <a:endParaRPr lang="cs-CZ" dirty="0" smtClean="0"/>
          </a:p>
          <a:p>
            <a:r>
              <a:rPr lang="cs-CZ" dirty="0" smtClean="0"/>
              <a:t>Jak optimalizovat </a:t>
            </a:r>
            <a:r>
              <a:rPr lang="cs-CZ" dirty="0" err="1" smtClean="0"/>
              <a:t>superkompenzační</a:t>
            </a:r>
            <a:r>
              <a:rPr lang="cs-CZ" dirty="0" smtClean="0"/>
              <a:t> efekt?</a:t>
            </a:r>
          </a:p>
          <a:p>
            <a:pPr lvl="1"/>
            <a:r>
              <a:rPr lang="cs-CZ" dirty="0" smtClean="0"/>
              <a:t>Pro výkon sportovní (potřeba načasování formy na dopředu známý okamžik)</a:t>
            </a:r>
          </a:p>
          <a:p>
            <a:pPr lvl="1"/>
            <a:r>
              <a:rPr lang="cs-CZ" dirty="0" smtClean="0"/>
              <a:t>Pro výkon sebeobranný (potřeba udržení formy pro jakýkoli okamžik)</a:t>
            </a:r>
          </a:p>
          <a:p>
            <a:pPr lvl="2"/>
            <a:r>
              <a:rPr lang="cs-CZ" dirty="0" smtClean="0"/>
              <a:t>Osobní sebeobrana</a:t>
            </a:r>
          </a:p>
          <a:p>
            <a:pPr lvl="2"/>
            <a:r>
              <a:rPr lang="cs-CZ" dirty="0" smtClean="0"/>
              <a:t>Profesní sebeobrana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Superkompenzace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Těžký trénink </a:t>
            </a:r>
            <a:r>
              <a:rPr lang="cs-CZ" sz="1600" dirty="0" smtClean="0"/>
              <a:t>(až do vyčerpání, např. 4 série, 8 – 12 opakování, 75-80% maxima)</a:t>
            </a:r>
            <a:endParaRPr lang="cs-CZ" dirty="0" smtClean="0"/>
          </a:p>
          <a:p>
            <a:pPr lvl="1"/>
            <a:r>
              <a:rPr lang="cs-CZ" sz="2200" dirty="0" smtClean="0"/>
              <a:t>Například HIT (</a:t>
            </a:r>
            <a:r>
              <a:rPr lang="cs-CZ" sz="2200" dirty="0" err="1" smtClean="0"/>
              <a:t>High</a:t>
            </a:r>
            <a:r>
              <a:rPr lang="cs-CZ" sz="2200" dirty="0" smtClean="0"/>
              <a:t> Intensity </a:t>
            </a:r>
            <a:r>
              <a:rPr lang="cs-CZ" sz="2200" dirty="0" err="1" smtClean="0"/>
              <a:t>Training</a:t>
            </a:r>
            <a:r>
              <a:rPr lang="cs-CZ" sz="2200" dirty="0" smtClean="0"/>
              <a:t>)</a:t>
            </a:r>
          </a:p>
          <a:p>
            <a:pPr lvl="1"/>
            <a:r>
              <a:rPr lang="cs-CZ" dirty="0" smtClean="0"/>
              <a:t>vysoká </a:t>
            </a:r>
            <a:r>
              <a:rPr lang="cs-CZ" dirty="0" err="1" smtClean="0"/>
              <a:t>superkompenzace</a:t>
            </a:r>
            <a:endParaRPr lang="cs-CZ" dirty="0" smtClean="0"/>
          </a:p>
          <a:p>
            <a:pPr lvl="1"/>
            <a:r>
              <a:rPr lang="cs-CZ" dirty="0" smtClean="0"/>
              <a:t>dlouhý čas regenerace(2-3 dny)</a:t>
            </a:r>
          </a:p>
          <a:p>
            <a:endParaRPr lang="cs-CZ" dirty="0" smtClean="0"/>
          </a:p>
          <a:p>
            <a:r>
              <a:rPr lang="cs-CZ" dirty="0" smtClean="0"/>
              <a:t>Lehký trénink </a:t>
            </a:r>
            <a:r>
              <a:rPr lang="cs-CZ" sz="1600" dirty="0" smtClean="0"/>
              <a:t>(nikdy do vyčerpání, např. 6-8 sérií (s dlouhým odpočinkem), 3-5 opakování 85-90% maxima)</a:t>
            </a:r>
            <a:endParaRPr lang="cs-CZ" dirty="0" smtClean="0"/>
          </a:p>
          <a:p>
            <a:pPr lvl="1"/>
            <a:r>
              <a:rPr lang="cs-CZ" sz="2200" dirty="0" smtClean="0"/>
              <a:t>Například HFT (</a:t>
            </a:r>
            <a:r>
              <a:rPr lang="cs-CZ" sz="2200" dirty="0" err="1" smtClean="0"/>
              <a:t>High</a:t>
            </a:r>
            <a:r>
              <a:rPr lang="cs-CZ" sz="2200" dirty="0" smtClean="0"/>
              <a:t> </a:t>
            </a:r>
            <a:r>
              <a:rPr lang="cs-CZ" sz="2200" dirty="0" err="1" smtClean="0"/>
              <a:t>Frequency</a:t>
            </a:r>
            <a:r>
              <a:rPr lang="cs-CZ" sz="2200" dirty="0" smtClean="0"/>
              <a:t> </a:t>
            </a:r>
            <a:r>
              <a:rPr lang="cs-CZ" sz="2200" dirty="0" err="1" smtClean="0"/>
              <a:t>Training</a:t>
            </a:r>
            <a:r>
              <a:rPr lang="cs-CZ" sz="2200" dirty="0" smtClean="0"/>
              <a:t>), PT (Permanent </a:t>
            </a:r>
            <a:r>
              <a:rPr lang="cs-CZ" sz="2200" dirty="0" err="1" smtClean="0"/>
              <a:t>Training</a:t>
            </a:r>
            <a:r>
              <a:rPr lang="cs-CZ" sz="2200" smtClean="0"/>
              <a:t>)</a:t>
            </a:r>
            <a:endParaRPr lang="cs-CZ" sz="2200" dirty="0" smtClean="0"/>
          </a:p>
          <a:p>
            <a:pPr lvl="1"/>
            <a:r>
              <a:rPr lang="cs-CZ" dirty="0" smtClean="0"/>
              <a:t>Nízká </a:t>
            </a:r>
            <a:r>
              <a:rPr lang="cs-CZ" dirty="0" err="1" smtClean="0"/>
              <a:t>superkompenzace</a:t>
            </a:r>
            <a:endParaRPr lang="cs-CZ" dirty="0" smtClean="0"/>
          </a:p>
          <a:p>
            <a:pPr lvl="1"/>
            <a:r>
              <a:rPr lang="cs-CZ" dirty="0" smtClean="0"/>
              <a:t>Krátký čas regenerace (do 24 hodin)</a:t>
            </a:r>
            <a:endParaRPr lang="cs-CZ" dirty="0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Organizační formy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Způsob uspořádání tréninkového procesu (vzdělávání) v konkrétních podmínkách instituce</a:t>
            </a:r>
          </a:p>
          <a:p>
            <a:r>
              <a:rPr lang="cs-CZ" dirty="0" smtClean="0"/>
              <a:t>Uspořádání tréninkového procesu (vzdělávání), vzájemné uspořádání v čase a prostoru, určení vazby mezi osobami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3993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b="1" smtClean="0"/>
              <a:t>Úpoly ve sportu</a:t>
            </a:r>
            <a:endParaRPr lang="cs-CZ" b="1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642910" y="1600200"/>
            <a:ext cx="785818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k-SK" dirty="0" err="1" smtClean="0"/>
              <a:t>Definice</a:t>
            </a:r>
            <a:r>
              <a:rPr lang="sk-SK" dirty="0" smtClean="0"/>
              <a:t> </a:t>
            </a:r>
            <a:r>
              <a:rPr lang="sk-SK" dirty="0" err="1" smtClean="0"/>
              <a:t>sportu</a:t>
            </a:r>
            <a:r>
              <a:rPr lang="sk-SK" dirty="0" smtClean="0"/>
              <a:t> - dvojí </a:t>
            </a:r>
            <a:r>
              <a:rPr lang="sk-SK" dirty="0" err="1" smtClean="0"/>
              <a:t>chápání</a:t>
            </a:r>
            <a:endParaRPr lang="sk-SK" dirty="0" smtClean="0"/>
          </a:p>
          <a:p>
            <a:pPr eaLnBrk="1" hangingPunct="1">
              <a:buFontTx/>
              <a:buNone/>
            </a:pPr>
            <a:endParaRPr lang="sk-SK" dirty="0" smtClean="0"/>
          </a:p>
          <a:p>
            <a:pPr lvl="1" eaLnBrk="1" hangingPunct="1"/>
            <a:r>
              <a:rPr lang="sk-SK" dirty="0" err="1" smtClean="0"/>
              <a:t>Sport</a:t>
            </a:r>
            <a:r>
              <a:rPr lang="sk-SK" dirty="0" smtClean="0"/>
              <a:t> </a:t>
            </a:r>
            <a:r>
              <a:rPr lang="sk-SK" dirty="0" err="1" smtClean="0"/>
              <a:t>jako</a:t>
            </a:r>
            <a:r>
              <a:rPr lang="sk-SK" dirty="0" smtClean="0"/>
              <a:t> </a:t>
            </a:r>
            <a:r>
              <a:rPr lang="sk-SK" dirty="0" err="1" smtClean="0"/>
              <a:t>činnost</a:t>
            </a:r>
            <a:r>
              <a:rPr lang="sk-SK" dirty="0" smtClean="0"/>
              <a:t> </a:t>
            </a:r>
            <a:r>
              <a:rPr lang="sk-SK" dirty="0" err="1" smtClean="0"/>
              <a:t>zaměřená</a:t>
            </a:r>
            <a:r>
              <a:rPr lang="sk-SK" dirty="0" smtClean="0"/>
              <a:t> na vrcholný výkon prezentovaný na </a:t>
            </a:r>
            <a:r>
              <a:rPr lang="sk-SK" dirty="0" err="1" smtClean="0"/>
              <a:t>soutěži</a:t>
            </a:r>
            <a:endParaRPr lang="sk-SK" dirty="0" smtClean="0"/>
          </a:p>
          <a:p>
            <a:pPr lvl="1" eaLnBrk="1" hangingPunct="1">
              <a:buNone/>
            </a:pPr>
            <a:endParaRPr lang="sk-SK" dirty="0" smtClean="0"/>
          </a:p>
          <a:p>
            <a:pPr lvl="1" eaLnBrk="1" hangingPunct="1"/>
            <a:r>
              <a:rPr lang="sk-SK" dirty="0" err="1" smtClean="0"/>
              <a:t>Sport</a:t>
            </a:r>
            <a:r>
              <a:rPr lang="sk-SK" dirty="0" smtClean="0"/>
              <a:t> </a:t>
            </a:r>
            <a:r>
              <a:rPr lang="sk-SK" dirty="0" err="1" smtClean="0"/>
              <a:t>jako</a:t>
            </a:r>
            <a:r>
              <a:rPr lang="sk-SK" dirty="0" smtClean="0"/>
              <a:t> </a:t>
            </a:r>
            <a:r>
              <a:rPr lang="sk-SK" dirty="0" err="1" smtClean="0"/>
              <a:t>jakákoliv</a:t>
            </a:r>
            <a:r>
              <a:rPr lang="sk-SK" dirty="0" smtClean="0"/>
              <a:t> </a:t>
            </a:r>
            <a:r>
              <a:rPr lang="sk-SK" dirty="0" err="1" smtClean="0"/>
              <a:t>zájmová</a:t>
            </a:r>
            <a:r>
              <a:rPr lang="sk-SK" dirty="0" smtClean="0"/>
              <a:t> pohybová </a:t>
            </a:r>
            <a:r>
              <a:rPr lang="sk-SK" dirty="0" err="1" smtClean="0"/>
              <a:t>činnost</a:t>
            </a:r>
            <a:r>
              <a:rPr lang="sk-SK" dirty="0" smtClean="0"/>
              <a:t> (</a:t>
            </a:r>
            <a:r>
              <a:rPr lang="sk-SK" dirty="0" err="1" smtClean="0"/>
              <a:t>Evropská</a:t>
            </a:r>
            <a:r>
              <a:rPr lang="sk-SK" dirty="0" smtClean="0"/>
              <a:t> charta </a:t>
            </a:r>
            <a:r>
              <a:rPr lang="sk-SK" dirty="0" err="1" smtClean="0"/>
              <a:t>sportu</a:t>
            </a:r>
            <a:r>
              <a:rPr lang="sk-SK" dirty="0" smtClean="0"/>
              <a:t>, 1992)</a:t>
            </a:r>
            <a:endParaRPr lang="en-US" dirty="0" smtClean="0"/>
          </a:p>
          <a:p>
            <a:pPr eaLnBrk="1" hangingPunct="1"/>
            <a:endParaRPr lang="cs-CZ" dirty="0" smtClean="0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Organizační formy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Dle času</a:t>
            </a:r>
          </a:p>
          <a:p>
            <a:pPr lvl="1"/>
            <a:r>
              <a:rPr lang="cs-CZ" dirty="0" smtClean="0"/>
              <a:t>Tréninková jednotka</a:t>
            </a:r>
          </a:p>
          <a:p>
            <a:pPr lvl="1"/>
            <a:r>
              <a:rPr lang="cs-CZ" dirty="0" smtClean="0"/>
              <a:t>Mikrocyklus</a:t>
            </a:r>
          </a:p>
          <a:p>
            <a:pPr lvl="1"/>
            <a:r>
              <a:rPr lang="cs-CZ" dirty="0" err="1" smtClean="0"/>
              <a:t>Mezocylkus</a:t>
            </a:r>
            <a:endParaRPr lang="cs-CZ" dirty="0" smtClean="0"/>
          </a:p>
          <a:p>
            <a:pPr lvl="1"/>
            <a:r>
              <a:rPr lang="cs-CZ" dirty="0" err="1" smtClean="0"/>
              <a:t>Makrocyklus</a:t>
            </a:r>
            <a:endParaRPr lang="cs-CZ" dirty="0" smtClean="0"/>
          </a:p>
          <a:p>
            <a:pPr lvl="1"/>
            <a:r>
              <a:rPr lang="cs-CZ" dirty="0" smtClean="0"/>
              <a:t>Soustředění</a:t>
            </a:r>
          </a:p>
          <a:p>
            <a:pPr lvl="1"/>
            <a:r>
              <a:rPr lang="cs-CZ" dirty="0" smtClean="0"/>
              <a:t>Seminář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836282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Organizační formy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Dle místa</a:t>
            </a:r>
          </a:p>
          <a:p>
            <a:pPr lvl="1"/>
            <a:r>
              <a:rPr lang="cs-CZ" dirty="0" smtClean="0"/>
              <a:t>V tělocvičně</a:t>
            </a:r>
          </a:p>
          <a:p>
            <a:pPr lvl="1"/>
            <a:r>
              <a:rPr lang="cs-CZ" dirty="0"/>
              <a:t>V</a:t>
            </a:r>
            <a:r>
              <a:rPr lang="cs-CZ" dirty="0" smtClean="0"/>
              <a:t> posilovně</a:t>
            </a:r>
          </a:p>
          <a:p>
            <a:pPr lvl="1"/>
            <a:r>
              <a:rPr lang="cs-CZ" dirty="0" smtClean="0"/>
              <a:t>…..</a:t>
            </a:r>
          </a:p>
          <a:p>
            <a:pPr lvl="1"/>
            <a:r>
              <a:rPr lang="cs-CZ" dirty="0" smtClean="0"/>
              <a:t>…..</a:t>
            </a:r>
          </a:p>
          <a:p>
            <a:pPr lvl="1"/>
            <a:r>
              <a:rPr lang="cs-CZ" dirty="0" smtClean="0"/>
              <a:t>V přírodních podmínkách</a:t>
            </a:r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873558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Organizační formy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Dle studentů</a:t>
            </a:r>
          </a:p>
          <a:p>
            <a:pPr lvl="1"/>
            <a:r>
              <a:rPr lang="cs-CZ" dirty="0" smtClean="0"/>
              <a:t>Hromadná (frontální)</a:t>
            </a:r>
          </a:p>
          <a:p>
            <a:pPr lvl="1"/>
            <a:r>
              <a:rPr lang="cs-CZ" dirty="0" smtClean="0"/>
              <a:t>Skupinová</a:t>
            </a:r>
          </a:p>
          <a:p>
            <a:pPr lvl="1"/>
            <a:r>
              <a:rPr lang="cs-CZ" dirty="0" smtClean="0"/>
              <a:t>Individuální</a:t>
            </a:r>
          </a:p>
          <a:p>
            <a:pPr lvl="1"/>
            <a:r>
              <a:rPr lang="cs-CZ" dirty="0" smtClean="0"/>
              <a:t>Individualizovaná</a:t>
            </a:r>
          </a:p>
          <a:p>
            <a:pPr marL="457200" lvl="1" indent="0">
              <a:buNone/>
            </a:pPr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1671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Organizační formy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Dle trenéra/instruktora</a:t>
            </a:r>
          </a:p>
          <a:p>
            <a:pPr lvl="1"/>
            <a:r>
              <a:rPr lang="cs-CZ" dirty="0" smtClean="0"/>
              <a:t>Prezenční</a:t>
            </a:r>
          </a:p>
          <a:p>
            <a:pPr lvl="1"/>
            <a:r>
              <a:rPr lang="cs-CZ" dirty="0" smtClean="0"/>
              <a:t>Absenční (videokonference, </a:t>
            </a:r>
            <a:r>
              <a:rPr lang="cs-CZ" dirty="0" err="1" smtClean="0"/>
              <a:t>skypecoaching</a:t>
            </a:r>
            <a:r>
              <a:rPr lang="cs-CZ" dirty="0" smtClean="0"/>
              <a:t>,…)</a:t>
            </a:r>
          </a:p>
          <a:p>
            <a:pPr lvl="1"/>
            <a:r>
              <a:rPr lang="cs-CZ" dirty="0" smtClean="0"/>
              <a:t>E-</a:t>
            </a:r>
            <a:r>
              <a:rPr lang="cs-CZ" dirty="0" err="1" smtClean="0"/>
              <a:t>learning</a:t>
            </a:r>
            <a:endParaRPr lang="cs-CZ" dirty="0" smtClean="0"/>
          </a:p>
          <a:p>
            <a:pPr lvl="1"/>
            <a:r>
              <a:rPr lang="cs-CZ" dirty="0" smtClean="0"/>
              <a:t>Sebevzdělávání (autodidaktické formy)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50799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Organizační formy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Dle stupně inovace</a:t>
            </a:r>
          </a:p>
          <a:p>
            <a:pPr lvl="1"/>
            <a:r>
              <a:rPr lang="cs-CZ" dirty="0" smtClean="0"/>
              <a:t>Přednáška, cvičení, drilování</a:t>
            </a:r>
          </a:p>
          <a:p>
            <a:pPr lvl="1"/>
            <a:r>
              <a:rPr lang="cs-CZ" dirty="0" smtClean="0"/>
              <a:t>Týmová práce</a:t>
            </a:r>
          </a:p>
          <a:p>
            <a:pPr lvl="1"/>
            <a:r>
              <a:rPr lang="cs-CZ" dirty="0" smtClean="0"/>
              <a:t>Projektová výuka (zejména v sebeobraně)</a:t>
            </a:r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831726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cs-CZ" altLang="cs-CZ" sz="2800" b="1" dirty="0"/>
              <a:t>Geneze sportovního výkonu</a:t>
            </a:r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712" y="980058"/>
            <a:ext cx="5158946" cy="583331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602705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Efekt sportovního tréninku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800" b="1" dirty="0"/>
              <a:t>Momentální tréninkový efekt</a:t>
            </a:r>
            <a:r>
              <a:rPr lang="cs-CZ" altLang="cs-CZ" sz="2800" dirty="0"/>
              <a:t> </a:t>
            </a:r>
          </a:p>
          <a:p>
            <a:r>
              <a:rPr lang="cs-CZ" altLang="cs-CZ" sz="2800" b="1" dirty="0"/>
              <a:t>Zpožděný tréninkový efekt</a:t>
            </a:r>
            <a:r>
              <a:rPr lang="cs-CZ" altLang="cs-CZ" sz="2800" dirty="0"/>
              <a:t> </a:t>
            </a:r>
          </a:p>
          <a:p>
            <a:r>
              <a:rPr lang="cs-CZ" altLang="cs-CZ" sz="2800" b="1" dirty="0"/>
              <a:t>Kumulativní tréninkový efekt</a:t>
            </a:r>
            <a:r>
              <a:rPr lang="cs-CZ" altLang="cs-CZ" dirty="0"/>
              <a:t> </a:t>
            </a:r>
          </a:p>
          <a:p>
            <a:endParaRPr lang="cs-CZ" altLang="cs-CZ" sz="2000" dirty="0"/>
          </a:p>
          <a:p>
            <a:r>
              <a:rPr lang="cs-CZ" altLang="cs-CZ" sz="2400" dirty="0"/>
              <a:t>Výkonnost</a:t>
            </a:r>
          </a:p>
          <a:p>
            <a:r>
              <a:rPr lang="cs-CZ" altLang="cs-CZ" sz="2400" dirty="0"/>
              <a:t>Trénovanost</a:t>
            </a:r>
          </a:p>
          <a:p>
            <a:r>
              <a:rPr lang="cs-CZ" altLang="cs-CZ" sz="2400" dirty="0"/>
              <a:t>Sportovní forma</a:t>
            </a:r>
          </a:p>
          <a:p>
            <a:r>
              <a:rPr lang="cs-CZ" altLang="cs-CZ" sz="2400" dirty="0"/>
              <a:t>Přepětí </a:t>
            </a:r>
          </a:p>
          <a:p>
            <a:r>
              <a:rPr lang="cs-CZ" altLang="cs-CZ" sz="2400" dirty="0"/>
              <a:t>Přetrénování</a:t>
            </a:r>
          </a:p>
        </p:txBody>
      </p:sp>
    </p:spTree>
    <p:extLst>
      <p:ext uri="{BB962C8B-B14F-4D97-AF65-F5344CB8AC3E}">
        <p14:creationId xmlns:p14="http://schemas.microsoft.com/office/powerpoint/2010/main" val="384103436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Sportovní výkonnost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r>
              <a:rPr lang="cs-CZ" altLang="cs-CZ" sz="2000" b="1"/>
              <a:t>Sportovní výkonnost – výsledek dlouhodobé záměrné adaptace organismu sportovce na konkrétní požadavky daného sportu, disciplíny. </a:t>
            </a:r>
          </a:p>
          <a:p>
            <a:r>
              <a:rPr lang="cs-CZ" altLang="cs-CZ" sz="2000" b="1"/>
              <a:t>Růst sportovní výkonnosti</a:t>
            </a:r>
            <a:r>
              <a:rPr lang="cs-CZ" altLang="cs-CZ" sz="2400" b="1"/>
              <a:t> </a:t>
            </a:r>
            <a:endParaRPr lang="cs-CZ" altLang="cs-CZ" sz="2400"/>
          </a:p>
          <a:p>
            <a:r>
              <a:rPr lang="cs-CZ" altLang="cs-CZ" sz="2000"/>
              <a:t>Fáze tvorby předpokladů (růst sportovní výkonnosti).</a:t>
            </a:r>
          </a:p>
          <a:p>
            <a:r>
              <a:rPr lang="cs-CZ" altLang="cs-CZ" sz="2000"/>
              <a:t>Fáze dosažení individuálního maxima</a:t>
            </a:r>
          </a:p>
          <a:p>
            <a:r>
              <a:rPr lang="cs-CZ" altLang="cs-CZ" sz="2000"/>
              <a:t>Fáze stabilizace sportovní výkonnosti.</a:t>
            </a:r>
          </a:p>
          <a:p>
            <a:r>
              <a:rPr lang="cs-CZ" altLang="cs-CZ" sz="2000"/>
              <a:t>Fáze dočasného poklesu sportovní výkonnosti</a:t>
            </a:r>
            <a:r>
              <a:rPr lang="cs-CZ" altLang="cs-CZ" sz="2400"/>
              <a:t>.</a:t>
            </a:r>
          </a:p>
          <a:p>
            <a:endParaRPr lang="cs-CZ" altLang="cs-CZ" sz="2400"/>
          </a:p>
          <a:p>
            <a:r>
              <a:rPr lang="cs-CZ" altLang="cs-CZ" sz="2400"/>
              <a:t>Genetická podmíněnost</a:t>
            </a:r>
          </a:p>
          <a:p>
            <a:endParaRPr lang="cs-CZ" altLang="cs-CZ" sz="2400"/>
          </a:p>
          <a:p>
            <a:r>
              <a:rPr lang="cs-CZ" altLang="cs-CZ" sz="2400"/>
              <a:t>Dynamika dlouhodobého vývoje sportovní výkonnosti</a:t>
            </a:r>
          </a:p>
        </p:txBody>
      </p:sp>
    </p:spTree>
    <p:extLst>
      <p:ext uri="{BB962C8B-B14F-4D97-AF65-F5344CB8AC3E}">
        <p14:creationId xmlns:p14="http://schemas.microsoft.com/office/powerpoint/2010/main" val="53374498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cs-CZ" altLang="cs-CZ" b="1" dirty="0"/>
              <a:t>TRÉNOVANOST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b="1"/>
              <a:t>Specifický funkční stav organizmu, který zajišťuje vykonávání sportovní činnosti na vysoké úrovni, jako výsledek adaptace na tréninkové zatížení pro určitou sportovní specializaci, vyjádřené stavem faktorů sportovní výkonnosti.</a:t>
            </a:r>
          </a:p>
          <a:p>
            <a:pPr>
              <a:lnSpc>
                <a:spcPct val="90000"/>
              </a:lnSpc>
            </a:pPr>
            <a:r>
              <a:rPr lang="cs-CZ" altLang="cs-CZ" sz="2000" b="1"/>
              <a:t>Je to aktuální stav sportovce, který se mění v čase a lze jej ovlivňovat.</a:t>
            </a:r>
          </a:p>
          <a:p>
            <a:pPr>
              <a:lnSpc>
                <a:spcPct val="90000"/>
              </a:lnSpc>
            </a:pPr>
            <a:endParaRPr lang="cs-CZ" altLang="cs-CZ" sz="2000" b="1"/>
          </a:p>
          <a:p>
            <a:pPr>
              <a:lnSpc>
                <a:spcPct val="90000"/>
              </a:lnSpc>
            </a:pPr>
            <a:r>
              <a:rPr lang="cs-CZ" altLang="cs-CZ" sz="1800" b="1"/>
              <a:t>Parametry trénovanosti: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b="1"/>
              <a:t>	- kondiční připravenost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b="1"/>
              <a:t>	- technická připravenost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b="1"/>
              <a:t>	- taktická připravenost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b="1"/>
              <a:t>	- psychická připravenost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1800" b="1"/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b="1"/>
              <a:t>Trénovanost rozlišujeme: celkovou – lokální</a:t>
            </a:r>
            <a:br>
              <a:rPr lang="cs-CZ" altLang="cs-CZ" sz="1800" b="1"/>
            </a:br>
            <a:r>
              <a:rPr lang="cs-CZ" altLang="cs-CZ" sz="1800" b="1"/>
              <a:t>        			  obecná  - speciální</a:t>
            </a:r>
          </a:p>
        </p:txBody>
      </p:sp>
    </p:spTree>
    <p:extLst>
      <p:ext uri="{BB962C8B-B14F-4D97-AF65-F5344CB8AC3E}">
        <p14:creationId xmlns:p14="http://schemas.microsoft.com/office/powerpoint/2010/main" val="132359179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9850"/>
          </a:xfrm>
        </p:spPr>
        <p:txBody>
          <a:bodyPr>
            <a:normAutofit fontScale="90000"/>
          </a:bodyPr>
          <a:lstStyle/>
          <a:p>
            <a:endParaRPr lang="cs-CZ" altLang="cs-CZ" sz="400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49275"/>
            <a:ext cx="8229600" cy="5576888"/>
          </a:xfrm>
        </p:spPr>
        <p:txBody>
          <a:bodyPr/>
          <a:lstStyle/>
          <a:p>
            <a:r>
              <a:rPr lang="cs-CZ" altLang="cs-CZ" sz="2000" b="1"/>
              <a:t>Obecná trénovanost</a:t>
            </a:r>
            <a:r>
              <a:rPr lang="cs-CZ" altLang="cs-CZ" sz="2000"/>
              <a:t>:</a:t>
            </a:r>
            <a:br>
              <a:rPr lang="cs-CZ" altLang="cs-CZ" sz="2000"/>
            </a:br>
            <a:r>
              <a:rPr lang="cs-CZ" altLang="cs-CZ" sz="2000"/>
              <a:t>- stav funkčního základu jako předpoklad k vyšší úrovni</a:t>
            </a:r>
            <a:br>
              <a:rPr lang="cs-CZ" altLang="cs-CZ" sz="2000"/>
            </a:br>
            <a:r>
              <a:rPr lang="cs-CZ" altLang="cs-CZ" sz="2000"/>
              <a:t>  trénovanosti</a:t>
            </a:r>
          </a:p>
          <a:p>
            <a:r>
              <a:rPr lang="cs-CZ" altLang="cs-CZ" sz="2000" b="1"/>
              <a:t>Speciální trénovanost</a:t>
            </a:r>
            <a:r>
              <a:rPr lang="cs-CZ" altLang="cs-CZ" sz="2000"/>
              <a:t>:</a:t>
            </a:r>
            <a:br>
              <a:rPr lang="cs-CZ" altLang="cs-CZ" sz="2000"/>
            </a:br>
            <a:r>
              <a:rPr lang="cs-CZ" altLang="cs-CZ" sz="2000"/>
              <a:t>- rozvoj jednotlivých složek trénovanosti ve vztahu k</a:t>
            </a:r>
            <a:br>
              <a:rPr lang="cs-CZ" altLang="cs-CZ" sz="2000"/>
            </a:br>
            <a:r>
              <a:rPr lang="cs-CZ" altLang="cs-CZ" sz="2000"/>
              <a:t>  závodnímu výkonu </a:t>
            </a:r>
          </a:p>
          <a:p>
            <a:endParaRPr lang="cs-CZ" altLang="cs-CZ" sz="2000"/>
          </a:p>
          <a:p>
            <a:r>
              <a:rPr lang="cs-CZ" altLang="cs-CZ" sz="2000" b="1"/>
              <a:t>Trénovanost se formuje – fázově:</a:t>
            </a:r>
            <a:endParaRPr lang="cs-CZ" altLang="cs-CZ" sz="2000"/>
          </a:p>
          <a:p>
            <a:r>
              <a:rPr lang="cs-CZ" altLang="cs-CZ" sz="2000"/>
              <a:t>V dlouhodobém sportovním tréninku.</a:t>
            </a:r>
          </a:p>
          <a:p>
            <a:r>
              <a:rPr lang="cs-CZ" altLang="cs-CZ" sz="2000"/>
              <a:t>V roční stavbě sportovního tréninku.</a:t>
            </a:r>
            <a:endParaRPr lang="cs-CZ" altLang="cs-CZ" sz="2000" b="1"/>
          </a:p>
          <a:p>
            <a:r>
              <a:rPr lang="cs-CZ" altLang="cs-CZ" sz="2000" b="1"/>
              <a:t>     </a:t>
            </a:r>
            <a:r>
              <a:rPr lang="cs-CZ" altLang="cs-CZ" sz="2000" b="1" i="1"/>
              <a:t>První fáze</a:t>
            </a:r>
            <a:r>
              <a:rPr lang="cs-CZ" altLang="cs-CZ" sz="2000" i="1"/>
              <a:t> má analytický charakter (v prvních letech dlouhodobého tréninku a první části přípravného období).</a:t>
            </a:r>
            <a:endParaRPr lang="cs-CZ" altLang="cs-CZ" sz="2000" b="1" i="1"/>
          </a:p>
          <a:p>
            <a:r>
              <a:rPr lang="cs-CZ" altLang="cs-CZ" sz="2000" b="1" i="1"/>
              <a:t>     V druhé fázi</a:t>
            </a:r>
            <a:r>
              <a:rPr lang="cs-CZ" altLang="cs-CZ" sz="2000" i="1"/>
              <a:t> dochází ke sladění všech faktorů připravenosti (v pozdějších letech tréninku a druhém přípravním období).</a:t>
            </a:r>
          </a:p>
        </p:txBody>
      </p:sp>
    </p:spTree>
    <p:extLst>
      <p:ext uri="{BB962C8B-B14F-4D97-AF65-F5344CB8AC3E}">
        <p14:creationId xmlns:p14="http://schemas.microsoft.com/office/powerpoint/2010/main" val="2447179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b="1" smtClean="0"/>
              <a:t>Evropská charta sportu – 1992</a:t>
            </a:r>
            <a:endParaRPr lang="cs-CZ" b="1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14282" y="2143116"/>
            <a:ext cx="7786742" cy="3357586"/>
          </a:xfrm>
        </p:spPr>
        <p:txBody>
          <a:bodyPr>
            <a:normAutofit/>
          </a:bodyPr>
          <a:lstStyle/>
          <a:p>
            <a:pPr algn="just" eaLnBrk="1" hangingPunct="1">
              <a:buFontTx/>
              <a:buNone/>
            </a:pPr>
            <a:r>
              <a:rPr lang="cs-CZ" sz="2800" dirty="0" smtClean="0">
                <a:cs typeface="Times New Roman" pitchFamily="18" charset="0"/>
              </a:rPr>
              <a:t>    „všechny formy tělesné činnosti, které ať již prostřednictvím organizované účasti či nikoli, </a:t>
            </a:r>
            <a:br>
              <a:rPr lang="cs-CZ" sz="2800" dirty="0" smtClean="0">
                <a:cs typeface="Times New Roman" pitchFamily="18" charset="0"/>
              </a:rPr>
            </a:br>
            <a:r>
              <a:rPr lang="cs-CZ" sz="2800" dirty="0" smtClean="0">
                <a:cs typeface="Times New Roman" pitchFamily="18" charset="0"/>
              </a:rPr>
              <a:t>si kladou za cíl projevení či zdokonalení tělesné </a:t>
            </a:r>
            <a:br>
              <a:rPr lang="cs-CZ" sz="2800" dirty="0" smtClean="0">
                <a:cs typeface="Times New Roman" pitchFamily="18" charset="0"/>
              </a:rPr>
            </a:br>
            <a:r>
              <a:rPr lang="cs-CZ" sz="2800" dirty="0" smtClean="0">
                <a:cs typeface="Times New Roman" pitchFamily="18" charset="0"/>
              </a:rPr>
              <a:t>i psychické kondice, rozvoj společenských vztahů nebo dosažení výsledků v soutěžích na všech úrovních.“</a:t>
            </a:r>
            <a:r>
              <a:rPr lang="en-US" sz="2800" dirty="0" smtClean="0"/>
              <a:t> </a:t>
            </a:r>
          </a:p>
          <a:p>
            <a:pPr algn="just" eaLnBrk="1" hangingPunct="1"/>
            <a:endParaRPr lang="cs-CZ" dirty="0" smtClean="0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74638"/>
            <a:ext cx="8218487" cy="706437"/>
          </a:xfrm>
        </p:spPr>
        <p:txBody>
          <a:bodyPr/>
          <a:lstStyle/>
          <a:p>
            <a:r>
              <a:rPr lang="cs-CZ" altLang="cs-CZ" sz="2800" b="1" dirty="0"/>
              <a:t>SPORTOVNÍ FORMA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229600" cy="5145088"/>
          </a:xfrm>
        </p:spPr>
        <p:txBody>
          <a:bodyPr/>
          <a:lstStyle/>
          <a:p>
            <a:r>
              <a:rPr lang="cs-CZ" altLang="cs-CZ" sz="2000" b="1" dirty="0"/>
              <a:t>Stav optimální specializované připravenosti, projevující se</a:t>
            </a:r>
            <a:br>
              <a:rPr lang="cs-CZ" altLang="cs-CZ" sz="2000" b="1" dirty="0"/>
            </a:br>
            <a:r>
              <a:rPr lang="cs-CZ" altLang="cs-CZ" sz="2000" b="1" dirty="0"/>
              <a:t>dosahováním maximálních sportovních výkonů</a:t>
            </a:r>
            <a:r>
              <a:rPr lang="cs-CZ" altLang="cs-CZ" sz="2000" dirty="0"/>
              <a:t> </a:t>
            </a:r>
            <a:br>
              <a:rPr lang="cs-CZ" altLang="cs-CZ" sz="2000" dirty="0"/>
            </a:br>
            <a:endParaRPr lang="cs-CZ" altLang="cs-CZ" sz="2000" dirty="0"/>
          </a:p>
          <a:p>
            <a:r>
              <a:rPr lang="cs-CZ" altLang="cs-CZ" sz="2000" dirty="0"/>
              <a:t>Je vyšší kvalitou výkonnosti.</a:t>
            </a:r>
          </a:p>
          <a:p>
            <a:r>
              <a:rPr lang="cs-CZ" altLang="cs-CZ" sz="2000" dirty="0"/>
              <a:t>Jedná se o dokonalé sladění všech oblastí připravenosti:</a:t>
            </a:r>
            <a:br>
              <a:rPr lang="cs-CZ" altLang="cs-CZ" sz="2000" dirty="0"/>
            </a:br>
            <a:r>
              <a:rPr lang="cs-CZ" altLang="cs-CZ" sz="2000" dirty="0"/>
              <a:t>-kondiční, technické</a:t>
            </a:r>
            <a:r>
              <a:rPr lang="cs-CZ" altLang="cs-CZ" sz="2000" dirty="0" smtClean="0"/>
              <a:t>, taktické</a:t>
            </a:r>
            <a:r>
              <a:rPr lang="cs-CZ" altLang="cs-CZ" sz="2000" dirty="0"/>
              <a:t>, psychické. </a:t>
            </a:r>
          </a:p>
          <a:p>
            <a:r>
              <a:rPr lang="cs-CZ" altLang="cs-CZ" sz="2000" dirty="0"/>
              <a:t>Schopnost sportovce mobilizovat své fyzické a psychické síly</a:t>
            </a:r>
          </a:p>
          <a:p>
            <a:endParaRPr lang="cs-CZ" altLang="cs-CZ" sz="2000" dirty="0"/>
          </a:p>
          <a:p>
            <a:r>
              <a:rPr lang="cs-CZ" altLang="cs-CZ" sz="2000" dirty="0"/>
              <a:t>Sportovní forma </a:t>
            </a:r>
            <a:r>
              <a:rPr lang="cs-CZ" altLang="cs-CZ" sz="2000" dirty="0" smtClean="0"/>
              <a:t>týmu (zvlášť v profesní </a:t>
            </a:r>
            <a:r>
              <a:rPr lang="cs-CZ" altLang="cs-CZ" sz="2000" dirty="0" err="1" smtClean="0"/>
              <a:t>činosti</a:t>
            </a:r>
            <a:r>
              <a:rPr lang="cs-CZ" altLang="cs-CZ" sz="2000" dirty="0" smtClean="0"/>
              <a:t>)</a:t>
            </a:r>
            <a:endParaRPr lang="cs-CZ" altLang="cs-CZ" sz="2000" dirty="0"/>
          </a:p>
          <a:p>
            <a:endParaRPr lang="cs-CZ" altLang="cs-CZ" sz="2000" dirty="0"/>
          </a:p>
          <a:p>
            <a:r>
              <a:rPr lang="cs-CZ" altLang="cs-CZ" sz="2000" dirty="0"/>
              <a:t>Znaky SF:</a:t>
            </a:r>
            <a:br>
              <a:rPr lang="cs-CZ" altLang="cs-CZ" sz="2000" dirty="0"/>
            </a:br>
            <a:r>
              <a:rPr lang="cs-CZ" altLang="cs-CZ" sz="2000" dirty="0"/>
              <a:t>- zvýšená mobilnost organismu sportovce</a:t>
            </a:r>
            <a:br>
              <a:rPr lang="cs-CZ" altLang="cs-CZ" sz="2000" dirty="0"/>
            </a:br>
            <a:r>
              <a:rPr lang="cs-CZ" altLang="cs-CZ" sz="2000" dirty="0"/>
              <a:t>- vysoká stabilita nervových procesů</a:t>
            </a:r>
          </a:p>
          <a:p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428095645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30175"/>
          </a:xfrm>
        </p:spPr>
        <p:txBody>
          <a:bodyPr>
            <a:normAutofit fontScale="90000"/>
          </a:bodyPr>
          <a:lstStyle/>
          <a:p>
            <a:endParaRPr lang="cs-CZ" altLang="cs-CZ" sz="400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49275"/>
            <a:ext cx="8229600" cy="5576888"/>
          </a:xfrm>
        </p:spPr>
        <p:txBody>
          <a:bodyPr/>
          <a:lstStyle/>
          <a:p>
            <a:r>
              <a:rPr lang="cs-CZ" altLang="cs-CZ" sz="2800" b="1" dirty="0"/>
              <a:t>Fáze tvorby sportovní formy v ročním cyklu přípravy:</a:t>
            </a:r>
            <a:endParaRPr lang="cs-CZ" altLang="cs-CZ" sz="2800" dirty="0"/>
          </a:p>
          <a:p>
            <a:r>
              <a:rPr lang="cs-CZ" altLang="cs-CZ" sz="2400" dirty="0"/>
              <a:t>První fáze je budováním základů sportovní formy  (přípravné období).</a:t>
            </a:r>
          </a:p>
          <a:p>
            <a:r>
              <a:rPr lang="cs-CZ" altLang="cs-CZ" sz="2400" dirty="0"/>
              <a:t>Druhá fáze je laděním sportovní formy (konec přípravného resp. předzávodního období).</a:t>
            </a:r>
          </a:p>
          <a:p>
            <a:r>
              <a:rPr lang="cs-CZ" altLang="cs-CZ" sz="2400" dirty="0"/>
              <a:t>Třetí fáze je udržením formy (závodní období</a:t>
            </a:r>
            <a:r>
              <a:rPr lang="cs-CZ" altLang="cs-CZ" sz="2400" dirty="0" smtClean="0"/>
              <a:t>).</a:t>
            </a:r>
          </a:p>
          <a:p>
            <a:endParaRPr lang="cs-CZ" altLang="cs-CZ" sz="2400" dirty="0"/>
          </a:p>
          <a:p>
            <a:r>
              <a:rPr lang="cs-CZ" altLang="cs-CZ" sz="2400" dirty="0" smtClean="0"/>
              <a:t>Jakým způsobem aplikujeme fáze tvorby sportovní formy v osobní a profesní sebeobraně?</a:t>
            </a: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275327198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cs-CZ" altLang="cs-CZ" sz="3600" b="1" dirty="0"/>
              <a:t>PŘEPĚTÍ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r>
              <a:rPr lang="cs-CZ" altLang="cs-CZ" sz="2000" dirty="0"/>
              <a:t>Dočasný, většinou krátkodobý stav jako důsledek jednorázového narušení normální činnosti jednotlivých funkcí organismu</a:t>
            </a:r>
            <a:r>
              <a:rPr lang="cs-CZ" altLang="cs-CZ" sz="2000" dirty="0" smtClean="0"/>
              <a:t>.</a:t>
            </a:r>
          </a:p>
          <a:p>
            <a:endParaRPr lang="cs-CZ" altLang="cs-CZ" sz="2000" dirty="0"/>
          </a:p>
          <a:p>
            <a:r>
              <a:rPr lang="cs-CZ" altLang="cs-CZ" sz="2000" dirty="0" smtClean="0"/>
              <a:t>Hrozí u nevhodného tréninku, ale i v sebeobranném výkonu</a:t>
            </a:r>
            <a:endParaRPr lang="cs-CZ" altLang="cs-CZ" sz="2000" dirty="0"/>
          </a:p>
          <a:p>
            <a:endParaRPr lang="cs-CZ" altLang="cs-CZ" sz="2000" dirty="0"/>
          </a:p>
          <a:p>
            <a:r>
              <a:rPr lang="cs-CZ" altLang="cs-CZ" sz="2000" dirty="0"/>
              <a:t>Projev - enormní vyčerpání (dlouhá doba uklidňování - SF, snížení TK, výskyt extrasystol, i důsledek kumulace faktorů, podmínek)</a:t>
            </a:r>
          </a:p>
          <a:p>
            <a:endParaRPr lang="cs-CZ" altLang="cs-CZ" sz="2000" dirty="0"/>
          </a:p>
          <a:p>
            <a:r>
              <a:rPr lang="cs-CZ" altLang="cs-CZ" sz="2000" dirty="0"/>
              <a:t>Možné následky</a:t>
            </a:r>
          </a:p>
          <a:p>
            <a:endParaRPr lang="cs-CZ" altLang="cs-CZ" sz="2000" dirty="0"/>
          </a:p>
          <a:p>
            <a:r>
              <a:rPr lang="cs-CZ" altLang="cs-CZ" sz="2000" dirty="0"/>
              <a:t>Odstranění</a:t>
            </a:r>
          </a:p>
          <a:p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338946192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cs-CZ" altLang="cs-CZ" dirty="0"/>
              <a:t>PŘETRÉNOVÁNÍ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000"/>
              <a:t>Komplexní negativní stav organismu, jako důsledek jeho dlouhodobého</a:t>
            </a:r>
          </a:p>
          <a:p>
            <a:pPr>
              <a:buFontTx/>
              <a:buNone/>
            </a:pPr>
            <a:r>
              <a:rPr lang="cs-CZ" altLang="cs-CZ" sz="2000"/>
              <a:t>přetěžování. </a:t>
            </a:r>
          </a:p>
          <a:p>
            <a:pPr>
              <a:buFontTx/>
              <a:buNone/>
            </a:pPr>
            <a:endParaRPr lang="cs-CZ" altLang="cs-CZ" sz="2000"/>
          </a:p>
          <a:p>
            <a:pPr>
              <a:buFontTx/>
              <a:buNone/>
            </a:pPr>
            <a:r>
              <a:rPr lang="cs-CZ" altLang="cs-CZ" sz="2000" b="1"/>
              <a:t>Příčiny:</a:t>
            </a:r>
            <a:r>
              <a:rPr lang="cs-CZ" altLang="cs-CZ" sz="2000"/>
              <a:t> </a:t>
            </a:r>
            <a:br>
              <a:rPr lang="cs-CZ" altLang="cs-CZ" sz="2000"/>
            </a:br>
            <a:r>
              <a:rPr lang="cs-CZ" altLang="cs-CZ" sz="2000"/>
              <a:t>- kumulace únavy ze soutěží, krátký odpočinek</a:t>
            </a:r>
          </a:p>
          <a:p>
            <a:pPr>
              <a:buFontTx/>
              <a:buNone/>
            </a:pPr>
            <a:r>
              <a:rPr lang="cs-CZ" altLang="cs-CZ" sz="2000"/>
              <a:t>	- vyšší zatěžování neadekvátní výkonnosti, nebo nedostatečné zotavování</a:t>
            </a:r>
          </a:p>
          <a:p>
            <a:pPr>
              <a:buFontTx/>
              <a:buNone/>
            </a:pPr>
            <a:endParaRPr lang="cs-CZ" altLang="cs-CZ" sz="2000"/>
          </a:p>
          <a:p>
            <a:pPr>
              <a:buFontTx/>
              <a:buNone/>
            </a:pPr>
            <a:r>
              <a:rPr lang="cs-CZ" altLang="cs-CZ" sz="2000" b="1"/>
              <a:t>Příznaky přetrénování</a:t>
            </a:r>
          </a:p>
          <a:p>
            <a:pPr>
              <a:buFontTx/>
              <a:buNone/>
            </a:pPr>
            <a:endParaRPr lang="cs-CZ" altLang="cs-CZ" sz="2000" b="1"/>
          </a:p>
          <a:p>
            <a:pPr>
              <a:buFontTx/>
              <a:buNone/>
            </a:pPr>
            <a:r>
              <a:rPr lang="cs-CZ" altLang="cs-CZ" sz="2000" b="1"/>
              <a:t>Odstranění</a:t>
            </a:r>
          </a:p>
        </p:txBody>
      </p:sp>
    </p:spTree>
    <p:extLst>
      <p:ext uri="{BB962C8B-B14F-4D97-AF65-F5344CB8AC3E}">
        <p14:creationId xmlns:p14="http://schemas.microsoft.com/office/powerpoint/2010/main" val="788718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Znaky úpolových sportů</a:t>
            </a:r>
            <a:endParaRPr lang="en-US" smtClean="0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34" y="1600200"/>
            <a:ext cx="7786742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název</a:t>
            </a:r>
          </a:p>
          <a:p>
            <a:pPr>
              <a:lnSpc>
                <a:spcPct val="90000"/>
              </a:lnSpc>
            </a:pP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vývoj (každý se zrodil v jistých historických souvislostech)</a:t>
            </a:r>
          </a:p>
          <a:p>
            <a:pPr>
              <a:lnSpc>
                <a:spcPct val="90000"/>
              </a:lnSpc>
            </a:pP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prostředky (technické, taktické, materiální)</a:t>
            </a:r>
          </a:p>
          <a:p>
            <a:pPr>
              <a:lnSpc>
                <a:spcPct val="90000"/>
              </a:lnSpc>
            </a:pP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členskou základnu a  její vnitřní hierarchii</a:t>
            </a:r>
          </a:p>
          <a:p>
            <a:pPr>
              <a:lnSpc>
                <a:spcPct val="90000"/>
              </a:lnSpc>
            </a:pP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zastřešující organizaci a systém národních a regionálních organizací</a:t>
            </a:r>
          </a:p>
          <a:p>
            <a:pPr>
              <a:lnSpc>
                <a:spcPct val="90000"/>
              </a:lnSpc>
            </a:pP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metody a formy výcviku, vzdělávání a výchovy (vzájemně více, či méně odlišné)</a:t>
            </a:r>
          </a:p>
          <a:p>
            <a:pPr>
              <a:lnSpc>
                <a:spcPct val="90000"/>
              </a:lnSpc>
            </a:pP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soutěžní sporty i systém soutěží a pravidel</a:t>
            </a:r>
            <a:endParaRPr lang="cs-CZ" sz="2400" dirty="0" smtClean="0">
              <a:latin typeface="Verdana" pitchFamily="34" charset="0"/>
            </a:endParaRPr>
          </a:p>
          <a:p>
            <a:pPr>
              <a:lnSpc>
                <a:spcPct val="90000"/>
              </a:lnSpc>
            </a:pP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nesoutěžn</a:t>
            </a:r>
            <a:r>
              <a:rPr lang="sk-SK" sz="2400" dirty="0" err="1" smtClean="0">
                <a:latin typeface="Arial" charset="0"/>
                <a:cs typeface="Times New Roman" pitchFamily="18" charset="0"/>
              </a:rPr>
              <a:t>í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sporty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 systém 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zkoušek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, 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titulů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 a hodností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>
                <a:cs typeface="Times New Roman" pitchFamily="18" charset="0"/>
              </a:rPr>
              <a:t>V</a:t>
            </a:r>
            <a:r>
              <a:rPr lang="sk-SK" b="1" dirty="0" err="1" smtClean="0">
                <a:cs typeface="Times New Roman" pitchFamily="18" charset="0"/>
              </a:rPr>
              <a:t>ztah</a:t>
            </a:r>
            <a:r>
              <a:rPr lang="sk-SK" b="1" dirty="0" smtClean="0">
                <a:cs typeface="Times New Roman" pitchFamily="18" charset="0"/>
              </a:rPr>
              <a:t> k </a:t>
            </a:r>
            <a:r>
              <a:rPr lang="sk-SK" b="1" dirty="0" err="1" smtClean="0">
                <a:cs typeface="Times New Roman" pitchFamily="18" charset="0"/>
              </a:rPr>
              <a:t>soutěži</a:t>
            </a:r>
            <a:r>
              <a:rPr lang="en-US" dirty="0" smtClean="0"/>
              <a:t> 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buFont typeface="Wingdings" pitchFamily="2" charset="2"/>
              <a:buNone/>
            </a:pPr>
            <a:endParaRPr lang="cs-CZ" sz="2800" b="1" dirty="0" smtClean="0">
              <a:latin typeface="Verdana" pitchFamily="34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None/>
            </a:pPr>
            <a:r>
              <a:rPr lang="cs-CZ" sz="2800" b="1" dirty="0" smtClean="0">
                <a:latin typeface="Verdana" pitchFamily="34" charset="0"/>
                <a:cs typeface="Times New Roman" pitchFamily="18" charset="0"/>
              </a:rPr>
              <a:t>Soutěžní</a:t>
            </a:r>
            <a:r>
              <a:rPr lang="cs-CZ" sz="28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cs-CZ" sz="2800" dirty="0" err="1" smtClean="0">
                <a:latin typeface="Verdana" pitchFamily="34" charset="0"/>
                <a:cs typeface="Times New Roman" pitchFamily="18" charset="0"/>
              </a:rPr>
              <a:t>úpolové</a:t>
            </a:r>
            <a:r>
              <a:rPr lang="cs-CZ" sz="2800" dirty="0" smtClean="0">
                <a:latin typeface="Verdana" pitchFamily="34" charset="0"/>
                <a:cs typeface="Times New Roman" pitchFamily="18" charset="0"/>
              </a:rPr>
              <a:t> sporty, ve kterých se pořádají soutěže, většinou na různých úrovních.</a:t>
            </a:r>
          </a:p>
          <a:p>
            <a:pPr algn="just">
              <a:buFont typeface="Wingdings" pitchFamily="2" charset="2"/>
              <a:buNone/>
            </a:pPr>
            <a:r>
              <a:rPr lang="cs-CZ" sz="2800" dirty="0" smtClean="0">
                <a:latin typeface="Verdana" pitchFamily="34" charset="0"/>
                <a:cs typeface="Times New Roman" pitchFamily="18" charset="0"/>
              </a:rPr>
              <a:t> </a:t>
            </a:r>
          </a:p>
          <a:p>
            <a:pPr>
              <a:buFont typeface="Wingdings" pitchFamily="2" charset="2"/>
              <a:buNone/>
            </a:pPr>
            <a:r>
              <a:rPr lang="sk-SK" sz="2800" b="1" dirty="0" err="1" smtClean="0">
                <a:latin typeface="Verdana" pitchFamily="34" charset="0"/>
                <a:cs typeface="Times New Roman" pitchFamily="18" charset="0"/>
              </a:rPr>
              <a:t>Nesoutěžn</a:t>
            </a:r>
            <a:r>
              <a:rPr lang="sk-SK" sz="2800" b="1" dirty="0" err="1" smtClean="0">
                <a:latin typeface="Arial" charset="0"/>
                <a:cs typeface="Times New Roman" pitchFamily="18" charset="0"/>
              </a:rPr>
              <a:t>í</a:t>
            </a:r>
            <a:r>
              <a:rPr lang="sk-SK" sz="28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sk-SK" sz="2800" dirty="0" err="1" smtClean="0">
                <a:latin typeface="Verdana" pitchFamily="34" charset="0"/>
                <a:cs typeface="Times New Roman" pitchFamily="18" charset="0"/>
              </a:rPr>
              <a:t>úpolové</a:t>
            </a:r>
            <a:r>
              <a:rPr lang="sk-SK" sz="28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sk-SK" sz="2800" dirty="0" err="1" smtClean="0">
                <a:latin typeface="Verdana" pitchFamily="34" charset="0"/>
                <a:cs typeface="Times New Roman" pitchFamily="18" charset="0"/>
              </a:rPr>
              <a:t>sporty</a:t>
            </a:r>
            <a:r>
              <a:rPr lang="sk-SK" sz="2800" dirty="0" smtClean="0">
                <a:latin typeface="Verdana" pitchFamily="34" charset="0"/>
                <a:cs typeface="Times New Roman" pitchFamily="18" charset="0"/>
              </a:rPr>
              <a:t>, </a:t>
            </a:r>
            <a:r>
              <a:rPr lang="sk-SK" sz="2800" dirty="0" err="1" smtClean="0">
                <a:latin typeface="Verdana" pitchFamily="34" charset="0"/>
                <a:cs typeface="Times New Roman" pitchFamily="18" charset="0"/>
              </a:rPr>
              <a:t>ve</a:t>
            </a:r>
            <a:r>
              <a:rPr lang="sk-SK" sz="28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sk-SK" sz="2800" dirty="0" err="1" smtClean="0">
                <a:latin typeface="Verdana" pitchFamily="34" charset="0"/>
                <a:cs typeface="Times New Roman" pitchFamily="18" charset="0"/>
              </a:rPr>
              <a:t>kterých</a:t>
            </a:r>
            <a:r>
              <a:rPr lang="sk-SK" sz="28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sk-SK" sz="2800" dirty="0" err="1" smtClean="0">
                <a:latin typeface="Verdana" pitchFamily="34" charset="0"/>
                <a:cs typeface="Times New Roman" pitchFamily="18" charset="0"/>
              </a:rPr>
              <a:t>se</a:t>
            </a:r>
            <a:r>
              <a:rPr lang="sk-SK" sz="28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sk-SK" sz="2800" dirty="0" err="1" smtClean="0">
                <a:latin typeface="Verdana" pitchFamily="34" charset="0"/>
                <a:cs typeface="Times New Roman" pitchFamily="18" charset="0"/>
              </a:rPr>
              <a:t>nepořádají</a:t>
            </a:r>
            <a:r>
              <a:rPr lang="sk-SK" sz="28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sk-SK" sz="2800" dirty="0" err="1" smtClean="0">
                <a:latin typeface="Verdana" pitchFamily="34" charset="0"/>
                <a:cs typeface="Times New Roman" pitchFamily="18" charset="0"/>
              </a:rPr>
              <a:t>soutěže</a:t>
            </a:r>
            <a:r>
              <a:rPr lang="sk-SK" sz="2800" dirty="0" smtClean="0">
                <a:latin typeface="Verdana" pitchFamily="34" charset="0"/>
                <a:cs typeface="Times New Roman" pitchFamily="18" charset="0"/>
              </a:rPr>
              <a:t> </a:t>
            </a:r>
            <a:endParaRPr lang="en-US" sz="2800" dirty="0" smtClean="0">
              <a:latin typeface="Verdana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>
                <a:cs typeface="Times New Roman" pitchFamily="18" charset="0"/>
              </a:rPr>
              <a:t>Z</a:t>
            </a:r>
            <a:r>
              <a:rPr lang="sk-SK" b="1" dirty="0" err="1" smtClean="0">
                <a:cs typeface="Times New Roman" pitchFamily="18" charset="0"/>
              </a:rPr>
              <a:t>aměření</a:t>
            </a:r>
            <a:r>
              <a:rPr lang="sk-SK" b="1" dirty="0" smtClean="0">
                <a:cs typeface="Times New Roman" pitchFamily="18" charset="0"/>
              </a:rPr>
              <a:t> úpolov</a:t>
            </a:r>
            <a:r>
              <a:rPr lang="sk-SK" b="1" dirty="0" smtClean="0"/>
              <a:t>ých</a:t>
            </a:r>
            <a:r>
              <a:rPr lang="sk-SK" b="1" dirty="0" smtClean="0">
                <a:cs typeface="Times New Roman" pitchFamily="18" charset="0"/>
              </a:rPr>
              <a:t> </a:t>
            </a:r>
            <a:r>
              <a:rPr lang="sk-SK" b="1" dirty="0" err="1" smtClean="0">
                <a:cs typeface="Times New Roman" pitchFamily="18" charset="0"/>
              </a:rPr>
              <a:t>sport</a:t>
            </a:r>
            <a:r>
              <a:rPr lang="sk-SK" b="1" dirty="0" err="1" smtClean="0"/>
              <a:t>ů</a:t>
            </a:r>
            <a:r>
              <a:rPr lang="en-US" dirty="0" smtClean="0"/>
              <a:t> 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400" b="1" dirty="0" smtClean="0">
                <a:latin typeface="Verdana" pitchFamily="34" charset="0"/>
              </a:rPr>
              <a:t>s</a:t>
            </a:r>
            <a:r>
              <a:rPr lang="cs-CZ" sz="2400" b="1" dirty="0" smtClean="0">
                <a:latin typeface="Verdana" pitchFamily="34" charset="0"/>
                <a:cs typeface="Times New Roman" pitchFamily="18" charset="0"/>
              </a:rPr>
              <a:t>outěžní</a:t>
            </a: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cs-CZ" sz="2400" dirty="0" err="1" smtClean="0">
                <a:latin typeface="Verdana" pitchFamily="34" charset="0"/>
                <a:cs typeface="Times New Roman" pitchFamily="18" charset="0"/>
              </a:rPr>
              <a:t>úpolové</a:t>
            </a: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 sporty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400" dirty="0" smtClean="0">
                <a:latin typeface="Verdana" pitchFamily="34" charset="0"/>
              </a:rPr>
              <a:t>	(</a:t>
            </a: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systém soutěží a příprava na ně</a:t>
            </a:r>
            <a:r>
              <a:rPr lang="cs-CZ" sz="2400" dirty="0" smtClean="0">
                <a:latin typeface="Verdana" pitchFamily="34" charset="0"/>
              </a:rPr>
              <a:t>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sz="2400" dirty="0" smtClean="0">
              <a:latin typeface="Verdana" pitchFamily="34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cs-CZ" sz="2400" b="1" dirty="0" smtClean="0">
                <a:latin typeface="Verdana" pitchFamily="34" charset="0"/>
                <a:cs typeface="Times New Roman" pitchFamily="18" charset="0"/>
              </a:rPr>
              <a:t>sebeobranné</a:t>
            </a: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cs-CZ" sz="2400" dirty="0" err="1" smtClean="0">
                <a:latin typeface="Verdana" pitchFamily="34" charset="0"/>
                <a:cs typeface="Times New Roman" pitchFamily="18" charset="0"/>
              </a:rPr>
              <a:t>úpolové</a:t>
            </a: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 sporty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	(zaměření na aplikaci </a:t>
            </a:r>
            <a:r>
              <a:rPr lang="cs-CZ" sz="2400" dirty="0" err="1" smtClean="0">
                <a:latin typeface="Verdana" pitchFamily="34" charset="0"/>
                <a:cs typeface="Times New Roman" pitchFamily="18" charset="0"/>
              </a:rPr>
              <a:t>úpolového</a:t>
            </a: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 sportu pro potřeby sebeobrany</a:t>
            </a:r>
            <a:r>
              <a:rPr lang="cs-CZ" sz="2400" dirty="0" smtClean="0">
                <a:latin typeface="Verdana" pitchFamily="34" charset="0"/>
              </a:rPr>
              <a:t>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sz="2400" dirty="0" smtClean="0">
              <a:latin typeface="Verdana" pitchFamily="34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sk-SK" sz="2400" b="1" dirty="0" err="1" smtClean="0">
                <a:latin typeface="Verdana" pitchFamily="34" charset="0"/>
                <a:cs typeface="Times New Roman" pitchFamily="18" charset="0"/>
              </a:rPr>
              <a:t>komplexně</a:t>
            </a:r>
            <a:r>
              <a:rPr lang="sk-SK" sz="2400" b="1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sk-SK" sz="2400" b="1" dirty="0" err="1" smtClean="0">
                <a:latin typeface="Verdana" pitchFamily="34" charset="0"/>
                <a:cs typeface="Times New Roman" pitchFamily="18" charset="0"/>
              </a:rPr>
              <a:t>rozvíjející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úpolové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sporty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 (celoživotní 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rozměr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 a 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mnohodimenzionální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 rozvoj 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člověka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 v oblasti 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tělesné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, duševní, 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sociální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 i 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spirituální</a:t>
            </a:r>
            <a:r>
              <a:rPr lang="sk-SK" sz="2400" dirty="0" smtClean="0">
                <a:latin typeface="Verdana" pitchFamily="34" charset="0"/>
              </a:rPr>
              <a:t>)</a:t>
            </a:r>
            <a:endParaRPr lang="en-US" sz="2400" dirty="0" smtClean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>
                <a:cs typeface="Times New Roman" pitchFamily="18" charset="0"/>
              </a:rPr>
              <a:t>P</a:t>
            </a:r>
            <a:r>
              <a:rPr lang="sk-SK" b="1" dirty="0" err="1" smtClean="0">
                <a:cs typeface="Times New Roman" pitchFamily="18" charset="0"/>
              </a:rPr>
              <a:t>odle</a:t>
            </a:r>
            <a:r>
              <a:rPr lang="sk-SK" dirty="0" smtClean="0">
                <a:cs typeface="Times New Roman" pitchFamily="18" charset="0"/>
              </a:rPr>
              <a:t> </a:t>
            </a:r>
            <a:r>
              <a:rPr lang="sk-SK" b="1" dirty="0" smtClean="0">
                <a:cs typeface="Times New Roman" pitchFamily="18" charset="0"/>
              </a:rPr>
              <a:t>technických</a:t>
            </a:r>
            <a:r>
              <a:rPr lang="sk-SK" dirty="0" smtClean="0">
                <a:cs typeface="Times New Roman" pitchFamily="18" charset="0"/>
              </a:rPr>
              <a:t> </a:t>
            </a:r>
            <a:r>
              <a:rPr lang="sk-SK" b="1" dirty="0" smtClean="0">
                <a:cs typeface="Times New Roman" pitchFamily="18" charset="0"/>
              </a:rPr>
              <a:t>prostředků</a:t>
            </a:r>
            <a:r>
              <a:rPr lang="en-US" dirty="0" smtClean="0"/>
              <a:t> 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endParaRPr lang="cs-CZ" sz="2400" b="1" dirty="0" smtClean="0">
              <a:latin typeface="Verdana" pitchFamily="34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cs-CZ" sz="2400" b="1" dirty="0" smtClean="0">
                <a:latin typeface="Verdana" pitchFamily="34" charset="0"/>
                <a:cs typeface="Times New Roman" pitchFamily="18" charset="0"/>
              </a:rPr>
              <a:t>Používající zejména zbraně:</a:t>
            </a:r>
          </a:p>
          <a:p>
            <a:pPr>
              <a:buFont typeface="Wingdings" pitchFamily="2" charset="2"/>
              <a:buNone/>
            </a:pP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šerm, </a:t>
            </a:r>
            <a:r>
              <a:rPr lang="cs-CZ" sz="2400" dirty="0" err="1" smtClean="0">
                <a:latin typeface="Verdana" pitchFamily="34" charset="0"/>
                <a:cs typeface="Times New Roman" pitchFamily="18" charset="0"/>
              </a:rPr>
              <a:t>kendó</a:t>
            </a: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, </a:t>
            </a:r>
            <a:r>
              <a:rPr lang="cs-CZ" sz="2400" dirty="0" err="1" smtClean="0">
                <a:latin typeface="Verdana" pitchFamily="34" charset="0"/>
                <a:cs typeface="Times New Roman" pitchFamily="18" charset="0"/>
              </a:rPr>
              <a:t>iaidó</a:t>
            </a: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 aj.</a:t>
            </a:r>
          </a:p>
          <a:p>
            <a:pPr>
              <a:buFont typeface="Wingdings" pitchFamily="2" charset="2"/>
              <a:buNone/>
            </a:pP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 </a:t>
            </a:r>
          </a:p>
          <a:p>
            <a:pPr>
              <a:buFont typeface="Wingdings" pitchFamily="2" charset="2"/>
              <a:buNone/>
            </a:pPr>
            <a:r>
              <a:rPr lang="cs-CZ" sz="2400" b="1" dirty="0" smtClean="0">
                <a:latin typeface="Verdana" pitchFamily="34" charset="0"/>
                <a:cs typeface="Times New Roman" pitchFamily="18" charset="0"/>
              </a:rPr>
              <a:t>Používající zejména kontakt částmi těla</a:t>
            </a: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:</a:t>
            </a:r>
          </a:p>
          <a:p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s použitím zejména úderů a kopů:</a:t>
            </a:r>
          </a:p>
          <a:p>
            <a:pPr>
              <a:buNone/>
            </a:pP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	box, karate, </a:t>
            </a:r>
            <a:r>
              <a:rPr lang="cs-CZ" sz="2400" dirty="0" err="1" smtClean="0">
                <a:latin typeface="Verdana" pitchFamily="34" charset="0"/>
                <a:cs typeface="Times New Roman" pitchFamily="18" charset="0"/>
              </a:rPr>
              <a:t>taekwondo</a:t>
            </a: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, </a:t>
            </a:r>
            <a:r>
              <a:rPr lang="cs-CZ" sz="2400" dirty="0" err="1" smtClean="0">
                <a:latin typeface="Verdana" pitchFamily="34" charset="0"/>
                <a:cs typeface="Times New Roman" pitchFamily="18" charset="0"/>
              </a:rPr>
              <a:t>kickbox</a:t>
            </a: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 aj.</a:t>
            </a:r>
          </a:p>
          <a:p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s použitím 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zejména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hodů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 a 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znehybnění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	zápas, 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džúdó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, 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galhofa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, 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sumó</a:t>
            </a:r>
            <a:endParaRPr lang="en-US" sz="2400" dirty="0" smtClean="0">
              <a:latin typeface="Verdana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>
                <a:cs typeface="Times New Roman" pitchFamily="18" charset="0"/>
              </a:rPr>
              <a:t>P</a:t>
            </a:r>
            <a:r>
              <a:rPr lang="sk-SK" b="1" dirty="0" err="1" smtClean="0">
                <a:cs typeface="Times New Roman" pitchFamily="18" charset="0"/>
              </a:rPr>
              <a:t>odle</a:t>
            </a:r>
            <a:r>
              <a:rPr lang="sk-SK" b="1" dirty="0" smtClean="0">
                <a:cs typeface="Times New Roman" pitchFamily="18" charset="0"/>
              </a:rPr>
              <a:t> </a:t>
            </a:r>
            <a:r>
              <a:rPr lang="sk-SK" b="1" dirty="0" err="1" smtClean="0">
                <a:cs typeface="Times New Roman" pitchFamily="18" charset="0"/>
              </a:rPr>
              <a:t>kulturních</a:t>
            </a:r>
            <a:r>
              <a:rPr lang="sk-SK" b="1" dirty="0" smtClean="0">
                <a:cs typeface="Times New Roman" pitchFamily="18" charset="0"/>
              </a:rPr>
              <a:t> </a:t>
            </a:r>
            <a:r>
              <a:rPr lang="sk-SK" b="1" dirty="0" err="1" smtClean="0">
                <a:cs typeface="Times New Roman" pitchFamily="18" charset="0"/>
              </a:rPr>
              <a:t>konotací</a:t>
            </a:r>
            <a:endParaRPr lang="en-US" dirty="0" smtClean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90000"/>
              </a:lnSpc>
              <a:buFont typeface="Wingdings" pitchFamily="2" charset="2"/>
              <a:buNone/>
            </a:pPr>
            <a:endParaRPr lang="cs-CZ" sz="2600" b="1" dirty="0" smtClean="0">
              <a:latin typeface="Verdana" pitchFamily="34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cs-CZ" sz="2600" b="1" dirty="0" smtClean="0">
                <a:latin typeface="Verdana" pitchFamily="34" charset="0"/>
                <a:cs typeface="Times New Roman" pitchFamily="18" charset="0"/>
              </a:rPr>
              <a:t>Evropské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 (šerm, zápas, 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savate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…)</a:t>
            </a: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cs-CZ" sz="2600" b="1" dirty="0" smtClean="0">
                <a:latin typeface="Verdana" pitchFamily="34" charset="0"/>
                <a:cs typeface="Times New Roman" pitchFamily="18" charset="0"/>
              </a:rPr>
              <a:t>Americké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 (wrestling, karate 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kempo</a:t>
            </a:r>
            <a:endParaRPr lang="cs-CZ" sz="2600" dirty="0" smtClean="0">
              <a:latin typeface="Verdana" pitchFamily="34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			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Gracie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džúdžucu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, 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capoeira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…)</a:t>
            </a: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cs-CZ" sz="2600" b="1" smtClean="0">
                <a:latin typeface="Verdana" pitchFamily="34" charset="0"/>
                <a:cs typeface="Times New Roman" pitchFamily="18" charset="0"/>
              </a:rPr>
              <a:t>Asijské</a:t>
            </a:r>
            <a:endParaRPr lang="cs-CZ" sz="2600" dirty="0" smtClean="0">
              <a:latin typeface="Verdana" pitchFamily="34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buFont typeface="Wingdings" pitchFamily="2" charset="2"/>
              <a:buChar char="§"/>
            </a:pP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čínské (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tchai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ťi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, 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pakua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, 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hunggar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…)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korejské (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taekwondo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, 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hwarangdo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, 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hapkido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…)</a:t>
            </a:r>
          </a:p>
          <a:p>
            <a:pPr algn="just">
              <a:lnSpc>
                <a:spcPct val="90000"/>
              </a:lnSpc>
              <a:buFont typeface="Wingdings" pitchFamily="2" charset="2"/>
              <a:buChar char="§"/>
            </a:pP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japonské (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aikidó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, 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džúdó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, sumó, 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kendó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…)</a:t>
            </a:r>
          </a:p>
          <a:p>
            <a:pPr algn="just">
              <a:lnSpc>
                <a:spcPct val="90000"/>
              </a:lnSpc>
              <a:buFont typeface="Wingdings" pitchFamily="2" charset="2"/>
              <a:buChar char="§"/>
            </a:pP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indické (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vadžrámušti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, 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kalaripajattu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…)</a:t>
            </a:r>
          </a:p>
          <a:p>
            <a:pPr algn="just">
              <a:lnSpc>
                <a:spcPct val="90000"/>
              </a:lnSpc>
              <a:buFont typeface="Wingdings" pitchFamily="2" charset="2"/>
              <a:buChar char="§"/>
            </a:pPr>
            <a:r>
              <a:rPr lang="sk-SK" sz="2600" dirty="0" smtClean="0">
                <a:latin typeface="Verdana" pitchFamily="34" charset="0"/>
                <a:cs typeface="Times New Roman" pitchFamily="18" charset="0"/>
              </a:rPr>
              <a:t>thajské (</a:t>
            </a:r>
            <a:r>
              <a:rPr lang="sk-SK" sz="2600" dirty="0" err="1" smtClean="0">
                <a:latin typeface="Verdana" pitchFamily="34" charset="0"/>
                <a:cs typeface="Times New Roman" pitchFamily="18" charset="0"/>
              </a:rPr>
              <a:t>muai</a:t>
            </a:r>
            <a:r>
              <a:rPr lang="sk-SK" sz="26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sk-SK" sz="2600" dirty="0" err="1" smtClean="0">
                <a:latin typeface="Verdana" pitchFamily="34" charset="0"/>
                <a:cs typeface="Times New Roman" pitchFamily="18" charset="0"/>
              </a:rPr>
              <a:t>thai</a:t>
            </a:r>
            <a:r>
              <a:rPr lang="sk-SK" sz="2600" dirty="0" smtClean="0">
                <a:latin typeface="Verdana" pitchFamily="34" charset="0"/>
                <a:cs typeface="Times New Roman" pitchFamily="18" charset="0"/>
              </a:rPr>
              <a:t>)</a:t>
            </a:r>
            <a:endParaRPr lang="en-US" sz="2600" dirty="0" smtClean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4348" y="1643051"/>
            <a:ext cx="7924800" cy="1071570"/>
          </a:xfrm>
        </p:spPr>
        <p:txBody>
          <a:bodyPr>
            <a:noAutofit/>
          </a:bodyPr>
          <a:lstStyle/>
          <a:p>
            <a:r>
              <a:rPr lang="cs-CZ" sz="4400" dirty="0" smtClean="0"/>
              <a:t>Sebeobrana jako aplikace úpolů</a:t>
            </a:r>
            <a:endParaRPr lang="cs-CZ" sz="4400" b="1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85786" y="2714620"/>
            <a:ext cx="7326340" cy="145732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Mládež a sebeobrana, násilí a zneužití síly. 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Verbální sebeobrana, metody předcházení konfliktním (sebeobranným) situacím. 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Taktika sebeobrany, úvod do právní úpravy nutné obrany.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8794" y="285728"/>
            <a:ext cx="6900882" cy="1143000"/>
          </a:xfrm>
        </p:spPr>
        <p:txBody>
          <a:bodyPr/>
          <a:lstStyle/>
          <a:p>
            <a:pPr algn="l"/>
            <a:r>
              <a:rPr lang="cs-CZ" b="1" dirty="0" smtClean="0">
                <a:solidFill>
                  <a:schemeClr val="bg1"/>
                </a:solidFill>
              </a:rPr>
              <a:t>Informace o předmětu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C:\Documents and Settings\hrstudent\Local Settings\Temporary Internet Files\Content.IE5\9EJP358X\MPj04388620000[1].jpg"/>
          <p:cNvPicPr>
            <a:picLocks noChangeAspect="1" noChangeArrowheads="1"/>
          </p:cNvPicPr>
          <p:nvPr/>
        </p:nvPicPr>
        <p:blipFill>
          <a:blip r:embed="rId2" cstate="print"/>
          <a:srcRect b="43457"/>
          <a:stretch>
            <a:fillRect/>
          </a:stretch>
        </p:blipFill>
        <p:spPr bwMode="auto">
          <a:xfrm rot="5400000">
            <a:off x="-2619384" y="2619384"/>
            <a:ext cx="6857999" cy="1619232"/>
          </a:xfrm>
          <a:prstGeom prst="rect">
            <a:avLst/>
          </a:prstGeom>
          <a:noFill/>
          <a:effectLst/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14546" y="1357298"/>
            <a:ext cx="6572264" cy="4525963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Ukončení: zkouška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Obecná </a:t>
            </a:r>
            <a:r>
              <a:rPr lang="cs-CZ" dirty="0" err="1" smtClean="0">
                <a:solidFill>
                  <a:schemeClr val="bg1"/>
                </a:solidFill>
              </a:rPr>
              <a:t>TaD</a:t>
            </a:r>
            <a:r>
              <a:rPr lang="cs-CZ" dirty="0" smtClean="0">
                <a:solidFill>
                  <a:schemeClr val="bg1"/>
                </a:solidFill>
              </a:rPr>
              <a:t> úpolů</a:t>
            </a:r>
          </a:p>
          <a:p>
            <a:pPr lvl="1"/>
            <a:r>
              <a:rPr lang="cs-CZ" dirty="0" err="1" smtClean="0">
                <a:solidFill>
                  <a:schemeClr val="bg1"/>
                </a:solidFill>
              </a:rPr>
              <a:t>TaD</a:t>
            </a:r>
            <a:r>
              <a:rPr lang="cs-CZ" dirty="0" smtClean="0">
                <a:solidFill>
                  <a:schemeClr val="bg1"/>
                </a:solidFill>
              </a:rPr>
              <a:t> zadaného úpolového sportu</a:t>
            </a:r>
          </a:p>
          <a:p>
            <a:pPr lvl="1"/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Vyučující: 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PhDr. Michal Vít, </a:t>
            </a:r>
            <a:r>
              <a:rPr lang="cs-CZ" dirty="0" err="1" smtClean="0">
                <a:solidFill>
                  <a:schemeClr val="bg1"/>
                </a:solidFill>
              </a:rPr>
              <a:t>Ph.D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Doc. PhDr. Zdenko Reguli, </a:t>
            </a:r>
            <a:r>
              <a:rPr lang="cs-CZ" dirty="0" err="1" smtClean="0">
                <a:solidFill>
                  <a:schemeClr val="bg1"/>
                </a:solidFill>
              </a:rPr>
              <a:t>Ph.D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Úvod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49" y="1711325"/>
            <a:ext cx="8429652" cy="4525963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FontTx/>
              <a:buNone/>
            </a:pPr>
            <a:r>
              <a:rPr lang="cs-CZ" b="1" i="1" dirty="0" smtClean="0"/>
              <a:t>Otázky</a:t>
            </a:r>
          </a:p>
          <a:p>
            <a:pPr eaLnBrk="1" hangingPunct="1"/>
            <a:r>
              <a:rPr lang="cs-CZ" dirty="0" smtClean="0"/>
              <a:t>společenská potřeba výuky sebeobrany ? </a:t>
            </a:r>
          </a:p>
          <a:p>
            <a:pPr eaLnBrk="1" hangingPunct="1"/>
            <a:r>
              <a:rPr lang="cs-CZ" dirty="0" smtClean="0"/>
              <a:t>důvod pro zařazení do RVP ?</a:t>
            </a:r>
          </a:p>
          <a:p>
            <a:pPr eaLnBrk="1" hangingPunct="1"/>
            <a:r>
              <a:rPr lang="cs-CZ" dirty="0" smtClean="0"/>
              <a:t>nápad trestné činnosti ?</a:t>
            </a:r>
          </a:p>
          <a:p>
            <a:pPr eaLnBrk="1" hangingPunct="1"/>
            <a:r>
              <a:rPr lang="cs-CZ" dirty="0" smtClean="0"/>
              <a:t>kriminalita mládeže ?</a:t>
            </a:r>
          </a:p>
          <a:p>
            <a:pPr eaLnBrk="1" hangingPunct="1">
              <a:buFontTx/>
              <a:buNone/>
            </a:pPr>
            <a:endParaRPr lang="cs-CZ" dirty="0" smtClean="0"/>
          </a:p>
          <a:p>
            <a:pPr eaLnBrk="1" hangingPunct="1">
              <a:buFontTx/>
              <a:buNone/>
            </a:pPr>
            <a:r>
              <a:rPr lang="cs-CZ" b="1" i="1" dirty="0" smtClean="0"/>
              <a:t>Odpovědi</a:t>
            </a:r>
          </a:p>
          <a:p>
            <a:pPr eaLnBrk="1" hangingPunct="1"/>
            <a:r>
              <a:rPr lang="cs-CZ" dirty="0" smtClean="0"/>
              <a:t>preventivní účinek</a:t>
            </a:r>
          </a:p>
          <a:p>
            <a:pPr eaLnBrk="1" hangingPunct="1"/>
            <a:r>
              <a:rPr lang="cs-CZ" dirty="0" smtClean="0"/>
              <a:t>systém pro řešení krizových situací</a:t>
            </a:r>
          </a:p>
          <a:p>
            <a:pPr eaLnBrk="1" hangingPunct="1"/>
            <a:r>
              <a:rPr lang="cs-CZ" dirty="0" smtClean="0"/>
              <a:t>vědomí příčin a následků jednání</a:t>
            </a:r>
          </a:p>
          <a:p>
            <a:pPr eaLnBrk="1" hangingPunct="1"/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Zakotvení sebeobrany v RVP G</a:t>
            </a:r>
            <a:r>
              <a:rPr lang="cs-CZ" smtClean="0"/>
              <a:t>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2910" y="1822450"/>
            <a:ext cx="8116915" cy="4525963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Tx/>
              <a:buNone/>
            </a:pPr>
            <a:r>
              <a:rPr lang="cs-CZ" b="1" i="1" dirty="0" smtClean="0"/>
              <a:t>	5. 7 Člověk a zdraví</a:t>
            </a:r>
            <a:r>
              <a:rPr lang="cs-CZ" dirty="0" smtClean="0"/>
              <a:t> </a:t>
            </a:r>
          </a:p>
          <a:p>
            <a:pPr eaLnBrk="1" hangingPunct="1">
              <a:buFontTx/>
              <a:buNone/>
            </a:pPr>
            <a:r>
              <a:rPr lang="cs-CZ" b="1" i="1" dirty="0" smtClean="0"/>
              <a:t>	5. 7. 2 Tělesná výchova</a:t>
            </a:r>
            <a:r>
              <a:rPr lang="cs-CZ" dirty="0" smtClean="0"/>
              <a:t> </a:t>
            </a:r>
          </a:p>
          <a:p>
            <a:pPr eaLnBrk="1" hangingPunct="1"/>
            <a:endParaRPr lang="cs-CZ" dirty="0" smtClean="0"/>
          </a:p>
          <a:p>
            <a:pPr eaLnBrk="1" hangingPunct="1"/>
            <a:r>
              <a:rPr lang="cs-CZ" dirty="0" smtClean="0"/>
              <a:t>Taxativní výčet: úpoly – sebeobrana; základy džudo; základy aikido; základy </a:t>
            </a:r>
            <a:r>
              <a:rPr lang="cs-CZ" dirty="0" err="1" smtClean="0"/>
              <a:t>karatedo</a:t>
            </a:r>
            <a:r>
              <a:rPr lang="cs-CZ" dirty="0" smtClean="0"/>
              <a:t> (základem je sebeobrana, rozsah ostatních činností je stanoven v návaznosti na připravenost vyučujícího a zájem žáků)</a:t>
            </a:r>
          </a:p>
          <a:p>
            <a:pPr eaLnBrk="1" hangingPunct="1"/>
            <a:endParaRPr lang="cs-CZ" dirty="0" smtClean="0"/>
          </a:p>
          <a:p>
            <a:pPr eaLnBrk="1" hangingPunct="1"/>
            <a:r>
              <a:rPr lang="cs-CZ" dirty="0" smtClean="0"/>
              <a:t>Sebeobrana = cíl výuky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Moderní pojetí sebeobrany</a:t>
            </a:r>
            <a:r>
              <a:rPr lang="cs-CZ" smtClean="0"/>
              <a:t>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multifaktoriální povaha sebeobranné situace</a:t>
            </a:r>
          </a:p>
          <a:p>
            <a:pPr eaLnBrk="1" hangingPunct="1"/>
            <a:r>
              <a:rPr lang="cs-CZ" smtClean="0"/>
              <a:t>řešení vyžaduje znalosti a dovednosti z více oblastí vzdělávání </a:t>
            </a:r>
          </a:p>
          <a:p>
            <a:pPr eaLnBrk="1" hangingPunct="1"/>
            <a:r>
              <a:rPr lang="cs-CZ" smtClean="0"/>
              <a:t>překrývání vzdělávacích oblastí, oborů a jednotlivých předmětů </a:t>
            </a:r>
          </a:p>
          <a:p>
            <a:pPr eaLnBrk="1" hangingPunct="1"/>
            <a:r>
              <a:rPr lang="cs-CZ" smtClean="0"/>
              <a:t>sebeobrana – interdisciplinární předmět</a:t>
            </a:r>
          </a:p>
          <a:p>
            <a:pPr eaLnBrk="1" hangingPunct="1"/>
            <a:r>
              <a:rPr lang="cs-CZ" smtClean="0"/>
              <a:t>cíl = doplnění informací o sebeobraně z jiných oborů než jen tělesné výchovy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267"/>
          <p:cNvSpPr>
            <a:spLocks noChangeShapeType="1"/>
          </p:cNvSpPr>
          <p:nvPr/>
        </p:nvSpPr>
        <p:spPr bwMode="auto">
          <a:xfrm>
            <a:off x="4572000" y="304006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graphicFrame>
        <p:nvGraphicFramePr>
          <p:cNvPr id="25928" name="Group 328"/>
          <p:cNvGraphicFramePr>
            <a:graphicFrameLocks noGrp="1"/>
          </p:cNvGraphicFramePr>
          <p:nvPr/>
        </p:nvGraphicFramePr>
        <p:xfrm>
          <a:off x="593725" y="1634971"/>
          <a:ext cx="8002588" cy="4649309"/>
        </p:xfrm>
        <a:graphic>
          <a:graphicData uri="http://schemas.openxmlformats.org/drawingml/2006/table">
            <a:tbl>
              <a:tblPr/>
              <a:tblGrid>
                <a:gridCol w="1901825"/>
                <a:gridCol w="2001838"/>
                <a:gridCol w="1998662"/>
                <a:gridCol w="2100263"/>
              </a:tblGrid>
              <a:tr h="521462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Vzdělávací oblasti a obory RVP G se vztahem k sebeobraně</a:t>
                      </a:r>
                      <a:endParaRPr kumimoji="0" lang="cs-CZ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46368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Primární vztah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Sekundární vztah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637887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7 Člověk </a:t>
                      </a:r>
                      <a:b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zdraví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7. 1 Výchova </a:t>
                      </a:r>
                      <a:b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ke zdraví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3. 4 Geografie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3. 1 Fyzika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546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7. 2 Tělesná výchova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3. 3 Biologie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13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5. 3. 4 Geografie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94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4. Člověk </a:t>
                      </a:r>
                      <a:b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společnost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4. 1 Občanský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společensko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vědní základ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4. Člověk </a:t>
                      </a:r>
                      <a:b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společnost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4. 2 Dějepis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Průřezová témata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1 Osobností </a:t>
                      </a:r>
                      <a:b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sociální výchova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5. 7 Člověk a zdraví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cs-CZ" smtClean="0"/>
              <a:t>získání schopnosti aktivně podporovat a </a:t>
            </a:r>
            <a:r>
              <a:rPr lang="cs-CZ" b="1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chránit zdraví</a:t>
            </a:r>
          </a:p>
          <a:p>
            <a:pPr eaLnBrk="1" hangingPunct="1">
              <a:defRPr/>
            </a:pPr>
            <a:r>
              <a:rPr lang="cs-CZ" smtClean="0"/>
              <a:t>sledovat, hodnotit a v daných možnostech </a:t>
            </a:r>
            <a:r>
              <a:rPr lang="cs-CZ" b="1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řešit situace související se zdravím a bezpečností</a:t>
            </a:r>
          </a:p>
          <a:p>
            <a:pPr eaLnBrk="1" hangingPunct="1">
              <a:defRPr/>
            </a:pPr>
            <a:r>
              <a:rPr lang="cs-CZ" smtClean="0"/>
              <a:t>uvědomění hodnoty lidského života a zdraví, povinnosti člověka k jeho </a:t>
            </a:r>
            <a:r>
              <a:rPr lang="cs-CZ" b="1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ochranně </a:t>
            </a:r>
            <a:r>
              <a:rPr lang="cs-CZ" smtClean="0"/>
              <a:t>a v případě nutnosti i </a:t>
            </a:r>
            <a:r>
              <a:rPr lang="cs-CZ" b="1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aktivnímu vystoupení proti bezprávní a násilí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5. 7. 1 Výchova ke zdraví</a:t>
            </a:r>
            <a:r>
              <a:rPr lang="cs-CZ" smtClean="0"/>
              <a:t> 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psychohygiena</a:t>
            </a:r>
            <a:r>
              <a:rPr lang="cs-CZ" smtClean="0"/>
              <a:t>: předcházení stresům v mezilidských vztazích, zvládání stresových situací, efektivní komunikace, hledání pomoci</a:t>
            </a:r>
          </a:p>
          <a:p>
            <a:pPr eaLnBrk="1" hangingPunct="1">
              <a:defRPr/>
            </a:pPr>
            <a:r>
              <a:rPr lang="cs-CZ" b="1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komunikační strategie</a:t>
            </a:r>
          </a:p>
          <a:p>
            <a:pPr eaLnBrk="1" hangingPunct="1">
              <a:defRPr/>
            </a:pPr>
            <a:r>
              <a:rPr lang="cs-CZ" smtClean="0"/>
              <a:t>ovládání vlastních emocí</a:t>
            </a:r>
          </a:p>
          <a:p>
            <a:pPr eaLnBrk="1" hangingPunct="1">
              <a:defRPr/>
            </a:pPr>
            <a:r>
              <a:rPr lang="cs-CZ" smtClean="0"/>
              <a:t>hledání odborné pomoci</a:t>
            </a:r>
          </a:p>
          <a:p>
            <a:pPr eaLnBrk="1" hangingPunct="1">
              <a:defRPr/>
            </a:pPr>
            <a:r>
              <a:rPr lang="cs-CZ" b="1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zvládání posttraumatického stresu</a:t>
            </a:r>
          </a:p>
          <a:p>
            <a:pPr eaLnBrk="1" hangingPunct="1">
              <a:defRPr/>
            </a:pPr>
            <a:r>
              <a:rPr lang="cs-CZ" b="1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snížení rizika sekundární viktimizace</a:t>
            </a:r>
            <a:r>
              <a:rPr lang="cs-CZ" smtClean="0"/>
              <a:t> </a:t>
            </a:r>
          </a:p>
          <a:p>
            <a:pPr eaLnBrk="1" hangingPunct="1">
              <a:defRPr/>
            </a:pPr>
            <a:endParaRPr 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b="1" smtClean="0"/>
              <a:t>Rizika ohrožující zdraví a jejich prevence</a:t>
            </a:r>
            <a:r>
              <a:rPr lang="cs-CZ" smtClean="0"/>
              <a:t> 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cs-CZ" smtClean="0"/>
              <a:t>odmítavé postoje studentů ke všem formám rizikového chování</a:t>
            </a:r>
          </a:p>
          <a:p>
            <a:pPr eaLnBrk="1" hangingPunct="1">
              <a:defRPr/>
            </a:pPr>
            <a:r>
              <a:rPr lang="cs-CZ" smtClean="0"/>
              <a:t>znalost důsledků porušování paragrafů trestního zákona</a:t>
            </a:r>
          </a:p>
          <a:p>
            <a:pPr eaLnBrk="1" hangingPunct="1">
              <a:defRPr/>
            </a:pPr>
            <a:r>
              <a:rPr lang="cs-CZ" smtClean="0"/>
              <a:t>schopnost vyvozovat z nich osobní odpovědnost</a:t>
            </a:r>
          </a:p>
          <a:p>
            <a:pPr eaLnBrk="1" hangingPunct="1">
              <a:defRPr/>
            </a:pPr>
            <a:r>
              <a:rPr lang="cs-CZ" smtClean="0"/>
              <a:t>rozhodovat podle osvojených modelů chování a konkrétní situace o způsobu jednání v situacích vlastního nebo cizího nebezpečí</a:t>
            </a:r>
          </a:p>
          <a:p>
            <a:pPr eaLnBrk="1" hangingPunct="1">
              <a:defRPr/>
            </a:pPr>
            <a:r>
              <a:rPr lang="cs-CZ" b="1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modelové sebeobranné situace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5. 7. 2 Tělesná výchova</a:t>
            </a:r>
            <a:r>
              <a:rPr lang="cs-CZ" smtClean="0"/>
              <a:t>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cs-CZ" smtClean="0"/>
              <a:t>převážná část výuky v tělocvičně</a:t>
            </a:r>
          </a:p>
          <a:p>
            <a:pPr eaLnBrk="1" hangingPunct="1"/>
            <a:r>
              <a:rPr lang="cs-CZ" smtClean="0"/>
              <a:t>složky: strategická, taktická, technická, psychologická a kondiční</a:t>
            </a:r>
          </a:p>
          <a:p>
            <a:pPr eaLnBrk="1" hangingPunct="1"/>
            <a:r>
              <a:rPr lang="cs-CZ" smtClean="0"/>
              <a:t>pozitivní vztah k úpolovým činnostem</a:t>
            </a:r>
          </a:p>
          <a:p>
            <a:pPr eaLnBrk="1" hangingPunct="1"/>
            <a:r>
              <a:rPr lang="cs-CZ" smtClean="0"/>
              <a:t>praktické využití v životě</a:t>
            </a:r>
          </a:p>
          <a:p>
            <a:pPr eaLnBrk="1" hangingPunct="1"/>
            <a:r>
              <a:rPr lang="cs-CZ" smtClean="0"/>
              <a:t>pádová technika – protiúrazová zábrana</a:t>
            </a:r>
          </a:p>
          <a:p>
            <a:pPr eaLnBrk="1" hangingPunct="1"/>
            <a:r>
              <a:rPr lang="cs-CZ" smtClean="0"/>
              <a:t>upevňování vazeb: zdraví – tělesná, duševní a sociální pohoda (zdatnost) – péče o zdraví a bezpečnost – odpovědnost – vzájemná pomoc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5. 4. Člověk a společnost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b="1" i="1" smtClean="0"/>
              <a:t>    5. 4. 1 Občanský a společensko</a:t>
            </a:r>
            <a:r>
              <a:rPr lang="cs-CZ" i="1" smtClean="0"/>
              <a:t> </a:t>
            </a:r>
            <a:r>
              <a:rPr lang="cs-CZ" b="1" i="1" smtClean="0"/>
              <a:t>vědní základ</a:t>
            </a:r>
            <a:r>
              <a:rPr lang="cs-CZ" smtClean="0"/>
              <a:t> </a:t>
            </a:r>
          </a:p>
          <a:p>
            <a:pPr eaLnBrk="1" hangingPunct="1">
              <a:buFontTx/>
              <a:buNone/>
            </a:pPr>
            <a:endParaRPr lang="cs-CZ" smtClean="0"/>
          </a:p>
          <a:p>
            <a:pPr eaLnBrk="1" hangingPunct="1"/>
            <a:r>
              <a:rPr lang="cs-CZ" smtClean="0"/>
              <a:t>kriticky reflektovat společenskou skutečnost, včetně patologických jevů ve společnosti </a:t>
            </a:r>
          </a:p>
          <a:p>
            <a:pPr eaLnBrk="1" hangingPunct="1"/>
            <a:r>
              <a:rPr lang="cs-CZ" smtClean="0"/>
              <a:t>kriminalita a extremismus</a:t>
            </a:r>
          </a:p>
          <a:p>
            <a:pPr eaLnBrk="1" hangingPunct="1"/>
            <a:r>
              <a:rPr lang="cs-CZ" smtClean="0"/>
              <a:t>vědomí neopakovatelnosti a jedinečnosti života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Občan ve státě, Občan a právo</a:t>
            </a:r>
            <a:r>
              <a:rPr lang="cs-CZ" smtClean="0"/>
              <a:t> 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48" y="1908175"/>
            <a:ext cx="8243915" cy="45259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dirty="0" smtClean="0"/>
              <a:t>způsobu obhajování lidských práv</a:t>
            </a:r>
          </a:p>
          <a:p>
            <a:pPr eaLnBrk="1" hangingPunct="1">
              <a:defRPr/>
            </a:pPr>
            <a:r>
              <a:rPr lang="cs-CZ" dirty="0" smtClean="0"/>
              <a:t>uvážlivé vystupování proti jejich porušování</a:t>
            </a:r>
          </a:p>
          <a:p>
            <a:pPr eaLnBrk="1" hangingPunct="1">
              <a:defRPr/>
            </a:pPr>
            <a:r>
              <a:rPr lang="cs-CZ" dirty="0" smtClean="0"/>
              <a:t>rozlišování trestného činu a přestupku</a:t>
            </a:r>
          </a:p>
          <a:p>
            <a:pPr eaLnBrk="1" hangingPunct="1">
              <a:defRPr/>
            </a:pPr>
            <a:r>
              <a:rPr lang="cs-CZ" dirty="0" smtClean="0"/>
              <a:t>vymezení podmínek trestní postižitelnosti</a:t>
            </a:r>
          </a:p>
          <a:p>
            <a:pPr eaLnBrk="1" hangingPunct="1">
              <a:defRPr/>
            </a:pPr>
            <a:r>
              <a:rPr lang="cs-CZ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znalost a aplikace paragrafu 29 Nutná obrana Trestního zákona</a:t>
            </a:r>
          </a:p>
          <a:p>
            <a:pPr eaLnBrk="1" hangingPunct="1">
              <a:defRPr/>
            </a:pPr>
            <a:endParaRPr lang="cs-CZ" b="1" i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56" y="274638"/>
            <a:ext cx="6829444" cy="1143000"/>
          </a:xfrm>
        </p:spPr>
        <p:txBody>
          <a:bodyPr/>
          <a:lstStyle/>
          <a:p>
            <a:pPr algn="l"/>
            <a:r>
              <a:rPr lang="cs-CZ" b="1" dirty="0" smtClean="0">
                <a:solidFill>
                  <a:schemeClr val="bg1"/>
                </a:solidFill>
              </a:rPr>
              <a:t>Předpoklady studia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C:\Documents and Settings\hrstudent\Local Settings\Temporary Internet Files\Content.IE5\9EJP358X\MPj04388620000[1].jpg"/>
          <p:cNvPicPr>
            <a:picLocks noChangeAspect="1" noChangeArrowheads="1"/>
          </p:cNvPicPr>
          <p:nvPr/>
        </p:nvPicPr>
        <p:blipFill>
          <a:blip r:embed="rId2" cstate="print"/>
          <a:srcRect b="43457"/>
          <a:stretch>
            <a:fillRect/>
          </a:stretch>
        </p:blipFill>
        <p:spPr bwMode="auto">
          <a:xfrm rot="5400000">
            <a:off x="-2619384" y="2619384"/>
            <a:ext cx="6857999" cy="1619232"/>
          </a:xfrm>
          <a:prstGeom prst="rect">
            <a:avLst/>
          </a:prstGeom>
          <a:noFill/>
          <a:effectLst/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14546" y="1357298"/>
            <a:ext cx="6572264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cs-CZ" sz="2600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cs-CZ" sz="2600" b="1" dirty="0" smtClean="0">
                <a:solidFill>
                  <a:schemeClr val="bg1"/>
                </a:solidFill>
              </a:rPr>
              <a:t>Student:</a:t>
            </a:r>
          </a:p>
          <a:p>
            <a:r>
              <a:rPr lang="cs-CZ" sz="2600" dirty="0" smtClean="0">
                <a:solidFill>
                  <a:schemeClr val="bg1"/>
                </a:solidFill>
              </a:rPr>
              <a:t>Zná systematiku průpravných úpolů a umí charakterizovat jednotlivé skupiny cvičení</a:t>
            </a:r>
          </a:p>
          <a:p>
            <a:r>
              <a:rPr lang="cs-CZ" sz="2600" dirty="0" smtClean="0">
                <a:solidFill>
                  <a:schemeClr val="bg1"/>
                </a:solidFill>
              </a:rPr>
              <a:t>Orientuje se v základních historických meznících úpolových sportů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274638"/>
            <a:ext cx="8520141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b="1" dirty="0" smtClean="0"/>
              <a:t>Úvod do filozofie a religionistiky</a:t>
            </a:r>
            <a:r>
              <a:rPr lang="cs-CZ" dirty="0" smtClean="0"/>
              <a:t>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472" y="1858963"/>
            <a:ext cx="7953403" cy="4043362"/>
          </a:xfrm>
        </p:spPr>
        <p:txBody>
          <a:bodyPr/>
          <a:lstStyle/>
          <a:p>
            <a:pPr eaLnBrk="1" hangingPunct="1"/>
            <a:r>
              <a:rPr lang="cs-CZ" dirty="0" smtClean="0"/>
              <a:t>zamyšlení nad etickými a morálními souvislostmi svého jednání</a:t>
            </a:r>
          </a:p>
          <a:p>
            <a:pPr eaLnBrk="1" hangingPunct="1"/>
            <a:r>
              <a:rPr lang="cs-CZ" dirty="0" smtClean="0"/>
              <a:t>rizika abusu informačních technologií (</a:t>
            </a:r>
            <a:r>
              <a:rPr lang="cs-CZ" dirty="0" err="1" smtClean="0"/>
              <a:t>kyberšikana</a:t>
            </a:r>
            <a:r>
              <a:rPr lang="cs-CZ" dirty="0" smtClean="0"/>
              <a:t>)</a:t>
            </a:r>
          </a:p>
          <a:p>
            <a:pPr eaLnBrk="1" hangingPunct="1"/>
            <a:r>
              <a:rPr lang="cs-CZ" dirty="0" smtClean="0"/>
              <a:t>snížení významu běžné i taktilní komunikace mezi lidmi</a:t>
            </a:r>
          </a:p>
          <a:p>
            <a:pPr eaLnBrk="1" hangingPunct="1"/>
            <a:r>
              <a:rPr lang="cs-CZ" dirty="0" smtClean="0"/>
              <a:t>přetrhání sociálních vazeb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5. 4. 2 Dějepis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cs-CZ" smtClean="0"/>
              <a:t>historické události bojového charakteru (středověké bitvy, povstání, moderní válečné konflikty)</a:t>
            </a:r>
          </a:p>
          <a:p>
            <a:pPr eaLnBrk="1" hangingPunct="1">
              <a:defRPr/>
            </a:pPr>
            <a:r>
              <a:rPr lang="cs-CZ" smtClean="0"/>
              <a:t>exkurze do muzeí, hradů a pevností</a:t>
            </a:r>
          </a:p>
          <a:p>
            <a:pPr eaLnBrk="1" hangingPunct="1">
              <a:defRPr/>
            </a:pPr>
            <a:r>
              <a:rPr lang="cs-CZ" smtClean="0"/>
              <a:t>výklad o použitých válečných technologiích v historii lidstva</a:t>
            </a:r>
          </a:p>
          <a:p>
            <a:pPr eaLnBrk="1" hangingPunct="1">
              <a:defRPr/>
            </a:pPr>
            <a:r>
              <a:rPr lang="cs-CZ" smtClean="0"/>
              <a:t>pochopení historické zkušenosti lidstva s bojovými činnostmi a </a:t>
            </a:r>
            <a:r>
              <a:rPr lang="cs-CZ" b="1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nesmyslnou eskalací násilí</a:t>
            </a:r>
          </a:p>
          <a:p>
            <a:pPr eaLnBrk="1" hangingPunct="1">
              <a:defRPr/>
            </a:pPr>
            <a:r>
              <a:rPr lang="cs-CZ" smtClean="0"/>
              <a:t>uvědomění si podmínek současné sebeobrany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5. 3 Člověk a příroda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48" y="1600200"/>
            <a:ext cx="8269315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b="1" i="1" dirty="0" smtClean="0"/>
              <a:t>	5. 3. 1 Fyzika</a:t>
            </a:r>
            <a:r>
              <a:rPr lang="cs-CZ" dirty="0" smtClean="0"/>
              <a:t> </a:t>
            </a:r>
          </a:p>
          <a:p>
            <a:pPr eaLnBrk="1" hangingPunct="1">
              <a:buFontTx/>
              <a:buNone/>
            </a:pPr>
            <a:endParaRPr lang="cs-CZ" dirty="0" smtClean="0"/>
          </a:p>
          <a:p>
            <a:pPr eaLnBrk="1" hangingPunct="1">
              <a:buFontTx/>
              <a:buNone/>
            </a:pPr>
            <a:r>
              <a:rPr lang="cs-CZ" sz="1800" dirty="0" smtClean="0"/>
              <a:t>Doporučená témata výuky sebeobrany na fyzikálním základě:</a:t>
            </a:r>
          </a:p>
          <a:p>
            <a:pPr eaLnBrk="1" hangingPunct="1">
              <a:buFontTx/>
              <a:buNone/>
            </a:pPr>
            <a:endParaRPr lang="cs-CZ" sz="1800" b="1" dirty="0" smtClean="0"/>
          </a:p>
          <a:p>
            <a:pPr eaLnBrk="1" hangingPunct="1"/>
            <a:r>
              <a:rPr lang="cs-CZ" sz="2000" b="1" dirty="0" smtClean="0"/>
              <a:t>biomechanické faktory stability</a:t>
            </a:r>
            <a:endParaRPr lang="cs-CZ" sz="2000" dirty="0" smtClean="0"/>
          </a:p>
          <a:p>
            <a:pPr eaLnBrk="1" hangingPunct="1"/>
            <a:r>
              <a:rPr lang="cs-CZ" sz="2000" b="1" dirty="0" smtClean="0"/>
              <a:t>biomechanika zvedání živého břemene</a:t>
            </a:r>
          </a:p>
          <a:p>
            <a:pPr eaLnBrk="1" hangingPunct="1"/>
            <a:r>
              <a:rPr lang="cs-CZ" sz="2000" b="1" dirty="0" smtClean="0"/>
              <a:t>biomechanika pádové techniky</a:t>
            </a:r>
            <a:endParaRPr lang="cs-CZ" sz="2000" dirty="0" smtClean="0"/>
          </a:p>
          <a:p>
            <a:pPr eaLnBrk="1" hangingPunct="1"/>
            <a:r>
              <a:rPr lang="cs-CZ" sz="2000" b="1" dirty="0" smtClean="0"/>
              <a:t>hody a jejich využití v sebeobraně</a:t>
            </a:r>
          </a:p>
          <a:p>
            <a:pPr eaLnBrk="1" hangingPunct="1"/>
            <a:r>
              <a:rPr lang="cs-CZ" sz="2000" b="1" dirty="0" smtClean="0"/>
              <a:t>páky a jejich využití v sebeobraně</a:t>
            </a:r>
          </a:p>
          <a:p>
            <a:pPr eaLnBrk="1" hangingPunct="1"/>
            <a:r>
              <a:rPr lang="cs-CZ" sz="2000" b="1" dirty="0" smtClean="0"/>
              <a:t>údery a kopy v sebeobraně</a:t>
            </a:r>
            <a:endParaRPr lang="cs-CZ" sz="2000" dirty="0" smtClean="0"/>
          </a:p>
          <a:p>
            <a:pPr eaLnBrk="1" hangingPunct="1"/>
            <a:r>
              <a:rPr lang="cs-CZ" sz="2000" b="1" dirty="0" smtClean="0"/>
              <a:t>zbraně v sebeobraně</a:t>
            </a:r>
            <a:endParaRPr lang="cs-CZ" sz="2000" dirty="0" smtClean="0"/>
          </a:p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5. 3 Člověk a příroda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buFontTx/>
              <a:buNone/>
            </a:pPr>
            <a:r>
              <a:rPr lang="cs-CZ" sz="2400" b="1" dirty="0" smtClean="0"/>
              <a:t>5. 3. 3 Biologie </a:t>
            </a:r>
          </a:p>
          <a:p>
            <a:pPr eaLnBrk="1" hangingPunct="1"/>
            <a:endParaRPr lang="cs-CZ" b="1" dirty="0" smtClean="0"/>
          </a:p>
          <a:p>
            <a:pPr eaLnBrk="1" hangingPunct="1"/>
            <a:r>
              <a:rPr lang="cs-CZ" dirty="0" smtClean="0"/>
              <a:t>stavba lidského těla </a:t>
            </a:r>
          </a:p>
          <a:p>
            <a:pPr eaLnBrk="1" hangingPunct="1"/>
            <a:r>
              <a:rPr lang="cs-CZ" dirty="0" smtClean="0"/>
              <a:t>slabá a zranitelná místa </a:t>
            </a:r>
          </a:p>
          <a:p>
            <a:pPr eaLnBrk="1" hangingPunct="1"/>
            <a:r>
              <a:rPr lang="cs-CZ" dirty="0" smtClean="0"/>
              <a:t>ochrana očí, hlavy, </a:t>
            </a:r>
            <a:r>
              <a:rPr lang="cs-CZ" dirty="0" err="1" smtClean="0"/>
              <a:t>solar</a:t>
            </a:r>
            <a:r>
              <a:rPr lang="cs-CZ" dirty="0" smtClean="0"/>
              <a:t> plexu, genitálií, páteře, jater a ledvin</a:t>
            </a:r>
          </a:p>
          <a:p>
            <a:pPr eaLnBrk="1" hangingPunct="1"/>
            <a:r>
              <a:rPr lang="cs-CZ" dirty="0" smtClean="0"/>
              <a:t>znalost rizik poranění = prevence jejich vzniku</a:t>
            </a:r>
          </a:p>
          <a:p>
            <a:pPr eaLnBrk="1" hangingPunct="1"/>
            <a:r>
              <a:rPr lang="cs-CZ" dirty="0" smtClean="0"/>
              <a:t>zamezení nejvážnějším poraněním</a:t>
            </a:r>
          </a:p>
          <a:p>
            <a:pPr eaLnBrk="1" hangingPunct="1"/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5. 3 Člověk a příroda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r>
              <a:rPr lang="cs-CZ" b="1" i="1" dirty="0" smtClean="0"/>
              <a:t>	</a:t>
            </a:r>
          </a:p>
          <a:p>
            <a:pPr eaLnBrk="1" hangingPunct="1">
              <a:buFontTx/>
              <a:buNone/>
            </a:pPr>
            <a:r>
              <a:rPr lang="cs-CZ" b="1" i="1" dirty="0" smtClean="0"/>
              <a:t>	5. 3. 4 Geografie</a:t>
            </a:r>
            <a:r>
              <a:rPr lang="cs-CZ" dirty="0" smtClean="0"/>
              <a:t> </a:t>
            </a:r>
          </a:p>
          <a:p>
            <a:pPr eaLnBrk="1" hangingPunct="1">
              <a:buFontTx/>
              <a:buNone/>
            </a:pPr>
            <a:endParaRPr lang="cs-CZ" dirty="0" smtClean="0"/>
          </a:p>
          <a:p>
            <a:pPr eaLnBrk="1" hangingPunct="1"/>
            <a:r>
              <a:rPr lang="cs-CZ" dirty="0" smtClean="0"/>
              <a:t>vývoj metod boje od původně loveckých dovedností k boji proti nepříteli </a:t>
            </a:r>
          </a:p>
          <a:p>
            <a:pPr eaLnBrk="1" hangingPunct="1"/>
            <a:r>
              <a:rPr lang="cs-CZ" dirty="0" smtClean="0"/>
              <a:t>Vznik úpolových systémů na základě místních geografických a klimatických podmínek (hornatost terénu, vlhkost, povrch, střídání ročních období aj).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ear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38275"/>
            <a:ext cx="9144000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10"/>
          <p:cNvSpPr>
            <a:spLocks noGrp="1" noChangeArrowheads="1"/>
          </p:cNvSpPr>
          <p:nvPr>
            <p:ph type="title"/>
          </p:nvPr>
        </p:nvSpPr>
        <p:spPr>
          <a:xfrm>
            <a:off x="209550" y="273050"/>
            <a:ext cx="8750300" cy="6731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cs-CZ" b="1" dirty="0" smtClean="0"/>
              <a:t>Slepá mapa</a:t>
            </a:r>
          </a:p>
        </p:txBody>
      </p:sp>
      <p:sp>
        <p:nvSpPr>
          <p:cNvPr id="41997" name="AutoShape 13"/>
          <p:cNvSpPr>
            <a:spLocks noChangeArrowheads="1"/>
          </p:cNvSpPr>
          <p:nvPr/>
        </p:nvSpPr>
        <p:spPr bwMode="auto">
          <a:xfrm>
            <a:off x="4138613" y="1579563"/>
            <a:ext cx="654050" cy="963612"/>
          </a:xfrm>
          <a:prstGeom prst="downArrowCallout">
            <a:avLst>
              <a:gd name="adj1" fmla="val 25000"/>
              <a:gd name="adj2" fmla="val 25000"/>
              <a:gd name="adj3" fmla="val 24555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u="none"/>
              <a:t>Box</a:t>
            </a:r>
          </a:p>
        </p:txBody>
      </p:sp>
      <p:sp>
        <p:nvSpPr>
          <p:cNvPr id="42000" name="AutoShape 16"/>
          <p:cNvSpPr>
            <a:spLocks noChangeArrowheads="1"/>
          </p:cNvSpPr>
          <p:nvPr/>
        </p:nvSpPr>
        <p:spPr bwMode="auto">
          <a:xfrm>
            <a:off x="7380288" y="2682875"/>
            <a:ext cx="766762" cy="1087438"/>
          </a:xfrm>
          <a:prstGeom prst="downArrowCallout">
            <a:avLst>
              <a:gd name="adj1" fmla="val 25000"/>
              <a:gd name="adj2" fmla="val 25000"/>
              <a:gd name="adj3" fmla="val 2363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u="none"/>
              <a:t>Arnis</a:t>
            </a:r>
          </a:p>
        </p:txBody>
      </p:sp>
      <p:sp>
        <p:nvSpPr>
          <p:cNvPr id="42001" name="AutoShape 17"/>
          <p:cNvSpPr>
            <a:spLocks noChangeArrowheads="1"/>
          </p:cNvSpPr>
          <p:nvPr/>
        </p:nvSpPr>
        <p:spPr bwMode="auto">
          <a:xfrm>
            <a:off x="2668588" y="2655888"/>
            <a:ext cx="1681162" cy="508000"/>
          </a:xfrm>
          <a:prstGeom prst="rightArrowCallout">
            <a:avLst>
              <a:gd name="adj1" fmla="val 25000"/>
              <a:gd name="adj2" fmla="val 25000"/>
              <a:gd name="adj3" fmla="val 55156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u="none"/>
              <a:t>Galhofa</a:t>
            </a:r>
          </a:p>
        </p:txBody>
      </p:sp>
      <p:sp>
        <p:nvSpPr>
          <p:cNvPr id="42002" name="AutoShape 18"/>
          <p:cNvSpPr>
            <a:spLocks noChangeArrowheads="1"/>
          </p:cNvSpPr>
          <p:nvPr/>
        </p:nvSpPr>
        <p:spPr bwMode="auto">
          <a:xfrm>
            <a:off x="5942013" y="3856038"/>
            <a:ext cx="1123950" cy="877887"/>
          </a:xfrm>
          <a:prstGeom prst="upArrowCallout">
            <a:avLst>
              <a:gd name="adj1" fmla="val 32007"/>
              <a:gd name="adj2" fmla="val 32007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u="none" dirty="0" err="1" smtClean="0"/>
              <a:t>Kaliripajat</a:t>
            </a:r>
            <a:endParaRPr lang="cs-CZ" u="none" dirty="0"/>
          </a:p>
        </p:txBody>
      </p:sp>
      <p:sp>
        <p:nvSpPr>
          <p:cNvPr id="42004" name="AutoShape 20"/>
          <p:cNvSpPr>
            <a:spLocks noChangeArrowheads="1"/>
          </p:cNvSpPr>
          <p:nvPr/>
        </p:nvSpPr>
        <p:spPr bwMode="auto">
          <a:xfrm>
            <a:off x="3189288" y="3952875"/>
            <a:ext cx="1743075" cy="606425"/>
          </a:xfrm>
          <a:prstGeom prst="leftArrowCallout">
            <a:avLst>
              <a:gd name="adj1" fmla="val 25000"/>
              <a:gd name="adj2" fmla="val 25000"/>
              <a:gd name="adj3" fmla="val 47906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u="none" dirty="0" err="1" smtClean="0"/>
              <a:t>Capoera</a:t>
            </a:r>
            <a:endParaRPr lang="cs-CZ" u="none" dirty="0"/>
          </a:p>
        </p:txBody>
      </p:sp>
      <p:sp>
        <p:nvSpPr>
          <p:cNvPr id="42005" name="AutoShape 21"/>
          <p:cNvSpPr>
            <a:spLocks noChangeArrowheads="1"/>
          </p:cNvSpPr>
          <p:nvPr/>
        </p:nvSpPr>
        <p:spPr bwMode="auto">
          <a:xfrm>
            <a:off x="4659313" y="2419350"/>
            <a:ext cx="1617662" cy="482600"/>
          </a:xfrm>
          <a:prstGeom prst="leftArrowCallout">
            <a:avLst>
              <a:gd name="adj1" fmla="val 25000"/>
              <a:gd name="adj2" fmla="val 25000"/>
              <a:gd name="adj3" fmla="val 55866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u="none"/>
              <a:t>Savate</a:t>
            </a:r>
          </a:p>
        </p:txBody>
      </p:sp>
      <p:sp>
        <p:nvSpPr>
          <p:cNvPr id="42007" name="AutoShape 23"/>
          <p:cNvSpPr>
            <a:spLocks noChangeArrowheads="1"/>
          </p:cNvSpPr>
          <p:nvPr/>
        </p:nvSpPr>
        <p:spPr bwMode="auto">
          <a:xfrm>
            <a:off x="6326188" y="2052638"/>
            <a:ext cx="1630362" cy="481012"/>
          </a:xfrm>
          <a:prstGeom prst="leftArrowCallout">
            <a:avLst>
              <a:gd name="adj1" fmla="val 25000"/>
              <a:gd name="adj2" fmla="val 25000"/>
              <a:gd name="adj3" fmla="val 56491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u="none"/>
              <a:t>Sambo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7" grpId="0" animBg="1"/>
      <p:bldP spid="42000" grpId="0" animBg="1"/>
      <p:bldP spid="42001" grpId="0" animBg="1"/>
      <p:bldP spid="42002" grpId="0" animBg="1"/>
      <p:bldP spid="42004" grpId="0" animBg="1"/>
      <p:bldP spid="42005" grpId="0" animBg="1"/>
      <p:bldP spid="4200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6. Průřezová témata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buFontTx/>
              <a:buNone/>
              <a:defRPr/>
            </a:pPr>
            <a:r>
              <a:rPr lang="cs-CZ" b="1" i="1" smtClean="0"/>
              <a:t>	6. 1 Osobností a sociální výchova</a:t>
            </a:r>
            <a:r>
              <a:rPr lang="cs-CZ" smtClean="0"/>
              <a:t> </a:t>
            </a:r>
          </a:p>
          <a:p>
            <a:pPr eaLnBrk="1" hangingPunct="1">
              <a:defRPr/>
            </a:pPr>
            <a:endParaRPr lang="cs-CZ" smtClean="0"/>
          </a:p>
          <a:p>
            <a:pPr eaLnBrk="1" hangingPunct="1">
              <a:defRPr/>
            </a:pPr>
            <a:r>
              <a:rPr lang="cs-CZ" smtClean="0"/>
              <a:t>zdravý a zodpovědný život jako jednotlivcům i členům společnosti </a:t>
            </a:r>
          </a:p>
          <a:p>
            <a:pPr eaLnBrk="1" hangingPunct="1">
              <a:defRPr/>
            </a:pPr>
            <a:r>
              <a:rPr lang="cs-CZ" smtClean="0"/>
              <a:t>sebeúcta, sebedůvěra a schopnost přebírat zodpovědnost za své jednání v různých životních situacích</a:t>
            </a:r>
          </a:p>
          <a:p>
            <a:pPr eaLnBrk="1" hangingPunct="1">
              <a:defRPr/>
            </a:pPr>
            <a:r>
              <a:rPr lang="cs-CZ" b="1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respektovat názory a práva ostatních</a:t>
            </a:r>
          </a:p>
          <a:p>
            <a:pPr eaLnBrk="1" hangingPunct="1">
              <a:defRPr/>
            </a:pPr>
            <a:r>
              <a:rPr lang="cs-CZ" b="1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strategie zátěžových situací tak, aby co nejméně ublížily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Mezioborové přesahy</a:t>
            </a:r>
            <a:endParaRPr lang="cs-CZ" b="1" dirty="0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7225" y="1935163"/>
            <a:ext cx="8286776" cy="4525962"/>
          </a:xfrm>
        </p:spPr>
        <p:txBody>
          <a:bodyPr>
            <a:normAutofit/>
          </a:bodyPr>
          <a:lstStyle/>
          <a:p>
            <a:pPr eaLnBrk="1" hangingPunct="1"/>
            <a:r>
              <a:rPr lang="cs-CZ" dirty="0" smtClean="0"/>
              <a:t>aplikace mezioborových přesahů v pedagogické praxi závisí na motivaci </a:t>
            </a:r>
          </a:p>
          <a:p>
            <a:pPr eaLnBrk="1" hangingPunct="1">
              <a:buFontTx/>
              <a:buNone/>
            </a:pPr>
            <a:r>
              <a:rPr lang="cs-CZ" dirty="0" smtClean="0"/>
              <a:t>	a přípravě každého pedagoga</a:t>
            </a:r>
          </a:p>
          <a:p>
            <a:pPr eaLnBrk="1" hangingPunct="1"/>
            <a:r>
              <a:rPr lang="cs-CZ" dirty="0" smtClean="0"/>
              <a:t>sebeobrana je jistě vážné téma, které by nemělo být v povinném vzdělávání opomíjeno</a:t>
            </a:r>
          </a:p>
          <a:p>
            <a:pPr eaLnBrk="1" hangingPunct="1"/>
            <a:r>
              <a:rPr lang="cs-CZ" dirty="0" smtClean="0"/>
              <a:t>sebeobrana se týká nás všech jako učitelů, rodičů a občanů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Determinanty didaktiky úpolů</a:t>
            </a:r>
          </a:p>
        </p:txBody>
      </p:sp>
      <p:sp>
        <p:nvSpPr>
          <p:cNvPr id="6656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fylogeneze lidstva</a:t>
            </a:r>
          </a:p>
          <a:p>
            <a:endParaRPr lang="cs-CZ" smtClean="0"/>
          </a:p>
          <a:p>
            <a:r>
              <a:rPr lang="cs-CZ" smtClean="0"/>
              <a:t>ontogeneze pohybu člověka</a:t>
            </a:r>
          </a:p>
          <a:p>
            <a:endParaRPr lang="cs-CZ" smtClean="0"/>
          </a:p>
          <a:p>
            <a:r>
              <a:rPr lang="cs-CZ" smtClean="0"/>
              <a:t>sociální faktory</a:t>
            </a:r>
          </a:p>
          <a:p>
            <a:endParaRPr lang="cs-CZ" smtClean="0"/>
          </a:p>
          <a:p>
            <a:r>
              <a:rPr lang="cs-CZ" smtClean="0"/>
              <a:t>psychologické faktory</a:t>
            </a:r>
          </a:p>
          <a:p>
            <a:endParaRPr lang="cs-CZ" smtClean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smtClean="0">
                <a:solidFill>
                  <a:schemeClr val="tx1"/>
                </a:solidFill>
              </a:rPr>
              <a:t>Fylogeneze lidstva</a:t>
            </a:r>
            <a:endParaRPr lang="cs-CZ" smtClean="0"/>
          </a:p>
        </p:txBody>
      </p:sp>
      <p:sp>
        <p:nvSpPr>
          <p:cNvPr id="6758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Čerpáme z paleoarcheologie, fyzický boj</a:t>
            </a:r>
            <a:r>
              <a:rPr lang="sk-SK" smtClean="0"/>
              <a:t> byl na počátku existence člověka</a:t>
            </a:r>
          </a:p>
          <a:p>
            <a:r>
              <a:rPr lang="cs-CZ" smtClean="0"/>
              <a:t>Význam boje (nadřazeného úpolům) v kritických fázích vývoje lidstva</a:t>
            </a:r>
          </a:p>
          <a:p>
            <a:r>
              <a:rPr lang="cs-CZ" smtClean="0"/>
              <a:t>Odraz v umění a společenských normách</a:t>
            </a:r>
          </a:p>
          <a:p>
            <a:endParaRPr lang="cs-CZ" smtClean="0"/>
          </a:p>
          <a:p>
            <a:endParaRPr lang="cs-CZ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Osnova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cs-CZ" dirty="0" smtClean="0"/>
              <a:t>Systematika úpolů</a:t>
            </a:r>
          </a:p>
          <a:p>
            <a:pPr lvl="1"/>
            <a:r>
              <a:rPr lang="cs-CZ" dirty="0" smtClean="0"/>
              <a:t>Průpravné úpoly</a:t>
            </a:r>
          </a:p>
          <a:p>
            <a:pPr lvl="1"/>
            <a:r>
              <a:rPr lang="cs-CZ" dirty="0" smtClean="0"/>
              <a:t>Úpolové sporty</a:t>
            </a:r>
          </a:p>
          <a:p>
            <a:pPr lvl="1"/>
            <a:r>
              <a:rPr lang="cs-CZ" dirty="0" smtClean="0"/>
              <a:t>Sebeobrana</a:t>
            </a:r>
          </a:p>
          <a:p>
            <a:pPr lvl="2"/>
            <a:r>
              <a:rPr lang="cs-CZ" dirty="0" smtClean="0"/>
              <a:t>Osobní sebeobrana</a:t>
            </a:r>
          </a:p>
          <a:p>
            <a:pPr lvl="3"/>
            <a:r>
              <a:rPr lang="cs-CZ" dirty="0" smtClean="0"/>
              <a:t>Sebeobrana dětí a mládeže</a:t>
            </a:r>
          </a:p>
          <a:p>
            <a:pPr lvl="4"/>
            <a:r>
              <a:rPr lang="cs-CZ" dirty="0" smtClean="0"/>
              <a:t>Sebeobrana ve školním vzdělávání</a:t>
            </a:r>
          </a:p>
          <a:p>
            <a:pPr lvl="3"/>
            <a:r>
              <a:rPr lang="cs-CZ" dirty="0" smtClean="0"/>
              <a:t>Sebeobrana seniorů</a:t>
            </a:r>
          </a:p>
          <a:p>
            <a:pPr lvl="3"/>
            <a:r>
              <a:rPr lang="cs-CZ" dirty="0" smtClean="0"/>
              <a:t>Sebeobrana žen</a:t>
            </a:r>
          </a:p>
          <a:p>
            <a:pPr lvl="2"/>
            <a:r>
              <a:rPr lang="cs-CZ" dirty="0" smtClean="0"/>
              <a:t>Profesní sebeobrana</a:t>
            </a:r>
          </a:p>
          <a:p>
            <a:pPr lvl="0"/>
            <a:r>
              <a:rPr lang="cs-CZ" dirty="0" smtClean="0"/>
              <a:t>Determinanty didaktiky úpolů</a:t>
            </a:r>
          </a:p>
          <a:p>
            <a:pPr lvl="1"/>
            <a:r>
              <a:rPr lang="cs-CZ" dirty="0" smtClean="0"/>
              <a:t>Fylogeneze</a:t>
            </a:r>
          </a:p>
          <a:p>
            <a:pPr lvl="1"/>
            <a:r>
              <a:rPr lang="cs-CZ" dirty="0" smtClean="0"/>
              <a:t>Ontogeneze</a:t>
            </a:r>
          </a:p>
          <a:p>
            <a:pPr lvl="1"/>
            <a:r>
              <a:rPr lang="cs-CZ" dirty="0" smtClean="0"/>
              <a:t>Sociální</a:t>
            </a:r>
          </a:p>
          <a:p>
            <a:pPr lvl="1"/>
            <a:r>
              <a:rPr lang="cs-CZ" dirty="0" smtClean="0"/>
              <a:t>Psychologické</a:t>
            </a:r>
          </a:p>
          <a:p>
            <a:pPr lvl="2"/>
            <a:r>
              <a:rPr lang="cs-CZ" dirty="0" smtClean="0"/>
              <a:t>Fyzický kontakt v úpolech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Fylogeneze lidstva</a:t>
            </a:r>
            <a:endParaRPr lang="en-US" smtClean="0"/>
          </a:p>
        </p:txBody>
      </p:sp>
      <p:sp>
        <p:nvSpPr>
          <p:cNvPr id="6861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sk-SK" smtClean="0"/>
              <a:t>Zachovaly se archetypy hrdinů – jsou spojeny s úpolovými aktivitami</a:t>
            </a:r>
          </a:p>
          <a:p>
            <a:pPr>
              <a:lnSpc>
                <a:spcPct val="90000"/>
              </a:lnSpc>
            </a:pPr>
            <a:endParaRPr lang="sk-SK" smtClean="0"/>
          </a:p>
          <a:p>
            <a:pPr>
              <a:lnSpc>
                <a:spcPct val="90000"/>
              </a:lnSpc>
            </a:pPr>
            <a:r>
              <a:rPr lang="sk-SK" smtClean="0"/>
              <a:t>Kontaktní překonání člověka je hluboko v podvědomí, je součástí vnitřní výbavy zdravého jednotlivce</a:t>
            </a:r>
            <a:endParaRPr lang="en-US" smtClean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Ontogeneze pohybu</a:t>
            </a:r>
            <a:endParaRPr lang="en-US" smtClean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sk-SK" smtClean="0"/>
              <a:t>Dotyk je prvním komunikačním prostředkem dítěte</a:t>
            </a:r>
          </a:p>
          <a:p>
            <a:pPr>
              <a:lnSpc>
                <a:spcPct val="90000"/>
              </a:lnSpc>
            </a:pPr>
            <a:endParaRPr lang="sk-SK" smtClean="0"/>
          </a:p>
          <a:p>
            <a:pPr>
              <a:lnSpc>
                <a:spcPct val="90000"/>
              </a:lnSpc>
            </a:pPr>
            <a:r>
              <a:rPr lang="sk-SK" smtClean="0"/>
              <a:t>Děti spontánně jednají úpolově – v kontaktu (nemají jiné prostředky aktivní obrany)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Ontogeneze pohybu</a:t>
            </a:r>
            <a:endParaRPr lang="en-US" smtClean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sk-SK" smtClean="0"/>
              <a:t>Spontánní aktivity dětí v různých obdobích zahrnují úpolové aktivity</a:t>
            </a:r>
          </a:p>
          <a:p>
            <a:pPr>
              <a:lnSpc>
                <a:spcPct val="90000"/>
              </a:lnSpc>
            </a:pPr>
            <a:endParaRPr lang="sk-SK" smtClean="0"/>
          </a:p>
          <a:p>
            <a:pPr>
              <a:lnSpc>
                <a:spcPct val="90000"/>
              </a:lnSpc>
            </a:pPr>
            <a:r>
              <a:rPr lang="sk-SK" smtClean="0"/>
              <a:t>Pro didaktiku úpolů je kritické období 8 – 9 let, dítě začíná chápat vztah mezi příčinou a následkem</a:t>
            </a:r>
            <a:endParaRPr lang="en-US" smtClean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Sociální faktory</a:t>
            </a:r>
            <a:endParaRPr lang="en-US" smtClean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mtClean="0"/>
              <a:t>Úpoly nelze (dlouhodobě) provádět osamotě, předpokládají fyzickou přítomnost druhého člověka a jeho aktivitu</a:t>
            </a:r>
          </a:p>
          <a:p>
            <a:endParaRPr lang="sk-SK" smtClean="0"/>
          </a:p>
          <a:p>
            <a:r>
              <a:rPr lang="sk-SK" smtClean="0"/>
              <a:t>Budují se sociální vazby (silněji v bojových uměních)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Sociální faktory</a:t>
            </a:r>
            <a:endParaRPr lang="en-US" smtClean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mtClean="0"/>
              <a:t>Cvičenci úpolů působí na společnost a opačně</a:t>
            </a:r>
          </a:p>
          <a:p>
            <a:endParaRPr lang="sk-SK" smtClean="0"/>
          </a:p>
          <a:p>
            <a:r>
              <a:rPr lang="sk-SK" smtClean="0"/>
              <a:t>Cvičení úpolů musí být spojeno s přísným dodržováním spoločenských norem (etiketa)</a:t>
            </a:r>
          </a:p>
          <a:p>
            <a:endParaRPr lang="en-US" smtClean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Fyzický kontakt v úpolech</a:t>
            </a:r>
          </a:p>
        </p:txBody>
      </p:sp>
      <p:sp>
        <p:nvSpPr>
          <p:cNvPr id="7373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smtClean="0"/>
              <a:t>dotek je (v ontogenezi i fylogenezi) prvním a univerzálním komunikačním prostředkem člověka</a:t>
            </a:r>
          </a:p>
          <a:p>
            <a:r>
              <a:rPr lang="cs-CZ" sz="2400" smtClean="0"/>
              <a:t>moderní, informační společnost znehodnocuje komunikační funkci doteku</a:t>
            </a:r>
          </a:p>
          <a:p>
            <a:r>
              <a:rPr lang="cs-CZ" sz="2400" smtClean="0"/>
              <a:t>tělesná výchova a sport umožňuje znovuobjevování doteku</a:t>
            </a:r>
          </a:p>
          <a:p>
            <a:r>
              <a:rPr lang="cs-CZ" sz="2400" smtClean="0"/>
              <a:t>cvičení je emotivní, cvičenci „zapomínají“, že se stydí</a:t>
            </a:r>
          </a:p>
          <a:p>
            <a:endParaRPr lang="cs-CZ" smtClean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Fyzický kontakt v úpolech</a:t>
            </a:r>
          </a:p>
        </p:txBody>
      </p:sp>
      <p:sp>
        <p:nvSpPr>
          <p:cNvPr id="7475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sz="3200" smtClean="0"/>
              <a:t>Kontakt jako stresor</a:t>
            </a:r>
          </a:p>
          <a:p>
            <a:endParaRPr lang="cs-CZ" smtClean="0"/>
          </a:p>
          <a:p>
            <a:r>
              <a:rPr lang="cs-CZ" smtClean="0"/>
              <a:t>mediátor kontaktu</a:t>
            </a:r>
          </a:p>
          <a:p>
            <a:r>
              <a:rPr lang="cs-CZ" smtClean="0"/>
              <a:t>doba trvání kontaktu</a:t>
            </a:r>
          </a:p>
          <a:p>
            <a:r>
              <a:rPr lang="cs-CZ" smtClean="0"/>
              <a:t>velikost plochy kontaktu</a:t>
            </a:r>
          </a:p>
          <a:p>
            <a:r>
              <a:rPr lang="cs-CZ" smtClean="0"/>
              <a:t>intenzita kontaktu</a:t>
            </a:r>
          </a:p>
          <a:p>
            <a:r>
              <a:rPr lang="cs-CZ" smtClean="0"/>
              <a:t>taktilní zóna</a:t>
            </a:r>
          </a:p>
          <a:p>
            <a:endParaRPr lang="cs-CZ" smtClean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Fyzický kontakt v úpolech</a:t>
            </a:r>
          </a:p>
        </p:txBody>
      </p:sp>
      <p:sp>
        <p:nvSpPr>
          <p:cNvPr id="7577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smtClean="0"/>
              <a:t>Mediátor kontaktu</a:t>
            </a:r>
          </a:p>
          <a:p>
            <a:endParaRPr lang="cs-CZ" smtClean="0"/>
          </a:p>
          <a:p>
            <a:r>
              <a:rPr lang="cs-CZ" smtClean="0"/>
              <a:t>oděv – oděv, náčiní (např. přetláčení zády)</a:t>
            </a:r>
          </a:p>
          <a:p>
            <a:r>
              <a:rPr lang="cs-CZ" smtClean="0"/>
              <a:t>oděv – pokožka (např. vytahování partnera za rukáv)</a:t>
            </a:r>
          </a:p>
          <a:p>
            <a:r>
              <a:rPr lang="cs-CZ" smtClean="0"/>
              <a:t>pokožka – pokožka (např. přetláčení rukama)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Fyzický kontakt v úpolech</a:t>
            </a:r>
          </a:p>
        </p:txBody>
      </p:sp>
      <p:sp>
        <p:nvSpPr>
          <p:cNvPr id="7680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smtClean="0"/>
              <a:t>Doba trvání kontaktu</a:t>
            </a:r>
          </a:p>
          <a:p>
            <a:endParaRPr lang="cs-CZ" smtClean="0"/>
          </a:p>
          <a:p>
            <a:r>
              <a:rPr lang="cs-CZ" smtClean="0"/>
              <a:t>cvičení s krátkodobým kontaktem (dotknout se soupeřova ramena)</a:t>
            </a:r>
          </a:p>
          <a:p>
            <a:r>
              <a:rPr lang="cs-CZ" smtClean="0"/>
              <a:t>cvičení s delší dobou nevyhnutelného kontaktu (udržet co nejdéle soupeřovo zápěstí)</a:t>
            </a:r>
          </a:p>
          <a:p>
            <a:pPr>
              <a:buFontTx/>
              <a:buNone/>
            </a:pPr>
            <a:endParaRPr lang="cs-CZ" smtClean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Fyzický kontakt v úpolech</a:t>
            </a:r>
          </a:p>
        </p:txBody>
      </p:sp>
      <p:sp>
        <p:nvSpPr>
          <p:cNvPr id="7782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smtClean="0"/>
              <a:t>Velikost plochy kontaktu</a:t>
            </a:r>
          </a:p>
          <a:p>
            <a:pPr>
              <a:buFontTx/>
              <a:buNone/>
            </a:pPr>
            <a:endParaRPr lang="cs-CZ" smtClean="0"/>
          </a:p>
          <a:p>
            <a:r>
              <a:rPr lang="cs-CZ" smtClean="0"/>
              <a:t>v kontaktu jednou částí těla (nejčastěji ruka)</a:t>
            </a:r>
          </a:p>
          <a:p>
            <a:r>
              <a:rPr lang="cs-CZ" smtClean="0"/>
              <a:t>v kontaktu s více částmi těla</a:t>
            </a:r>
          </a:p>
          <a:p>
            <a:r>
              <a:rPr lang="cs-CZ" smtClean="0"/>
              <a:t>v kontaktu trupem</a:t>
            </a:r>
          </a:p>
          <a:p>
            <a:pPr>
              <a:buFontTx/>
              <a:buNone/>
            </a:pPr>
            <a:endParaRPr lang="cs-CZ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Osnova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endParaRPr lang="cs-CZ" dirty="0" smtClean="0"/>
          </a:p>
          <a:p>
            <a:pPr lvl="0"/>
            <a:r>
              <a:rPr lang="cs-CZ" dirty="0" smtClean="0"/>
              <a:t>Nácvik a výkon úpolových dovedností</a:t>
            </a:r>
          </a:p>
          <a:p>
            <a:pPr lvl="1"/>
            <a:r>
              <a:rPr lang="cs-CZ" dirty="0" smtClean="0"/>
              <a:t>Nácvik</a:t>
            </a:r>
          </a:p>
          <a:p>
            <a:pPr lvl="2"/>
            <a:r>
              <a:rPr lang="cs-CZ" dirty="0" smtClean="0"/>
              <a:t>Didaktická omezení nácviku</a:t>
            </a:r>
          </a:p>
          <a:p>
            <a:pPr lvl="1"/>
            <a:r>
              <a:rPr lang="cs-CZ" dirty="0" smtClean="0"/>
              <a:t>Výkon</a:t>
            </a:r>
          </a:p>
          <a:p>
            <a:pPr lvl="2"/>
            <a:r>
              <a:rPr lang="cs-CZ" dirty="0" smtClean="0"/>
              <a:t>Sportovní</a:t>
            </a:r>
          </a:p>
          <a:p>
            <a:pPr lvl="3"/>
            <a:r>
              <a:rPr lang="cs-CZ" dirty="0" smtClean="0"/>
              <a:t>Soutěže</a:t>
            </a:r>
          </a:p>
          <a:p>
            <a:pPr lvl="3"/>
            <a:r>
              <a:rPr lang="cs-CZ" dirty="0" smtClean="0"/>
              <a:t>zkoušky</a:t>
            </a:r>
          </a:p>
          <a:p>
            <a:pPr lvl="2"/>
            <a:r>
              <a:rPr lang="cs-CZ" dirty="0" smtClean="0"/>
              <a:t>Sebeobranný</a:t>
            </a:r>
          </a:p>
          <a:p>
            <a:pPr lvl="0"/>
            <a:r>
              <a:rPr lang="cs-CZ" dirty="0" smtClean="0"/>
              <a:t>Bezpečnost cvičení úpolů</a:t>
            </a:r>
          </a:p>
          <a:p>
            <a:pPr lvl="0"/>
            <a:r>
              <a:rPr lang="cs-CZ" dirty="0" smtClean="0"/>
              <a:t>Úpolové aktivity ve vodě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Fyzický kontakt v úpolech</a:t>
            </a:r>
          </a:p>
        </p:txBody>
      </p:sp>
      <p:sp>
        <p:nvSpPr>
          <p:cNvPr id="7885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smtClean="0"/>
              <a:t>Intenzita kontaktu</a:t>
            </a:r>
          </a:p>
          <a:p>
            <a:endParaRPr lang="cs-CZ" smtClean="0"/>
          </a:p>
          <a:p>
            <a:r>
              <a:rPr lang="cs-CZ" smtClean="0"/>
              <a:t>letmý dotyk</a:t>
            </a:r>
          </a:p>
          <a:p>
            <a:r>
              <a:rPr lang="cs-CZ" smtClean="0"/>
              <a:t>úchop nebo objetí</a:t>
            </a:r>
          </a:p>
          <a:p>
            <a:r>
              <a:rPr lang="cs-CZ" smtClean="0"/>
              <a:t>úder</a:t>
            </a:r>
          </a:p>
          <a:p>
            <a:pPr>
              <a:buFontTx/>
              <a:buNone/>
            </a:pPr>
            <a:endParaRPr lang="cs-CZ" smtClean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Fyzický kontakt v úpolech</a:t>
            </a:r>
          </a:p>
        </p:txBody>
      </p:sp>
      <p:sp>
        <p:nvSpPr>
          <p:cNvPr id="7987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smtClean="0"/>
              <a:t>Taktilní zóna</a:t>
            </a:r>
          </a:p>
          <a:p>
            <a:endParaRPr lang="cs-CZ" smtClean="0"/>
          </a:p>
          <a:p>
            <a:r>
              <a:rPr lang="cs-CZ" smtClean="0"/>
              <a:t>v kontaktu rukama</a:t>
            </a:r>
          </a:p>
          <a:p>
            <a:r>
              <a:rPr lang="cs-CZ" smtClean="0"/>
              <a:t>v kontaktu zády nebo dolními končetinami</a:t>
            </a:r>
          </a:p>
          <a:p>
            <a:r>
              <a:rPr lang="cs-CZ" smtClean="0"/>
              <a:t>v kontaktu přední části trupu, obličejem, vnitřní stranou stehen</a:t>
            </a:r>
          </a:p>
          <a:p>
            <a:pPr>
              <a:buFontTx/>
              <a:buNone/>
            </a:pPr>
            <a:endParaRPr lang="cs-CZ" smtClean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Fyzický kontakt v úpolech</a:t>
            </a:r>
          </a:p>
        </p:txBody>
      </p:sp>
      <p:sp>
        <p:nvSpPr>
          <p:cNvPr id="8089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smtClean="0"/>
              <a:t>Respektujeme také</a:t>
            </a:r>
          </a:p>
          <a:p>
            <a:endParaRPr lang="cs-CZ" smtClean="0"/>
          </a:p>
          <a:p>
            <a:r>
              <a:rPr lang="cs-CZ" smtClean="0"/>
              <a:t>věk cvičenců (některá kritická období psychosexuálního vývoje)</a:t>
            </a:r>
          </a:p>
          <a:p>
            <a:r>
              <a:rPr lang="cs-CZ" smtClean="0"/>
              <a:t>pohlaví cvičenců (zejména u koedukované výuky)</a:t>
            </a:r>
          </a:p>
          <a:p>
            <a:r>
              <a:rPr lang="cs-CZ" smtClean="0"/>
              <a:t>individuální zkušenost s dotykem (zejména negativní)</a:t>
            </a:r>
          </a:p>
          <a:p>
            <a:pPr>
              <a:buFontTx/>
              <a:buNone/>
            </a:pPr>
            <a:endParaRPr lang="cs-CZ" smtClean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Psychologické faktory</a:t>
            </a:r>
            <a:endParaRPr lang="en-US" smtClean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mtClean="0"/>
              <a:t>Ztráta vědomé sebekontroly po dobu cvičení</a:t>
            </a:r>
          </a:p>
          <a:p>
            <a:r>
              <a:rPr lang="sk-SK" smtClean="0"/>
              <a:t>Práce s fyzickou (totální) porážkou, nebo vítězstvím</a:t>
            </a:r>
          </a:p>
          <a:p>
            <a:r>
              <a:rPr lang="sk-SK" smtClean="0"/>
              <a:t>Práce s bolestí</a:t>
            </a:r>
          </a:p>
          <a:p>
            <a:r>
              <a:rPr lang="sk-SK" smtClean="0"/>
              <a:t>Agresivita ano, ale konstruktivní (benigní)</a:t>
            </a:r>
            <a:endParaRPr lang="en-US" smtClean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9552" y="1124744"/>
            <a:ext cx="8077200" cy="1673352"/>
          </a:xfrm>
        </p:spPr>
        <p:txBody>
          <a:bodyPr>
            <a:normAutofit/>
          </a:bodyPr>
          <a:lstStyle/>
          <a:p>
            <a:r>
              <a:rPr lang="cs-CZ" dirty="0" smtClean="0"/>
              <a:t>Nácvik a výkon úpolových dovedností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11560" y="2564904"/>
            <a:ext cx="8077200" cy="1499616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Metodika nácviku technik úpolových sportů, 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aplikace motorického učení v úpolech</a:t>
            </a:r>
            <a:endParaRPr lang="cs-CZ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7086600" cy="1100138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Rozvoj úpolových pohybových </a:t>
            </a:r>
            <a:r>
              <a:rPr lang="sk-SK" dirty="0" err="1" smtClean="0"/>
              <a:t>dovedností</a:t>
            </a:r>
            <a:endParaRPr lang="en-US" dirty="0" smtClean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sk-SK" dirty="0" smtClean="0"/>
          </a:p>
          <a:p>
            <a:r>
              <a:rPr lang="sk-SK" dirty="0" err="1" smtClean="0"/>
              <a:t>Způsoby</a:t>
            </a:r>
            <a:r>
              <a:rPr lang="sk-SK" dirty="0" smtClean="0"/>
              <a:t> </a:t>
            </a:r>
            <a:r>
              <a:rPr lang="sk-SK" dirty="0" err="1" smtClean="0"/>
              <a:t>projevu</a:t>
            </a:r>
            <a:r>
              <a:rPr lang="sk-SK" dirty="0" smtClean="0"/>
              <a:t> </a:t>
            </a:r>
            <a:r>
              <a:rPr lang="sk-SK" dirty="0" err="1" smtClean="0"/>
              <a:t>dovedností</a:t>
            </a:r>
            <a:endParaRPr lang="en-US" dirty="0" smtClean="0"/>
          </a:p>
          <a:p>
            <a:endParaRPr lang="sk-SK" dirty="0" smtClean="0"/>
          </a:p>
          <a:p>
            <a:pPr lvl="1"/>
            <a:r>
              <a:rPr lang="sk-SK" dirty="0" smtClean="0"/>
              <a:t>Nácvik</a:t>
            </a:r>
          </a:p>
          <a:p>
            <a:pPr lvl="1"/>
            <a:endParaRPr lang="sk-SK" dirty="0" smtClean="0"/>
          </a:p>
          <a:p>
            <a:pPr lvl="1"/>
            <a:r>
              <a:rPr lang="sk-SK" dirty="0" smtClean="0"/>
              <a:t>Výkon</a:t>
            </a:r>
          </a:p>
          <a:p>
            <a:pPr>
              <a:buFont typeface="Wingdings" pitchFamily="2" charset="2"/>
              <a:buNone/>
            </a:pPr>
            <a:endParaRPr lang="en-US" dirty="0" smtClean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Nácvik dovedností</a:t>
            </a:r>
            <a:endParaRPr lang="en-US" smtClean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mtClean="0"/>
              <a:t>Je </a:t>
            </a:r>
            <a:r>
              <a:rPr lang="cs-CZ" b="1" smtClean="0">
                <a:cs typeface="Times New Roman" pitchFamily="18" charset="0"/>
              </a:rPr>
              <a:t>zaměřen na učení </a:t>
            </a:r>
            <a:r>
              <a:rPr lang="cs-CZ" smtClean="0">
                <a:cs typeface="Times New Roman" pitchFamily="18" charset="0"/>
              </a:rPr>
              <a:t>se pohybovým dovednostem</a:t>
            </a:r>
            <a:endParaRPr lang="cs-CZ" smtClean="0"/>
          </a:p>
          <a:p>
            <a:pPr>
              <a:lnSpc>
                <a:spcPct val="90000"/>
              </a:lnSpc>
            </a:pPr>
            <a:endParaRPr lang="cs-CZ" smtClean="0"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cs-CZ" smtClean="0">
                <a:cs typeface="Times New Roman" pitchFamily="18" charset="0"/>
              </a:rPr>
              <a:t>s určením obránce a útočníka:</a:t>
            </a:r>
            <a:endParaRPr lang="sk-SK" smtClean="0"/>
          </a:p>
          <a:p>
            <a:pPr lvl="1">
              <a:lnSpc>
                <a:spcPct val="90000"/>
              </a:lnSpc>
            </a:pPr>
            <a:endParaRPr lang="cs-CZ" smtClean="0"/>
          </a:p>
          <a:p>
            <a:pPr>
              <a:lnSpc>
                <a:spcPct val="90000"/>
              </a:lnSpc>
            </a:pPr>
            <a:r>
              <a:rPr lang="cs-CZ" smtClean="0">
                <a:cs typeface="Times New Roman" pitchFamily="18" charset="0"/>
              </a:rPr>
              <a:t>bez určení obránce a útočníka:</a:t>
            </a:r>
            <a:endParaRPr lang="sk-SK" smtClean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Nácvik dovedností</a:t>
            </a:r>
            <a:endParaRPr lang="en-US" smtClean="0"/>
          </a:p>
        </p:txBody>
      </p:sp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dirty="0" smtClean="0">
                <a:cs typeface="Times New Roman" pitchFamily="18" charset="0"/>
              </a:rPr>
              <a:t>s určením obránce a útočníka:</a:t>
            </a:r>
            <a:endParaRPr lang="sk-SK" dirty="0" smtClean="0"/>
          </a:p>
          <a:p>
            <a:pPr lvl="1">
              <a:lnSpc>
                <a:spcPct val="90000"/>
              </a:lnSpc>
            </a:pPr>
            <a:r>
              <a:rPr lang="cs-CZ" dirty="0" smtClean="0">
                <a:cs typeface="Times New Roman" pitchFamily="18" charset="0"/>
              </a:rPr>
              <a:t>s určením dopředu dohodnutých technik</a:t>
            </a:r>
            <a:endParaRPr lang="sk-SK" dirty="0" smtClean="0"/>
          </a:p>
          <a:p>
            <a:pPr lvl="1">
              <a:lnSpc>
                <a:spcPct val="90000"/>
              </a:lnSpc>
            </a:pPr>
            <a:r>
              <a:rPr lang="cs-CZ" dirty="0" smtClean="0">
                <a:cs typeface="Times New Roman" pitchFamily="18" charset="0"/>
              </a:rPr>
              <a:t>s volným použitím technik (nebo skupiny technik)</a:t>
            </a:r>
          </a:p>
          <a:p>
            <a:pPr lvl="1">
              <a:lnSpc>
                <a:spcPct val="90000"/>
              </a:lnSpc>
            </a:pPr>
            <a:endParaRPr lang="cs-CZ" dirty="0" smtClean="0"/>
          </a:p>
          <a:p>
            <a:pPr>
              <a:lnSpc>
                <a:spcPct val="90000"/>
              </a:lnSpc>
            </a:pPr>
            <a:r>
              <a:rPr lang="cs-CZ" dirty="0" smtClean="0">
                <a:cs typeface="Times New Roman" pitchFamily="18" charset="0"/>
              </a:rPr>
              <a:t>bez určení obránce a útočníka:</a:t>
            </a:r>
            <a:endParaRPr lang="sk-SK" dirty="0" smtClean="0"/>
          </a:p>
          <a:p>
            <a:pPr lvl="1">
              <a:lnSpc>
                <a:spcPct val="90000"/>
              </a:lnSpc>
            </a:pPr>
            <a:r>
              <a:rPr lang="cs-CZ" dirty="0" smtClean="0">
                <a:cs typeface="Times New Roman" pitchFamily="18" charset="0"/>
              </a:rPr>
              <a:t>s určením dopředu dohodnutých technik</a:t>
            </a:r>
            <a:r>
              <a:rPr lang="en-US" dirty="0" smtClean="0"/>
              <a:t> </a:t>
            </a:r>
            <a:endParaRPr lang="sk-SK" dirty="0" smtClean="0"/>
          </a:p>
          <a:p>
            <a:pPr lvl="1">
              <a:lnSpc>
                <a:spcPct val="90000"/>
              </a:lnSpc>
            </a:pPr>
            <a:r>
              <a:rPr lang="cs-CZ" dirty="0" smtClean="0">
                <a:cs typeface="Times New Roman" pitchFamily="18" charset="0"/>
              </a:rPr>
              <a:t>s volným použitím technik (nebo skupiny technik)</a:t>
            </a:r>
            <a:r>
              <a:rPr lang="en-US" dirty="0" smtClean="0"/>
              <a:t>  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Didaktická omezení nácviku</a:t>
            </a:r>
            <a:endParaRPr lang="en-US" smtClean="0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>
                <a:cs typeface="Times New Roman" pitchFamily="18" charset="0"/>
              </a:rPr>
              <a:t>podle úkolů</a:t>
            </a:r>
            <a:endParaRPr lang="cs-CZ" smtClean="0"/>
          </a:p>
          <a:p>
            <a:r>
              <a:rPr lang="cs-CZ" smtClean="0"/>
              <a:t>podle</a:t>
            </a:r>
            <a:r>
              <a:rPr lang="cs-CZ" smtClean="0">
                <a:cs typeface="Times New Roman" pitchFamily="18" charset="0"/>
              </a:rPr>
              <a:t> počtu účastníků</a:t>
            </a:r>
            <a:endParaRPr lang="cs-CZ" smtClean="0"/>
          </a:p>
          <a:p>
            <a:r>
              <a:rPr lang="cs-CZ" smtClean="0"/>
              <a:t>podle</a:t>
            </a:r>
            <a:r>
              <a:rPr lang="cs-CZ" smtClean="0">
                <a:cs typeface="Times New Roman" pitchFamily="18" charset="0"/>
              </a:rPr>
              <a:t> zaměření na jednotliv</a:t>
            </a:r>
            <a:r>
              <a:rPr lang="cs-CZ" smtClean="0"/>
              <a:t>é</a:t>
            </a:r>
            <a:r>
              <a:rPr lang="cs-CZ" smtClean="0">
                <a:cs typeface="Times New Roman" pitchFamily="18" charset="0"/>
              </a:rPr>
              <a:t> části těla</a:t>
            </a:r>
            <a:endParaRPr lang="cs-CZ" smtClean="0"/>
          </a:p>
          <a:p>
            <a:r>
              <a:rPr lang="cs-CZ" smtClean="0"/>
              <a:t>podle</a:t>
            </a:r>
            <a:r>
              <a:rPr lang="cs-CZ" smtClean="0">
                <a:cs typeface="Times New Roman" pitchFamily="18" charset="0"/>
              </a:rPr>
              <a:t> použití nářadí a náčiní</a:t>
            </a:r>
            <a:endParaRPr lang="cs-CZ" smtClean="0"/>
          </a:p>
          <a:p>
            <a:r>
              <a:rPr lang="cs-CZ" smtClean="0"/>
              <a:t>podle</a:t>
            </a:r>
            <a:r>
              <a:rPr lang="cs-CZ" smtClean="0">
                <a:cs typeface="Times New Roman" pitchFamily="18" charset="0"/>
              </a:rPr>
              <a:t> času cvičení</a:t>
            </a:r>
            <a:endParaRPr lang="cs-CZ" smtClean="0"/>
          </a:p>
          <a:p>
            <a:r>
              <a:rPr lang="cs-CZ" smtClean="0"/>
              <a:t>podle</a:t>
            </a:r>
            <a:r>
              <a:rPr lang="cs-CZ" smtClean="0">
                <a:cs typeface="Times New Roman" pitchFamily="18" charset="0"/>
              </a:rPr>
              <a:t> použitých technických prostředků</a:t>
            </a:r>
            <a:endParaRPr lang="cs-CZ" smtClean="0"/>
          </a:p>
          <a:p>
            <a:r>
              <a:rPr lang="cs-CZ" smtClean="0"/>
              <a:t>podle</a:t>
            </a:r>
            <a:r>
              <a:rPr lang="cs-CZ" smtClean="0">
                <a:cs typeface="Times New Roman" pitchFamily="18" charset="0"/>
              </a:rPr>
              <a:t> prostoru</a:t>
            </a:r>
            <a:r>
              <a:rPr lang="en-US" smtClean="0"/>
              <a:t> 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30238"/>
            <a:ext cx="7772400" cy="1143000"/>
          </a:xfrm>
        </p:spPr>
        <p:txBody>
          <a:bodyPr/>
          <a:lstStyle/>
          <a:p>
            <a:r>
              <a:rPr lang="sk-SK" smtClean="0"/>
              <a:t>Didaktická omezení nácviku</a:t>
            </a:r>
            <a:endParaRPr lang="en-US" smtClean="0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b="1" smtClean="0">
                <a:cs typeface="Times New Roman" pitchFamily="18" charset="0"/>
              </a:rPr>
              <a:t>Podle rozdělení úkolů</a:t>
            </a:r>
            <a:r>
              <a:rPr lang="cs-CZ" smtClean="0">
                <a:cs typeface="Times New Roman" pitchFamily="18" charset="0"/>
              </a:rPr>
              <a:t>:</a:t>
            </a:r>
            <a:endParaRPr lang="cs-CZ" smtClean="0"/>
          </a:p>
          <a:p>
            <a:pPr>
              <a:lnSpc>
                <a:spcPct val="90000"/>
              </a:lnSpc>
            </a:pPr>
            <a:r>
              <a:rPr lang="cs-CZ" sz="2400" smtClean="0">
                <a:cs typeface="Times New Roman" pitchFamily="18" charset="0"/>
              </a:rPr>
              <a:t>s rozdělením úkolů (na obránce a útočníka, jeden z cvičenců je po dobu jednoho cvičení vždy jen obráncem nebo jen útočníkem, jejich pohybové (úpolové) úlohy se liší)</a:t>
            </a:r>
            <a:endParaRPr lang="cs-CZ" sz="2400" smtClean="0"/>
          </a:p>
          <a:p>
            <a:pPr>
              <a:lnSpc>
                <a:spcPct val="90000"/>
              </a:lnSpc>
            </a:pPr>
            <a:endParaRPr lang="cs-CZ" sz="2400" smtClean="0"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cs-CZ" sz="2400" smtClean="0">
                <a:cs typeface="Times New Roman" pitchFamily="18" charset="0"/>
              </a:rPr>
              <a:t>bez rozdělení úkolů (cvičenci jsou současně obránci i útočníky, úkoly zúčastněných jsou zpravidla stejné)</a:t>
            </a:r>
            <a:r>
              <a:rPr lang="en-US" sz="2400" smtClean="0"/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Osnova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cs-CZ" dirty="0" smtClean="0"/>
              <a:t>Aplikace teorie a didaktiky sportu v úpolových sportech a sebeobraně</a:t>
            </a:r>
          </a:p>
          <a:p>
            <a:pPr lvl="1"/>
            <a:r>
              <a:rPr lang="cs-CZ" dirty="0" smtClean="0"/>
              <a:t>Složky tréninku</a:t>
            </a:r>
          </a:p>
          <a:p>
            <a:pPr lvl="2"/>
            <a:r>
              <a:rPr lang="cs-CZ" dirty="0" smtClean="0"/>
              <a:t>Kondiční</a:t>
            </a:r>
          </a:p>
          <a:p>
            <a:pPr lvl="3"/>
            <a:r>
              <a:rPr lang="cs-CZ" dirty="0" smtClean="0"/>
              <a:t>Pohybové schopnosti</a:t>
            </a:r>
          </a:p>
          <a:p>
            <a:pPr lvl="3"/>
            <a:r>
              <a:rPr lang="cs-CZ" dirty="0" smtClean="0"/>
              <a:t>Specifické testování</a:t>
            </a:r>
          </a:p>
          <a:p>
            <a:pPr lvl="2"/>
            <a:r>
              <a:rPr lang="cs-CZ" dirty="0" smtClean="0"/>
              <a:t>Technická</a:t>
            </a:r>
          </a:p>
          <a:p>
            <a:pPr lvl="3"/>
            <a:r>
              <a:rPr lang="cs-CZ" dirty="0" smtClean="0"/>
              <a:t>Pohybové dovednosti, motorické učení</a:t>
            </a:r>
          </a:p>
          <a:p>
            <a:pPr lvl="2"/>
            <a:r>
              <a:rPr lang="cs-CZ" dirty="0" smtClean="0"/>
              <a:t>Psychologická</a:t>
            </a:r>
          </a:p>
          <a:p>
            <a:pPr lvl="2"/>
            <a:r>
              <a:rPr lang="cs-CZ" dirty="0" smtClean="0"/>
              <a:t>Taktická</a:t>
            </a:r>
          </a:p>
          <a:p>
            <a:pPr lvl="2"/>
            <a:r>
              <a:rPr lang="cs-CZ" dirty="0" smtClean="0"/>
              <a:t>Teoretická</a:t>
            </a:r>
          </a:p>
          <a:p>
            <a:pPr lvl="2"/>
            <a:r>
              <a:rPr lang="cs-CZ" dirty="0" smtClean="0"/>
              <a:t>Regenerace</a:t>
            </a:r>
          </a:p>
          <a:p>
            <a:pPr lvl="1"/>
            <a:r>
              <a:rPr lang="cs-CZ" dirty="0" smtClean="0"/>
              <a:t>Cykly a plánování</a:t>
            </a:r>
          </a:p>
          <a:p>
            <a:pPr lvl="1"/>
            <a:r>
              <a:rPr lang="cs-CZ" dirty="0" smtClean="0"/>
              <a:t>Efekt tréninku – forma, přetrénování...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Didaktická omezení nácviku</a:t>
            </a:r>
            <a:endParaRPr lang="en-US" smtClean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cs-CZ" sz="2400" b="1" smtClean="0">
                <a:cs typeface="Times New Roman" pitchFamily="18" charset="0"/>
              </a:rPr>
              <a:t>Podle počtu účastníků</a:t>
            </a:r>
            <a:r>
              <a:rPr lang="cs-CZ" sz="2400" smtClean="0">
                <a:cs typeface="Times New Roman" pitchFamily="18" charset="0"/>
              </a:rPr>
              <a:t> (mohou mít rozdílné nebo stejné úkoly):</a:t>
            </a:r>
            <a:endParaRPr lang="cs-CZ" sz="2400" smtClean="0"/>
          </a:p>
          <a:p>
            <a:pPr algn="just">
              <a:lnSpc>
                <a:spcPct val="90000"/>
              </a:lnSpc>
            </a:pPr>
            <a:r>
              <a:rPr lang="cs-CZ" sz="2400" smtClean="0">
                <a:cs typeface="Times New Roman" pitchFamily="18" charset="0"/>
              </a:rPr>
              <a:t>dvojic,</a:t>
            </a:r>
            <a:endParaRPr lang="cs-CZ" sz="2400" smtClean="0"/>
          </a:p>
          <a:p>
            <a:pPr algn="just">
              <a:lnSpc>
                <a:spcPct val="90000"/>
              </a:lnSpc>
            </a:pPr>
            <a:r>
              <a:rPr lang="cs-CZ" sz="2400" smtClean="0">
                <a:cs typeface="Times New Roman" pitchFamily="18" charset="0"/>
              </a:rPr>
              <a:t>skupin (za skupinu považujeme už triádu a každý další větší celek):</a:t>
            </a:r>
            <a:endParaRPr lang="cs-CZ" sz="2400" smtClean="0"/>
          </a:p>
          <a:p>
            <a:pPr lvl="1" algn="just">
              <a:lnSpc>
                <a:spcPct val="90000"/>
              </a:lnSpc>
            </a:pPr>
            <a:r>
              <a:rPr lang="cs-CZ" sz="2000" b="1" smtClean="0">
                <a:cs typeface="Times New Roman" pitchFamily="18" charset="0"/>
              </a:rPr>
              <a:t>každý proti každému </a:t>
            </a:r>
            <a:r>
              <a:rPr lang="cs-CZ" sz="2000" smtClean="0">
                <a:cs typeface="Times New Roman" pitchFamily="18" charset="0"/>
              </a:rPr>
              <a:t>– každý člen skupiny bojuje proti všem ostatním sám za sebe</a:t>
            </a:r>
            <a:endParaRPr lang="cs-CZ" sz="2000" smtClean="0"/>
          </a:p>
          <a:p>
            <a:pPr lvl="1" algn="just">
              <a:lnSpc>
                <a:spcPct val="90000"/>
              </a:lnSpc>
            </a:pPr>
            <a:r>
              <a:rPr lang="cs-CZ" sz="2000" b="1" smtClean="0"/>
              <a:t>s</a:t>
            </a:r>
            <a:r>
              <a:rPr lang="cs-CZ" sz="2000" b="1" smtClean="0">
                <a:cs typeface="Times New Roman" pitchFamily="18" charset="0"/>
              </a:rPr>
              <a:t>kupina proti skupině </a:t>
            </a:r>
            <a:r>
              <a:rPr lang="cs-CZ" sz="2000" smtClean="0">
                <a:cs typeface="Times New Roman" pitchFamily="18" charset="0"/>
              </a:rPr>
              <a:t>– cvičenci bojují společně, rozdělení ve skupinách, členové každé skupiny navzájem kooperují</a:t>
            </a:r>
            <a:endParaRPr lang="sk-SK" sz="2000" smtClean="0"/>
          </a:p>
          <a:p>
            <a:pPr lvl="1" algn="just">
              <a:lnSpc>
                <a:spcPct val="90000"/>
              </a:lnSpc>
            </a:pPr>
            <a:r>
              <a:rPr lang="cs-CZ" sz="2000" b="1" smtClean="0">
                <a:cs typeface="Times New Roman" pitchFamily="18" charset="0"/>
              </a:rPr>
              <a:t>jednotlivec proti skupině </a:t>
            </a:r>
            <a:r>
              <a:rPr lang="cs-CZ" sz="2000" smtClean="0">
                <a:cs typeface="Times New Roman" pitchFamily="18" charset="0"/>
              </a:rPr>
              <a:t>– cvičenec bojuje proti skupině jako celku, nebo postupně proti jednotlivcům ze skupiny</a:t>
            </a:r>
            <a:r>
              <a:rPr lang="en-US" sz="2000" smtClean="0"/>
              <a:t> 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Didaktická omezení nácviku</a:t>
            </a:r>
            <a:endParaRPr lang="en-US" smtClean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Wingdings" pitchFamily="2" charset="2"/>
              <a:buNone/>
            </a:pPr>
            <a:r>
              <a:rPr lang="cs-CZ" b="1" smtClean="0"/>
              <a:t>Podle </a:t>
            </a:r>
            <a:r>
              <a:rPr lang="cs-CZ" b="1" smtClean="0">
                <a:cs typeface="Times New Roman" pitchFamily="18" charset="0"/>
              </a:rPr>
              <a:t>části těla</a:t>
            </a:r>
            <a:r>
              <a:rPr lang="cs-CZ" smtClean="0">
                <a:cs typeface="Times New Roman" pitchFamily="18" charset="0"/>
              </a:rPr>
              <a:t>:</a:t>
            </a:r>
            <a:endParaRPr lang="cs-CZ" smtClean="0"/>
          </a:p>
          <a:p>
            <a:pPr algn="just">
              <a:buFont typeface="Wingdings" pitchFamily="2" charset="2"/>
              <a:buNone/>
            </a:pPr>
            <a:endParaRPr lang="cs-CZ" smtClean="0"/>
          </a:p>
          <a:p>
            <a:pPr algn="just"/>
            <a:r>
              <a:rPr lang="cs-CZ" smtClean="0">
                <a:cs typeface="Times New Roman" pitchFamily="18" charset="0"/>
              </a:rPr>
              <a:t>paží</a:t>
            </a:r>
            <a:endParaRPr lang="cs-CZ" smtClean="0"/>
          </a:p>
          <a:p>
            <a:pPr algn="just"/>
            <a:r>
              <a:rPr lang="cs-CZ" smtClean="0">
                <a:cs typeface="Times New Roman" pitchFamily="18" charset="0"/>
              </a:rPr>
              <a:t>nohou</a:t>
            </a:r>
            <a:endParaRPr lang="cs-CZ" smtClean="0"/>
          </a:p>
          <a:p>
            <a:pPr algn="just"/>
            <a:r>
              <a:rPr lang="cs-CZ" smtClean="0">
                <a:cs typeface="Times New Roman" pitchFamily="18" charset="0"/>
              </a:rPr>
              <a:t>trupu</a:t>
            </a:r>
            <a:endParaRPr lang="cs-CZ" smtClean="0"/>
          </a:p>
          <a:p>
            <a:pPr algn="just"/>
            <a:r>
              <a:rPr lang="cs-CZ" smtClean="0">
                <a:cs typeface="Times New Roman" pitchFamily="18" charset="0"/>
              </a:rPr>
              <a:t>hlavy</a:t>
            </a:r>
            <a:endParaRPr lang="cs-CZ" smtClean="0"/>
          </a:p>
          <a:p>
            <a:pPr algn="just"/>
            <a:r>
              <a:rPr lang="cs-CZ" smtClean="0"/>
              <a:t>k</a:t>
            </a:r>
            <a:r>
              <a:rPr lang="cs-CZ" smtClean="0">
                <a:cs typeface="Times New Roman" pitchFamily="18" charset="0"/>
              </a:rPr>
              <a:t>ombinované</a:t>
            </a:r>
            <a:r>
              <a:rPr lang="en-US" smtClean="0"/>
              <a:t> 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Didaktická omezení nácviku</a:t>
            </a:r>
            <a:endParaRPr lang="en-US" smtClean="0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b="1" smtClean="0"/>
              <a:t>P</a:t>
            </a:r>
            <a:r>
              <a:rPr lang="cs-CZ" b="1" smtClean="0">
                <a:cs typeface="Times New Roman" pitchFamily="18" charset="0"/>
              </a:rPr>
              <a:t>odle použ</a:t>
            </a:r>
            <a:r>
              <a:rPr lang="cs-CZ" b="1" smtClean="0"/>
              <a:t>it</a:t>
            </a:r>
            <a:r>
              <a:rPr lang="cs-CZ" b="1" smtClean="0">
                <a:cs typeface="Times New Roman" pitchFamily="18" charset="0"/>
              </a:rPr>
              <a:t>í nářadí</a:t>
            </a:r>
            <a:r>
              <a:rPr lang="cs-CZ" smtClean="0"/>
              <a:t>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smtClean="0"/>
          </a:p>
          <a:p>
            <a:pPr>
              <a:lnSpc>
                <a:spcPct val="90000"/>
              </a:lnSpc>
            </a:pPr>
            <a:r>
              <a:rPr lang="cs-CZ" smtClean="0">
                <a:cs typeface="Times New Roman" pitchFamily="18" charset="0"/>
              </a:rPr>
              <a:t>bez nářadí,</a:t>
            </a:r>
          </a:p>
          <a:p>
            <a:pPr>
              <a:lnSpc>
                <a:spcPct val="90000"/>
              </a:lnSpc>
            </a:pPr>
            <a:r>
              <a:rPr lang="cs-CZ" smtClean="0">
                <a:cs typeface="Times New Roman" pitchFamily="18" charset="0"/>
              </a:rPr>
              <a:t>na nářadí</a:t>
            </a:r>
            <a:r>
              <a:rPr lang="en-US" smtClean="0"/>
              <a:t> </a:t>
            </a:r>
            <a:endParaRPr lang="cs-CZ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b="1" smtClean="0"/>
              <a:t>P</a:t>
            </a:r>
            <a:r>
              <a:rPr lang="cs-CZ" b="1" smtClean="0">
                <a:cs typeface="Times New Roman" pitchFamily="18" charset="0"/>
              </a:rPr>
              <a:t>odle použ</a:t>
            </a:r>
            <a:r>
              <a:rPr lang="cs-CZ" b="1" smtClean="0"/>
              <a:t>it</a:t>
            </a:r>
            <a:r>
              <a:rPr lang="cs-CZ" b="1" smtClean="0">
                <a:cs typeface="Times New Roman" pitchFamily="18" charset="0"/>
              </a:rPr>
              <a:t>í náčiní</a:t>
            </a:r>
            <a:r>
              <a:rPr lang="cs-CZ" smtClean="0"/>
              <a:t>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smtClean="0"/>
          </a:p>
          <a:p>
            <a:pPr>
              <a:lnSpc>
                <a:spcPct val="90000"/>
              </a:lnSpc>
            </a:pPr>
            <a:r>
              <a:rPr lang="cs-CZ" smtClean="0">
                <a:cs typeface="Times New Roman" pitchFamily="18" charset="0"/>
              </a:rPr>
              <a:t>bez náčiní,</a:t>
            </a:r>
          </a:p>
          <a:p>
            <a:pPr>
              <a:lnSpc>
                <a:spcPct val="90000"/>
              </a:lnSpc>
            </a:pPr>
            <a:r>
              <a:rPr lang="cs-CZ" smtClean="0">
                <a:cs typeface="Times New Roman" pitchFamily="18" charset="0"/>
              </a:rPr>
              <a:t>s náčiním</a:t>
            </a:r>
            <a:r>
              <a:rPr lang="en-US" smtClean="0"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Didaktická omezení nácviku</a:t>
            </a:r>
            <a:endParaRPr lang="en-US" smtClean="0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mtClean="0"/>
              <a:t>D</a:t>
            </a:r>
            <a:r>
              <a:rPr lang="cs-CZ" smtClean="0">
                <a:cs typeface="Times New Roman" pitchFamily="18" charset="0"/>
              </a:rPr>
              <a:t>ynamizac</a:t>
            </a:r>
            <a:r>
              <a:rPr lang="cs-CZ" smtClean="0"/>
              <a:t>e</a:t>
            </a:r>
            <a:r>
              <a:rPr lang="cs-CZ" smtClean="0">
                <a:cs typeface="Times New Roman" pitchFamily="18" charset="0"/>
              </a:rPr>
              <a:t> cvičení </a:t>
            </a:r>
            <a:r>
              <a:rPr lang="cs-CZ" b="1" smtClean="0">
                <a:cs typeface="Times New Roman" pitchFamily="18" charset="0"/>
              </a:rPr>
              <a:t>omezení</a:t>
            </a:r>
            <a:r>
              <a:rPr lang="cs-CZ" b="1" smtClean="0"/>
              <a:t>m</a:t>
            </a:r>
            <a:r>
              <a:rPr lang="cs-CZ" b="1" smtClean="0">
                <a:cs typeface="Times New Roman" pitchFamily="18" charset="0"/>
              </a:rPr>
              <a:t> času</a:t>
            </a:r>
            <a:r>
              <a:rPr lang="cs-CZ" smtClean="0">
                <a:cs typeface="Times New Roman" pitchFamily="18" charset="0"/>
              </a:rPr>
              <a:t>,</a:t>
            </a:r>
            <a:r>
              <a:rPr lang="cs-CZ" b="1" smtClean="0">
                <a:cs typeface="Times New Roman" pitchFamily="18" charset="0"/>
              </a:rPr>
              <a:t> prostoru </a:t>
            </a:r>
            <a:r>
              <a:rPr lang="cs-CZ" smtClean="0">
                <a:cs typeface="Times New Roman" pitchFamily="18" charset="0"/>
              </a:rPr>
              <a:t>a </a:t>
            </a:r>
            <a:r>
              <a:rPr lang="cs-CZ" b="1" smtClean="0">
                <a:cs typeface="Times New Roman" pitchFamily="18" charset="0"/>
              </a:rPr>
              <a:t>prostředků</a:t>
            </a:r>
            <a:r>
              <a:rPr lang="cs-CZ" b="1" smtClean="0"/>
              <a:t>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b="1" smtClean="0"/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cs-CZ" b="1" smtClean="0">
                <a:cs typeface="Times New Roman" pitchFamily="18" charset="0"/>
              </a:rPr>
              <a:t>Čas</a:t>
            </a:r>
            <a:r>
              <a:rPr lang="cs-CZ" b="1" smtClean="0"/>
              <a:t>:</a:t>
            </a:r>
          </a:p>
          <a:p>
            <a:pPr algn="just">
              <a:lnSpc>
                <a:spcPct val="90000"/>
              </a:lnSpc>
            </a:pPr>
            <a:r>
              <a:rPr lang="cs-CZ" smtClean="0"/>
              <a:t> b</a:t>
            </a:r>
            <a:r>
              <a:rPr lang="cs-CZ" smtClean="0">
                <a:cs typeface="Times New Roman" pitchFamily="18" charset="0"/>
              </a:rPr>
              <a:t>ez časového omezení (cvičení se končí splněním úpolového úkolu)</a:t>
            </a:r>
            <a:endParaRPr lang="cs-CZ" smtClean="0"/>
          </a:p>
          <a:p>
            <a:pPr algn="just">
              <a:lnSpc>
                <a:spcPct val="90000"/>
              </a:lnSpc>
            </a:pPr>
            <a:endParaRPr lang="cs-CZ" smtClean="0"/>
          </a:p>
          <a:p>
            <a:pPr algn="just">
              <a:lnSpc>
                <a:spcPct val="90000"/>
              </a:lnSpc>
            </a:pPr>
            <a:r>
              <a:rPr lang="cs-CZ" smtClean="0"/>
              <a:t> s </a:t>
            </a:r>
            <a:r>
              <a:rPr lang="cs-CZ" smtClean="0">
                <a:cs typeface="Times New Roman" pitchFamily="18" charset="0"/>
              </a:rPr>
              <a:t>časovým omezením (cvičení končí po uplynutí určeného času)</a:t>
            </a:r>
            <a:endParaRPr lang="sk-SK" smtClean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Didaktická omezení nácviku</a:t>
            </a:r>
            <a:endParaRPr lang="en-US" smtClean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mtClean="0"/>
              <a:t>D</a:t>
            </a:r>
            <a:r>
              <a:rPr lang="cs-CZ" smtClean="0">
                <a:cs typeface="Times New Roman" pitchFamily="18" charset="0"/>
              </a:rPr>
              <a:t>ynamizac</a:t>
            </a:r>
            <a:r>
              <a:rPr lang="cs-CZ" smtClean="0"/>
              <a:t>e</a:t>
            </a:r>
            <a:r>
              <a:rPr lang="cs-CZ" smtClean="0">
                <a:cs typeface="Times New Roman" pitchFamily="18" charset="0"/>
              </a:rPr>
              <a:t> cvičení </a:t>
            </a:r>
            <a:r>
              <a:rPr lang="cs-CZ" b="1" smtClean="0">
                <a:cs typeface="Times New Roman" pitchFamily="18" charset="0"/>
              </a:rPr>
              <a:t>omezení</a:t>
            </a:r>
            <a:r>
              <a:rPr lang="cs-CZ" b="1" smtClean="0"/>
              <a:t>m</a:t>
            </a:r>
            <a:r>
              <a:rPr lang="cs-CZ" b="1" smtClean="0">
                <a:cs typeface="Times New Roman" pitchFamily="18" charset="0"/>
              </a:rPr>
              <a:t> času</a:t>
            </a:r>
            <a:r>
              <a:rPr lang="cs-CZ" smtClean="0">
                <a:cs typeface="Times New Roman" pitchFamily="18" charset="0"/>
              </a:rPr>
              <a:t>,</a:t>
            </a:r>
            <a:r>
              <a:rPr lang="cs-CZ" b="1" smtClean="0">
                <a:cs typeface="Times New Roman" pitchFamily="18" charset="0"/>
              </a:rPr>
              <a:t> prostoru </a:t>
            </a:r>
            <a:r>
              <a:rPr lang="cs-CZ" smtClean="0">
                <a:cs typeface="Times New Roman" pitchFamily="18" charset="0"/>
              </a:rPr>
              <a:t>a </a:t>
            </a:r>
            <a:r>
              <a:rPr lang="cs-CZ" b="1" smtClean="0">
                <a:cs typeface="Times New Roman" pitchFamily="18" charset="0"/>
              </a:rPr>
              <a:t>prostředků</a:t>
            </a:r>
            <a:r>
              <a:rPr lang="cs-CZ" b="1" smtClean="0"/>
              <a:t>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b="1" smtClean="0"/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cs-CZ" b="1" smtClean="0">
                <a:cs typeface="Times New Roman" pitchFamily="18" charset="0"/>
              </a:rPr>
              <a:t>Prostor</a:t>
            </a:r>
            <a:r>
              <a:rPr lang="cs-CZ" b="1" smtClean="0"/>
              <a:t>:</a:t>
            </a:r>
          </a:p>
          <a:p>
            <a:pPr algn="just">
              <a:lnSpc>
                <a:spcPct val="90000"/>
              </a:lnSpc>
            </a:pPr>
            <a:r>
              <a:rPr lang="cs-CZ" smtClean="0"/>
              <a:t> b</a:t>
            </a:r>
            <a:r>
              <a:rPr lang="cs-CZ" smtClean="0">
                <a:cs typeface="Times New Roman" pitchFamily="18" charset="0"/>
              </a:rPr>
              <a:t>ez prostorového omezení (cvičenci využívají všechen dostupný prostor)</a:t>
            </a:r>
            <a:endParaRPr lang="cs-CZ" smtClean="0"/>
          </a:p>
          <a:p>
            <a:pPr algn="just">
              <a:lnSpc>
                <a:spcPct val="90000"/>
              </a:lnSpc>
            </a:pPr>
            <a:endParaRPr lang="cs-CZ" smtClean="0"/>
          </a:p>
          <a:p>
            <a:pPr algn="just">
              <a:lnSpc>
                <a:spcPct val="90000"/>
              </a:lnSpc>
            </a:pPr>
            <a:r>
              <a:rPr lang="cs-CZ" smtClean="0"/>
              <a:t> s </a:t>
            </a:r>
            <a:r>
              <a:rPr lang="cs-CZ" smtClean="0">
                <a:cs typeface="Times New Roman" pitchFamily="18" charset="0"/>
              </a:rPr>
              <a:t>prostorovým omezením (cvičenci mohou využívat jen omezený prostor)</a:t>
            </a:r>
            <a:endParaRPr lang="sk-SK" smtClean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Didaktická omezení nácviku</a:t>
            </a:r>
            <a:endParaRPr lang="en-US" smtClean="0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mtClean="0"/>
              <a:t>D</a:t>
            </a:r>
            <a:r>
              <a:rPr lang="cs-CZ" smtClean="0">
                <a:cs typeface="Times New Roman" pitchFamily="18" charset="0"/>
              </a:rPr>
              <a:t>ynamizac</a:t>
            </a:r>
            <a:r>
              <a:rPr lang="cs-CZ" smtClean="0"/>
              <a:t>e</a:t>
            </a:r>
            <a:r>
              <a:rPr lang="cs-CZ" smtClean="0">
                <a:cs typeface="Times New Roman" pitchFamily="18" charset="0"/>
              </a:rPr>
              <a:t> cvičení </a:t>
            </a:r>
            <a:r>
              <a:rPr lang="cs-CZ" b="1" smtClean="0">
                <a:cs typeface="Times New Roman" pitchFamily="18" charset="0"/>
              </a:rPr>
              <a:t>omezení</a:t>
            </a:r>
            <a:r>
              <a:rPr lang="cs-CZ" b="1" smtClean="0"/>
              <a:t>m</a:t>
            </a:r>
            <a:r>
              <a:rPr lang="cs-CZ" b="1" smtClean="0">
                <a:cs typeface="Times New Roman" pitchFamily="18" charset="0"/>
              </a:rPr>
              <a:t> času</a:t>
            </a:r>
            <a:r>
              <a:rPr lang="cs-CZ" smtClean="0">
                <a:cs typeface="Times New Roman" pitchFamily="18" charset="0"/>
              </a:rPr>
              <a:t>,</a:t>
            </a:r>
            <a:r>
              <a:rPr lang="cs-CZ" b="1" smtClean="0">
                <a:cs typeface="Times New Roman" pitchFamily="18" charset="0"/>
              </a:rPr>
              <a:t> prostoru </a:t>
            </a:r>
            <a:r>
              <a:rPr lang="cs-CZ" smtClean="0">
                <a:cs typeface="Times New Roman" pitchFamily="18" charset="0"/>
              </a:rPr>
              <a:t>a </a:t>
            </a:r>
            <a:r>
              <a:rPr lang="cs-CZ" b="1" smtClean="0">
                <a:cs typeface="Times New Roman" pitchFamily="18" charset="0"/>
              </a:rPr>
              <a:t>prostředků</a:t>
            </a:r>
            <a:r>
              <a:rPr lang="cs-CZ" b="1" smtClean="0"/>
              <a:t>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b="1" smtClean="0"/>
          </a:p>
          <a:p>
            <a:r>
              <a:rPr lang="cs-CZ" b="1" smtClean="0"/>
              <a:t>Prostředky </a:t>
            </a:r>
            <a:r>
              <a:rPr lang="cs-CZ" smtClean="0"/>
              <a:t>(zejména u odporů):</a:t>
            </a:r>
            <a:endParaRPr lang="cs-CZ" sz="3200" smtClean="0"/>
          </a:p>
          <a:p>
            <a:pPr lvl="1"/>
            <a:r>
              <a:rPr lang="cs-CZ" smtClean="0"/>
              <a:t>bez omezení prostředků (cvičenec může použít ke splnění úkolu jakýkoliv pohybový prostředek v souladu s druhem cvičení),</a:t>
            </a:r>
            <a:endParaRPr lang="cs-CZ" sz="2800" smtClean="0"/>
          </a:p>
          <a:p>
            <a:pPr lvl="1"/>
            <a:r>
              <a:rPr lang="cs-CZ" smtClean="0"/>
              <a:t>s omezením prostředků.</a:t>
            </a:r>
            <a:endParaRPr lang="cs-CZ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Nácvik úpolových dovedností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Jedná se o aplikaci procesu motorického učení</a:t>
            </a:r>
          </a:p>
          <a:p>
            <a:r>
              <a:rPr lang="cs-CZ" dirty="0" smtClean="0"/>
              <a:t>V úpolech vycházíme z obecných znalostí teorie sportu</a:t>
            </a:r>
          </a:p>
          <a:p>
            <a:endParaRPr lang="cs-CZ" dirty="0" smtClean="0"/>
          </a:p>
          <a:p>
            <a:r>
              <a:rPr lang="cs-CZ" dirty="0" smtClean="0"/>
              <a:t>Nácvik – zdokonalení – stabilizace</a:t>
            </a:r>
          </a:p>
          <a:p>
            <a:endParaRPr lang="cs-CZ" dirty="0" smtClean="0"/>
          </a:p>
          <a:p>
            <a:r>
              <a:rPr lang="cs-CZ" dirty="0" smtClean="0"/>
              <a:t>Generalizace – diferenciace – automatizace – tvořivá koordinace</a:t>
            </a:r>
            <a:endParaRPr lang="cs-CZ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15938" y="404813"/>
            <a:ext cx="8110537" cy="5721350"/>
          </a:xfrm>
          <a:prstGeom prst="rect">
            <a:avLst/>
          </a:prstGeom>
          <a:noFill/>
          <a:ln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Motorické učení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Tradiční a moderní metody</a:t>
            </a:r>
          </a:p>
          <a:p>
            <a:pPr lvl="1"/>
            <a:r>
              <a:rPr lang="cs-CZ" dirty="0" smtClean="0"/>
              <a:t>Drilování</a:t>
            </a:r>
          </a:p>
          <a:p>
            <a:pPr lvl="1"/>
            <a:r>
              <a:rPr lang="cs-CZ" dirty="0" smtClean="0"/>
              <a:t>Ritualizace</a:t>
            </a:r>
          </a:p>
          <a:p>
            <a:pPr lvl="1"/>
            <a:r>
              <a:rPr lang="cs-CZ" dirty="0" smtClean="0"/>
              <a:t>Ideomotorická metoda</a:t>
            </a:r>
          </a:p>
          <a:p>
            <a:pPr lvl="1"/>
            <a:r>
              <a:rPr lang="cs-CZ" dirty="0" smtClean="0"/>
              <a:t>Zkušenostní učení</a:t>
            </a:r>
          </a:p>
          <a:p>
            <a:pPr lvl="1">
              <a:buNone/>
            </a:pPr>
            <a:r>
              <a:rPr lang="cs-CZ" dirty="0" smtClean="0"/>
              <a:t>.</a:t>
            </a:r>
          </a:p>
          <a:p>
            <a:pPr lvl="1">
              <a:buNone/>
            </a:pPr>
            <a:r>
              <a:rPr lang="cs-CZ" dirty="0" smtClean="0"/>
              <a:t>.</a:t>
            </a:r>
          </a:p>
          <a:p>
            <a:pPr lvl="1"/>
            <a:r>
              <a:rPr lang="cs-CZ" dirty="0" smtClean="0"/>
              <a:t>Modelování (řešení modelových situací)</a:t>
            </a:r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Proces motorického učení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Podmínky</a:t>
            </a:r>
          </a:p>
          <a:p>
            <a:pPr lvl="1"/>
            <a:r>
              <a:rPr lang="cs-CZ" dirty="0" smtClean="0"/>
              <a:t>Vnitřní</a:t>
            </a:r>
          </a:p>
          <a:p>
            <a:pPr lvl="2"/>
            <a:r>
              <a:rPr lang="cs-CZ" dirty="0" smtClean="0"/>
              <a:t>Kondiční</a:t>
            </a:r>
          </a:p>
          <a:p>
            <a:pPr lvl="2"/>
            <a:r>
              <a:rPr lang="cs-CZ" dirty="0" err="1" smtClean="0"/>
              <a:t>Dovednostní</a:t>
            </a:r>
            <a:endParaRPr lang="cs-CZ" dirty="0" smtClean="0"/>
          </a:p>
          <a:p>
            <a:pPr lvl="2"/>
            <a:r>
              <a:rPr lang="cs-CZ" dirty="0" smtClean="0"/>
              <a:t>Psychologické</a:t>
            </a:r>
          </a:p>
          <a:p>
            <a:pPr lvl="2"/>
            <a:r>
              <a:rPr lang="cs-CZ" dirty="0" smtClean="0"/>
              <a:t>atd.</a:t>
            </a:r>
          </a:p>
          <a:p>
            <a:pPr lvl="1"/>
            <a:r>
              <a:rPr lang="cs-CZ" dirty="0" smtClean="0"/>
              <a:t>Vnější</a:t>
            </a:r>
          </a:p>
          <a:p>
            <a:pPr lvl="2"/>
            <a:r>
              <a:rPr lang="cs-CZ" dirty="0" smtClean="0"/>
              <a:t>Prostředí</a:t>
            </a:r>
          </a:p>
          <a:p>
            <a:pPr lvl="2"/>
            <a:r>
              <a:rPr lang="cs-CZ" dirty="0" smtClean="0"/>
              <a:t>Učitel</a:t>
            </a:r>
          </a:p>
          <a:p>
            <a:pPr lvl="2"/>
            <a:r>
              <a:rPr lang="cs-CZ" dirty="0" smtClean="0"/>
              <a:t>Metody a formy</a:t>
            </a:r>
          </a:p>
          <a:p>
            <a:pPr lvl="2"/>
            <a:r>
              <a:rPr lang="cs-CZ" dirty="0" smtClean="0"/>
              <a:t>Didaktické pomůcky</a:t>
            </a:r>
          </a:p>
          <a:p>
            <a:pPr lvl="2"/>
            <a:r>
              <a:rPr lang="cs-CZ" dirty="0" smtClean="0"/>
              <a:t>atd.</a:t>
            </a: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Osnova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780928"/>
            <a:ext cx="8856984" cy="3744416"/>
          </a:xfrm>
        </p:spPr>
        <p:txBody>
          <a:bodyPr numCol="3">
            <a:normAutofit fontScale="47500" lnSpcReduction="20000"/>
          </a:bodyPr>
          <a:lstStyle/>
          <a:p>
            <a:pPr lvl="1"/>
            <a:r>
              <a:rPr lang="cs-CZ" sz="5300" dirty="0" smtClean="0"/>
              <a:t>Aikidó</a:t>
            </a:r>
          </a:p>
          <a:p>
            <a:pPr lvl="1"/>
            <a:r>
              <a:rPr lang="cs-CZ" sz="5300" dirty="0" smtClean="0"/>
              <a:t>Box AIBA</a:t>
            </a:r>
          </a:p>
          <a:p>
            <a:pPr lvl="1"/>
            <a:r>
              <a:rPr lang="cs-CZ" sz="5300" dirty="0" smtClean="0"/>
              <a:t>Šerm</a:t>
            </a:r>
          </a:p>
          <a:p>
            <a:pPr lvl="1"/>
            <a:r>
              <a:rPr lang="cs-CZ" sz="5300" dirty="0" smtClean="0"/>
              <a:t>Džúdžucu JJIF</a:t>
            </a:r>
          </a:p>
          <a:p>
            <a:pPr lvl="1"/>
            <a:r>
              <a:rPr lang="cs-CZ" sz="5300" dirty="0" smtClean="0"/>
              <a:t>Džúdó</a:t>
            </a:r>
          </a:p>
          <a:p>
            <a:pPr lvl="1"/>
            <a:r>
              <a:rPr lang="cs-CZ" sz="5300" dirty="0" smtClean="0"/>
              <a:t>Karate WKF</a:t>
            </a:r>
          </a:p>
          <a:p>
            <a:pPr lvl="1"/>
            <a:r>
              <a:rPr lang="cs-CZ" sz="5300" dirty="0" smtClean="0"/>
              <a:t>Kendó</a:t>
            </a:r>
          </a:p>
          <a:p>
            <a:pPr lvl="1"/>
            <a:r>
              <a:rPr lang="cs-CZ" sz="5300" dirty="0" smtClean="0"/>
              <a:t>Kickbox</a:t>
            </a:r>
          </a:p>
          <a:p>
            <a:pPr lvl="1"/>
            <a:r>
              <a:rPr lang="cs-CZ" sz="5300" dirty="0" err="1" smtClean="0"/>
              <a:t>Muaithai</a:t>
            </a:r>
            <a:endParaRPr lang="cs-CZ" sz="5300" dirty="0" smtClean="0"/>
          </a:p>
          <a:p>
            <a:pPr lvl="1"/>
            <a:r>
              <a:rPr lang="cs-CZ" sz="5300" dirty="0" smtClean="0"/>
              <a:t>Sambo</a:t>
            </a:r>
          </a:p>
          <a:p>
            <a:pPr lvl="1"/>
            <a:r>
              <a:rPr lang="cs-CZ" sz="5300" dirty="0" smtClean="0"/>
              <a:t>Savate</a:t>
            </a:r>
          </a:p>
          <a:p>
            <a:pPr lvl="1"/>
            <a:r>
              <a:rPr lang="cs-CZ" sz="5300" dirty="0" smtClean="0"/>
              <a:t>Přetahování lanem</a:t>
            </a:r>
          </a:p>
          <a:p>
            <a:pPr lvl="1"/>
            <a:r>
              <a:rPr lang="cs-CZ" sz="5300" dirty="0" err="1" smtClean="0"/>
              <a:t>Přetláčení</a:t>
            </a:r>
            <a:r>
              <a:rPr lang="cs-CZ" sz="5300" dirty="0" smtClean="0"/>
              <a:t> rukou</a:t>
            </a:r>
          </a:p>
          <a:p>
            <a:pPr lvl="1"/>
            <a:r>
              <a:rPr lang="cs-CZ" sz="5300" dirty="0" smtClean="0"/>
              <a:t>Sumo</a:t>
            </a:r>
          </a:p>
          <a:p>
            <a:pPr lvl="1"/>
            <a:r>
              <a:rPr lang="cs-CZ" sz="5300" dirty="0" smtClean="0"/>
              <a:t>Taekwondo WTF</a:t>
            </a:r>
          </a:p>
          <a:p>
            <a:pPr lvl="1"/>
            <a:r>
              <a:rPr lang="cs-CZ" sz="5300" dirty="0" smtClean="0"/>
              <a:t>Zápas</a:t>
            </a:r>
          </a:p>
          <a:p>
            <a:pPr lvl="1"/>
            <a:r>
              <a:rPr lang="cs-CZ" sz="5300" dirty="0" smtClean="0"/>
              <a:t>Wušu</a:t>
            </a:r>
          </a:p>
          <a:p>
            <a:pPr lvl="1"/>
            <a:r>
              <a:rPr lang="cs-CZ" sz="5300" dirty="0" err="1" smtClean="0"/>
              <a:t>Taekwon</a:t>
            </a:r>
            <a:r>
              <a:rPr lang="cs-CZ" sz="5300" dirty="0" smtClean="0"/>
              <a:t>-do ITF</a:t>
            </a:r>
          </a:p>
          <a:p>
            <a:pPr lvl="1"/>
            <a:r>
              <a:rPr lang="cs-CZ" sz="5300" dirty="0" smtClean="0"/>
              <a:t>Box </a:t>
            </a:r>
            <a:r>
              <a:rPr lang="cs-CZ" sz="5300" dirty="0" err="1" smtClean="0"/>
              <a:t>profi</a:t>
            </a:r>
            <a:endParaRPr lang="cs-CZ" sz="5300" dirty="0" smtClean="0"/>
          </a:p>
          <a:p>
            <a:pPr lvl="1"/>
            <a:r>
              <a:rPr lang="cs-CZ" sz="5300" dirty="0" err="1" smtClean="0"/>
              <a:t>Sanda</a:t>
            </a:r>
            <a:endParaRPr lang="cs-CZ" sz="5300" dirty="0" smtClean="0"/>
          </a:p>
          <a:p>
            <a:pPr lvl="1"/>
            <a:r>
              <a:rPr lang="cs-CZ" sz="5300" dirty="0" smtClean="0"/>
              <a:t>Brazilské džúdžucu</a:t>
            </a:r>
          </a:p>
          <a:p>
            <a:pPr lvl="1"/>
            <a:r>
              <a:rPr lang="cs-CZ" sz="5300" dirty="0" smtClean="0"/>
              <a:t>MMA</a:t>
            </a:r>
          </a:p>
          <a:p>
            <a:pPr lvl="1"/>
            <a:r>
              <a:rPr lang="cs-CZ" sz="5300" dirty="0" err="1" smtClean="0"/>
              <a:t>Capoeira</a:t>
            </a:r>
            <a:endParaRPr lang="cs-CZ" sz="5300" dirty="0" smtClean="0"/>
          </a:p>
          <a:p>
            <a:pPr lvl="1"/>
            <a:r>
              <a:rPr lang="cs-CZ" sz="5300" dirty="0" err="1" smtClean="0"/>
              <a:t>Eskrima</a:t>
            </a:r>
            <a:r>
              <a:rPr lang="cs-CZ" sz="5300" dirty="0" smtClean="0"/>
              <a:t>/</a:t>
            </a:r>
            <a:r>
              <a:rPr lang="cs-CZ" sz="5300" dirty="0" err="1" smtClean="0"/>
              <a:t>arnis</a:t>
            </a:r>
            <a:r>
              <a:rPr lang="cs-CZ" sz="5300" dirty="0" smtClean="0"/>
              <a:t/>
            </a:r>
            <a:br>
              <a:rPr lang="cs-CZ" sz="5300" dirty="0" smtClean="0"/>
            </a:br>
            <a:r>
              <a:rPr lang="cs-CZ" sz="5300" dirty="0" smtClean="0"/>
              <a:t>/</a:t>
            </a:r>
            <a:r>
              <a:rPr lang="cs-CZ" sz="5300" dirty="0" err="1" smtClean="0"/>
              <a:t>kali</a:t>
            </a:r>
            <a:endParaRPr lang="cs-CZ" sz="5300" dirty="0" smtClean="0"/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395536" y="1268760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dirty="0" smtClean="0"/>
              <a:t>Teorie a didaktika vybraných úpolových sportů (definice </a:t>
            </a:r>
            <a:r>
              <a:rPr lang="cs-CZ" sz="2000" dirty="0" err="1" smtClean="0"/>
              <a:t>úpolového</a:t>
            </a:r>
            <a:r>
              <a:rPr lang="cs-CZ" sz="2000" dirty="0" smtClean="0"/>
              <a:t> </a:t>
            </a:r>
            <a:r>
              <a:rPr lang="cs-CZ" sz="2000" dirty="0" smtClean="0"/>
              <a:t>sportu</a:t>
            </a:r>
            <a:r>
              <a:rPr lang="cs-CZ" sz="2000" dirty="0" smtClean="0"/>
              <a:t> </a:t>
            </a:r>
            <a:r>
              <a:rPr lang="cs-CZ" sz="2000" dirty="0"/>
              <a:t>z </a:t>
            </a:r>
            <a:r>
              <a:rPr lang="cs-CZ" sz="2000" dirty="0" smtClean="0"/>
              <a:t>hlediska sportovní klasifikace a struktury </a:t>
            </a:r>
            <a:r>
              <a:rPr lang="cs-CZ" sz="2000" dirty="0"/>
              <a:t>sportovního </a:t>
            </a:r>
            <a:r>
              <a:rPr lang="cs-CZ" sz="2000" dirty="0" smtClean="0"/>
              <a:t>výkonu, </a:t>
            </a:r>
            <a:r>
              <a:rPr lang="cs-CZ" sz="2000" dirty="0" smtClean="0"/>
              <a:t>rozšíření </a:t>
            </a:r>
            <a:r>
              <a:rPr lang="cs-CZ" sz="2000" dirty="0" smtClean="0"/>
              <a:t>ve světě </a:t>
            </a:r>
            <a:r>
              <a:rPr lang="cs-CZ" sz="2000" dirty="0" smtClean="0"/>
              <a:t>a </a:t>
            </a:r>
            <a:r>
              <a:rPr lang="cs-CZ" sz="2000" dirty="0" smtClean="0"/>
              <a:t>v ČR, výstroj a výzbroj, technické prostředky, trénink, pravidla)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Proces motorického učení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43608" y="2348880"/>
            <a:ext cx="6980237" cy="3257550"/>
          </a:xfrm>
          <a:prstGeom prst="rect">
            <a:avLst/>
          </a:prstGeom>
          <a:noFill/>
          <a:ln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Výkon v úpolech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Cílová kategorie</a:t>
            </a:r>
          </a:p>
          <a:p>
            <a:r>
              <a:rPr lang="cs-CZ" dirty="0" smtClean="0"/>
              <a:t>Někdy sleduje i didaktické cíle (součást nácviku)</a:t>
            </a:r>
          </a:p>
          <a:p>
            <a:endParaRPr lang="cs-CZ" dirty="0" smtClean="0"/>
          </a:p>
          <a:p>
            <a:r>
              <a:rPr lang="cs-CZ" dirty="0" smtClean="0"/>
              <a:t>Výkon</a:t>
            </a:r>
          </a:p>
          <a:p>
            <a:pPr lvl="1"/>
            <a:r>
              <a:rPr lang="cs-CZ" dirty="0" smtClean="0"/>
              <a:t>Sportovní</a:t>
            </a:r>
          </a:p>
          <a:p>
            <a:pPr lvl="1"/>
            <a:r>
              <a:rPr lang="cs-CZ" dirty="0" smtClean="0"/>
              <a:t>Sebeobranný</a:t>
            </a:r>
            <a:endParaRPr lang="cs-CZ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Sportovní výkon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Soutěže</a:t>
            </a:r>
          </a:p>
          <a:p>
            <a:pPr lvl="1"/>
            <a:r>
              <a:rPr lang="cs-CZ" dirty="0" smtClean="0"/>
              <a:t>Podle soutěžních řádů jednotlivých sportů</a:t>
            </a:r>
          </a:p>
          <a:p>
            <a:pPr lvl="2"/>
            <a:r>
              <a:rPr lang="cs-CZ" dirty="0" smtClean="0"/>
              <a:t>Různé kategorie soutěží</a:t>
            </a:r>
          </a:p>
          <a:p>
            <a:pPr lvl="1"/>
            <a:r>
              <a:rPr lang="cs-CZ" dirty="0" smtClean="0"/>
              <a:t>Výkon na soutěži je výsledkem přípravy v některých úpolových sportech</a:t>
            </a:r>
          </a:p>
          <a:p>
            <a:r>
              <a:rPr lang="cs-CZ" dirty="0" smtClean="0"/>
              <a:t>Zkoušky</a:t>
            </a:r>
          </a:p>
          <a:p>
            <a:pPr lvl="1"/>
            <a:r>
              <a:rPr lang="cs-CZ" dirty="0" smtClean="0"/>
              <a:t>Stupně v bojových uměních</a:t>
            </a:r>
            <a:endParaRPr lang="cs-CZ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Sebeobranný výkon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Skutečná reálná situace</a:t>
            </a:r>
          </a:p>
          <a:p>
            <a:r>
              <a:rPr lang="cs-CZ" dirty="0" smtClean="0"/>
              <a:t>Není možné ji plně nacvičit</a:t>
            </a:r>
          </a:p>
          <a:p>
            <a:pPr lvl="1"/>
            <a:r>
              <a:rPr lang="cs-CZ" dirty="0" smtClean="0"/>
              <a:t>Modelové situace</a:t>
            </a:r>
          </a:p>
          <a:p>
            <a:r>
              <a:rPr lang="cs-CZ" dirty="0" smtClean="0"/>
              <a:t>Ideálně nedojde k takovéto situaci (paradox v sebeobraně)</a:t>
            </a:r>
            <a:endParaRPr lang="cs-CZ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Bezpečnost u cvičení úpolů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Cvičení úpolů není nebezpečnější, než jiné pohybové aktivity</a:t>
            </a:r>
          </a:p>
          <a:p>
            <a:endParaRPr lang="cs-CZ" dirty="0" smtClean="0"/>
          </a:p>
          <a:p>
            <a:r>
              <a:rPr lang="cs-CZ" dirty="0" smtClean="0"/>
              <a:t>Dodržování didaktických zásad</a:t>
            </a:r>
          </a:p>
          <a:p>
            <a:endParaRPr lang="cs-CZ" dirty="0" smtClean="0"/>
          </a:p>
          <a:p>
            <a:r>
              <a:rPr lang="cs-CZ" dirty="0" smtClean="0"/>
              <a:t>Respektování specifika úpolů (kontakt)</a:t>
            </a:r>
            <a:endParaRPr lang="cs-CZ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Bezpečnost u cvičení úpolů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Připravenost cvičenců</a:t>
            </a:r>
          </a:p>
          <a:p>
            <a:pPr lvl="1"/>
            <a:r>
              <a:rPr lang="cs-CZ" dirty="0" smtClean="0"/>
              <a:t>Kondiční</a:t>
            </a:r>
          </a:p>
          <a:p>
            <a:pPr lvl="1"/>
            <a:r>
              <a:rPr lang="cs-CZ" dirty="0" smtClean="0"/>
              <a:t>Psychická</a:t>
            </a:r>
          </a:p>
          <a:p>
            <a:pPr lvl="1"/>
            <a:r>
              <a:rPr lang="cs-CZ" dirty="0" smtClean="0"/>
              <a:t>Úpolová</a:t>
            </a:r>
          </a:p>
          <a:p>
            <a:pPr lvl="2"/>
            <a:r>
              <a:rPr lang="cs-CZ" dirty="0" smtClean="0"/>
              <a:t>Průpravné úpoly</a:t>
            </a:r>
          </a:p>
          <a:p>
            <a:pPr lvl="3"/>
            <a:r>
              <a:rPr lang="cs-CZ" dirty="0" smtClean="0"/>
              <a:t>Základní úpoly</a:t>
            </a:r>
          </a:p>
          <a:p>
            <a:pPr lvl="3"/>
            <a:r>
              <a:rPr lang="cs-CZ" dirty="0" smtClean="0"/>
              <a:t>Základní úpolová technika</a:t>
            </a:r>
            <a:endParaRPr lang="cs-CZ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Bezpečnost u cvičení úpolů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Hygiena</a:t>
            </a:r>
          </a:p>
          <a:p>
            <a:pPr lvl="1"/>
            <a:r>
              <a:rPr lang="cs-CZ" dirty="0" smtClean="0"/>
              <a:t>Osobní hygiena</a:t>
            </a:r>
          </a:p>
          <a:p>
            <a:pPr lvl="1"/>
            <a:r>
              <a:rPr lang="cs-CZ" dirty="0" smtClean="0"/>
              <a:t>Správné ustrojení</a:t>
            </a:r>
          </a:p>
          <a:p>
            <a:pPr lvl="2"/>
            <a:r>
              <a:rPr lang="cs-CZ" dirty="0" smtClean="0"/>
              <a:t>Vhodný cvičební úbor</a:t>
            </a:r>
          </a:p>
          <a:p>
            <a:pPr lvl="2"/>
            <a:r>
              <a:rPr lang="cs-CZ" dirty="0" smtClean="0"/>
              <a:t>NE: hodinky, náramky, piercing, náhrdelníky,…)</a:t>
            </a:r>
          </a:p>
          <a:p>
            <a:pPr lvl="1"/>
            <a:r>
              <a:rPr lang="cs-CZ" dirty="0" smtClean="0"/>
              <a:t>Úprava</a:t>
            </a:r>
          </a:p>
          <a:p>
            <a:pPr lvl="2"/>
            <a:r>
              <a:rPr lang="cs-CZ" dirty="0" smtClean="0"/>
              <a:t>Nehty</a:t>
            </a:r>
          </a:p>
          <a:p>
            <a:pPr lvl="2"/>
            <a:r>
              <a:rPr lang="cs-CZ" dirty="0" smtClean="0"/>
              <a:t>Drobná poranění</a:t>
            </a:r>
          </a:p>
          <a:p>
            <a:pPr lvl="2"/>
            <a:r>
              <a:rPr lang="cs-CZ" dirty="0" smtClean="0"/>
              <a:t>líčení</a:t>
            </a:r>
            <a:endParaRPr lang="cs-CZ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Bezpečnost u cvičení úpolů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Didaktika</a:t>
            </a:r>
          </a:p>
          <a:p>
            <a:pPr lvl="1"/>
            <a:r>
              <a:rPr lang="cs-CZ" dirty="0" smtClean="0"/>
              <a:t>Vhodný výběr cvičení</a:t>
            </a:r>
          </a:p>
          <a:p>
            <a:pPr lvl="1"/>
            <a:r>
              <a:rPr lang="cs-CZ" dirty="0" smtClean="0"/>
              <a:t>Popis cvičení</a:t>
            </a:r>
          </a:p>
          <a:p>
            <a:pPr lvl="1"/>
            <a:r>
              <a:rPr lang="cs-CZ" dirty="0" smtClean="0"/>
              <a:t>Vymezení úkolů cvičenců</a:t>
            </a:r>
          </a:p>
          <a:p>
            <a:pPr lvl="1"/>
            <a:r>
              <a:rPr lang="cs-CZ" dirty="0" smtClean="0"/>
              <a:t>Jasné instrukce k začátku a ukončení cvičení (domluvené signály)</a:t>
            </a:r>
            <a:endParaRPr lang="cs-CZ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Bezpečnost u cvičení úpolů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Zásady</a:t>
            </a:r>
          </a:p>
          <a:p>
            <a:pPr lvl="1"/>
            <a:r>
              <a:rPr lang="cs-CZ" dirty="0" smtClean="0"/>
              <a:t>Cvičenci přebírají odpovědnost za bezpečnost spolucvičence</a:t>
            </a:r>
          </a:p>
          <a:p>
            <a:pPr lvl="1"/>
            <a:r>
              <a:rPr lang="cs-CZ" dirty="0" smtClean="0"/>
              <a:t>Řízená sebekontrola (pohybová, emocionální)</a:t>
            </a:r>
          </a:p>
          <a:p>
            <a:pPr lvl="1"/>
            <a:r>
              <a:rPr lang="cs-CZ" dirty="0" smtClean="0"/>
              <a:t>Respektování determinantů didaktiky úpolů</a:t>
            </a:r>
            <a:endParaRPr lang="cs-CZ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2643182"/>
            <a:ext cx="8077200" cy="167335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>Úpolové </a:t>
            </a:r>
            <a:r>
              <a:rPr lang="cs-CZ" dirty="0"/>
              <a:t>aktivity ve </a:t>
            </a:r>
            <a:r>
              <a:rPr lang="cs-CZ" dirty="0" smtClean="0"/>
              <a:t>vodě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 smtClean="0"/>
              <a:t>(příklady aplikace nácviku a výkonu)</a:t>
            </a:r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18" y="274638"/>
            <a:ext cx="6900882" cy="1143000"/>
          </a:xfrm>
        </p:spPr>
        <p:txBody>
          <a:bodyPr/>
          <a:lstStyle/>
          <a:p>
            <a:pPr algn="l"/>
            <a:r>
              <a:rPr lang="cs-CZ" b="1" dirty="0" smtClean="0">
                <a:solidFill>
                  <a:schemeClr val="bg1"/>
                </a:solidFill>
              </a:rPr>
              <a:t>Informační zdroje, literatura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C:\Documents and Settings\hrstudent\Local Settings\Temporary Internet Files\Content.IE5\9EJP358X\MPj04388620000[1].jpg"/>
          <p:cNvPicPr>
            <a:picLocks noChangeAspect="1" noChangeArrowheads="1"/>
          </p:cNvPicPr>
          <p:nvPr/>
        </p:nvPicPr>
        <p:blipFill>
          <a:blip r:embed="rId2" cstate="print"/>
          <a:srcRect b="43457"/>
          <a:stretch>
            <a:fillRect/>
          </a:stretch>
        </p:blipFill>
        <p:spPr bwMode="auto">
          <a:xfrm rot="5400000">
            <a:off x="-2619384" y="2619384"/>
            <a:ext cx="6857999" cy="1619232"/>
          </a:xfrm>
          <a:prstGeom prst="rect">
            <a:avLst/>
          </a:prstGeom>
          <a:noFill/>
          <a:effectLst/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14546" y="1357298"/>
            <a:ext cx="6572264" cy="4525963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Znalosti z absolvovaných obecných (např. </a:t>
            </a:r>
            <a:r>
              <a:rPr lang="cs-CZ" dirty="0" err="1" smtClean="0">
                <a:solidFill>
                  <a:schemeClr val="bg1"/>
                </a:solidFill>
              </a:rPr>
              <a:t>antropomotorika</a:t>
            </a:r>
            <a:r>
              <a:rPr lang="cs-CZ" dirty="0" smtClean="0">
                <a:solidFill>
                  <a:schemeClr val="bg1"/>
                </a:solidFill>
              </a:rPr>
              <a:t>, fyziologie, teorie sportovního tréninku atd.) i specifických (všechny </a:t>
            </a:r>
            <a:r>
              <a:rPr lang="cs-CZ" dirty="0" err="1" smtClean="0">
                <a:solidFill>
                  <a:schemeClr val="bg1"/>
                </a:solidFill>
              </a:rPr>
              <a:t>úpolové</a:t>
            </a:r>
            <a:r>
              <a:rPr lang="cs-CZ" dirty="0" smtClean="0">
                <a:solidFill>
                  <a:schemeClr val="bg1"/>
                </a:solidFill>
              </a:rPr>
              <a:t>) předmětů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Obecné publikace zabývající se sportovním tréninkem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Specifické publikace zabývající se tréninkem v jednotlivých </a:t>
            </a:r>
            <a:r>
              <a:rPr lang="cs-CZ" dirty="0" err="1" smtClean="0">
                <a:solidFill>
                  <a:schemeClr val="bg1"/>
                </a:solidFill>
              </a:rPr>
              <a:t>úpolových</a:t>
            </a:r>
            <a:r>
              <a:rPr lang="cs-CZ" dirty="0" smtClean="0">
                <a:solidFill>
                  <a:schemeClr val="bg1"/>
                </a:solidFill>
              </a:rPr>
              <a:t> sportech a sebeobraně</a:t>
            </a:r>
          </a:p>
          <a:p>
            <a:endParaRPr lang="cs-CZ" dirty="0" smtClean="0">
              <a:solidFill>
                <a:schemeClr val="bg1"/>
              </a:solidFill>
            </a:endParaRPr>
          </a:p>
          <a:p>
            <a:endParaRPr lang="cs-CZ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Úpolové</a:t>
            </a:r>
            <a:r>
              <a:rPr lang="cs-CZ" dirty="0" smtClean="0"/>
              <a:t> aktivity ve vodě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772" y="1340768"/>
            <a:ext cx="7225612" cy="5419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Bezpečnost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cs-CZ" dirty="0" smtClean="0"/>
          </a:p>
          <a:p>
            <a:r>
              <a:rPr lang="cs-CZ" sz="3600" dirty="0" smtClean="0"/>
              <a:t>Zvýšená bezpečnostní opatření</a:t>
            </a:r>
          </a:p>
          <a:p>
            <a:r>
              <a:rPr lang="cs-CZ" sz="3600" dirty="0" smtClean="0"/>
              <a:t>Vysvětlení principu cvičení</a:t>
            </a:r>
          </a:p>
          <a:p>
            <a:r>
              <a:rPr lang="cs-CZ" sz="3600" dirty="0" smtClean="0"/>
              <a:t>Zásada vzájemné zodpovědnosti </a:t>
            </a:r>
          </a:p>
          <a:p>
            <a:r>
              <a:rPr lang="cs-CZ" sz="3600" dirty="0" smtClean="0"/>
              <a:t>Sledování cvičení ze břehu (druhý vyučující)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Dělení úpolových cvičení ve vodě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33222" lvl="0" indent="-514350">
              <a:buFont typeface="+mj-lt"/>
              <a:buAutoNum type="arabicPeriod"/>
            </a:pPr>
            <a:r>
              <a:rPr lang="cs-CZ" sz="3600" dirty="0" smtClean="0"/>
              <a:t>Průpravné úpoly a </a:t>
            </a:r>
            <a:r>
              <a:rPr lang="cs-CZ" sz="3600" dirty="0" err="1" smtClean="0"/>
              <a:t>úpolové</a:t>
            </a:r>
            <a:r>
              <a:rPr lang="cs-CZ" sz="3600" dirty="0" smtClean="0"/>
              <a:t> hry</a:t>
            </a:r>
          </a:p>
          <a:p>
            <a:pPr marL="633222" lvl="0" indent="-514350">
              <a:buFont typeface="+mj-lt"/>
              <a:buAutoNum type="arabicPeriod"/>
            </a:pPr>
            <a:r>
              <a:rPr lang="cs-CZ" sz="3600" dirty="0" smtClean="0"/>
              <a:t>Základní </a:t>
            </a:r>
            <a:r>
              <a:rPr lang="cs-CZ" sz="3600" dirty="0" err="1" smtClean="0"/>
              <a:t>úpolová</a:t>
            </a:r>
            <a:r>
              <a:rPr lang="cs-CZ" sz="3600" dirty="0" smtClean="0"/>
              <a:t> technika </a:t>
            </a:r>
            <a:br>
              <a:rPr lang="cs-CZ" sz="3600" dirty="0" smtClean="0"/>
            </a:br>
            <a:r>
              <a:rPr lang="cs-CZ" sz="3600" dirty="0" smtClean="0"/>
              <a:t>(bez partnera)</a:t>
            </a:r>
          </a:p>
          <a:p>
            <a:pPr marL="633222" lvl="0" indent="-514350">
              <a:buFont typeface="+mj-lt"/>
              <a:buAutoNum type="arabicPeriod"/>
            </a:pPr>
            <a:r>
              <a:rPr lang="cs-CZ" sz="3600" dirty="0" smtClean="0"/>
              <a:t>Technické prostředky (s partnerem)</a:t>
            </a:r>
          </a:p>
          <a:p>
            <a:pPr marL="633222" lvl="0" indent="-514350">
              <a:buFont typeface="+mj-lt"/>
              <a:buAutoNum type="arabicPeriod"/>
            </a:pPr>
            <a:r>
              <a:rPr lang="cs-CZ" sz="3600" dirty="0" smtClean="0"/>
              <a:t>Boj ve vodě </a:t>
            </a:r>
          </a:p>
          <a:p>
            <a:pPr marL="633222" lvl="0" indent="-514350">
              <a:buFont typeface="+mj-lt"/>
              <a:buAutoNum type="arabicPeriod"/>
            </a:pPr>
            <a:r>
              <a:rPr lang="cs-CZ" sz="3600" dirty="0" smtClean="0"/>
              <a:t>Záchrana tonoucího </a:t>
            </a:r>
            <a:br>
              <a:rPr lang="cs-CZ" sz="3600" dirty="0" smtClean="0"/>
            </a:br>
            <a:r>
              <a:rPr lang="cs-CZ" sz="3600" dirty="0" smtClean="0"/>
              <a:t>(s využitím úpolových technik)</a:t>
            </a:r>
          </a:p>
          <a:p>
            <a:pPr marL="633222" indent="-514350">
              <a:buFont typeface="+mj-lt"/>
              <a:buAutoNum type="arabicPeriod"/>
            </a:pPr>
            <a:endParaRPr lang="cs-CZ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 smtClean="0"/>
              <a:t>Průpravné úpoly a </a:t>
            </a:r>
            <a:r>
              <a:rPr lang="cs-CZ" dirty="0" err="1" smtClean="0"/>
              <a:t>úpolové</a:t>
            </a:r>
            <a:r>
              <a:rPr lang="cs-CZ" dirty="0" smtClean="0"/>
              <a:t> hry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Rozmanité </a:t>
            </a:r>
            <a:r>
              <a:rPr lang="cs-CZ" dirty="0" err="1" smtClean="0"/>
              <a:t>úpolové</a:t>
            </a:r>
            <a:r>
              <a:rPr lang="cs-CZ" dirty="0" smtClean="0"/>
              <a:t> hry pro kondiční rozvoj, </a:t>
            </a:r>
            <a:r>
              <a:rPr lang="cs-CZ" dirty="0" err="1" smtClean="0"/>
              <a:t>rozvoj</a:t>
            </a:r>
            <a:r>
              <a:rPr lang="cs-CZ" dirty="0" smtClean="0"/>
              <a:t> koordinačních schopností, otužování, zlepšování pohybu ve vodním prostředí </a:t>
            </a:r>
            <a:br>
              <a:rPr lang="cs-CZ" dirty="0" smtClean="0"/>
            </a:br>
            <a:r>
              <a:rPr lang="cs-CZ" dirty="0" smtClean="0"/>
              <a:t>(v dosažné i hluboké vodě).</a:t>
            </a:r>
          </a:p>
          <a:p>
            <a:pPr>
              <a:buNone/>
            </a:pPr>
            <a:endParaRPr lang="cs-CZ" dirty="0" smtClean="0"/>
          </a:p>
          <a:p>
            <a:pPr marL="633222" lvl="0" indent="-514350">
              <a:buFont typeface="+mj-lt"/>
              <a:buAutoNum type="alphaLcPeriod"/>
            </a:pPr>
            <a:r>
              <a:rPr lang="cs-CZ" dirty="0" smtClean="0"/>
              <a:t>Dvojice</a:t>
            </a:r>
          </a:p>
          <a:p>
            <a:pPr marL="633222" lvl="0" indent="-514350">
              <a:buFont typeface="+mj-lt"/>
              <a:buAutoNum type="alphaLcPeriod"/>
            </a:pPr>
            <a:r>
              <a:rPr lang="cs-CZ" dirty="0" smtClean="0"/>
              <a:t>Skupina (všichni proti všem)</a:t>
            </a:r>
          </a:p>
          <a:p>
            <a:pPr marL="633222" lvl="0" indent="-514350">
              <a:buFont typeface="+mj-lt"/>
              <a:buAutoNum type="alphaLcPeriod"/>
            </a:pPr>
            <a:r>
              <a:rPr lang="cs-CZ" dirty="0" smtClean="0"/>
              <a:t>Skupiny (proti sobě)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Úpolové</a:t>
            </a:r>
            <a:r>
              <a:rPr lang="cs-CZ" dirty="0" smtClean="0"/>
              <a:t> hry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643050"/>
            <a:ext cx="6655884" cy="499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Úpolové</a:t>
            </a:r>
            <a:r>
              <a:rPr lang="cs-CZ" dirty="0" smtClean="0"/>
              <a:t> hry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571612"/>
            <a:ext cx="6655883" cy="499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cs-CZ" dirty="0" smtClean="0"/>
              <a:t>Základní </a:t>
            </a:r>
            <a:r>
              <a:rPr lang="cs-CZ" dirty="0" err="1" smtClean="0"/>
              <a:t>úpolová</a:t>
            </a:r>
            <a:r>
              <a:rPr lang="cs-CZ" dirty="0" smtClean="0"/>
              <a:t> technika </a:t>
            </a:r>
            <a:br>
              <a:rPr lang="cs-CZ" dirty="0" smtClean="0"/>
            </a:br>
            <a:r>
              <a:rPr lang="cs-CZ" dirty="0" smtClean="0"/>
              <a:t>(bez partnera)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Princip: využití hydrodynamického odporu jako přirozené zátěže</a:t>
            </a:r>
          </a:p>
          <a:p>
            <a:endParaRPr lang="cs-CZ" dirty="0" smtClean="0"/>
          </a:p>
          <a:p>
            <a:pPr marL="633222" indent="-514350">
              <a:buFont typeface="+mj-lt"/>
              <a:buAutoNum type="arabicPeriod"/>
            </a:pPr>
            <a:r>
              <a:rPr lang="cs-CZ" dirty="0" smtClean="0"/>
              <a:t>Úderová technika (údery, seky, kopy) </a:t>
            </a:r>
          </a:p>
          <a:p>
            <a:pPr marL="633222" indent="-514350">
              <a:buFont typeface="+mj-lt"/>
              <a:buAutoNum type="arabicPeriod"/>
            </a:pPr>
            <a:r>
              <a:rPr lang="cs-CZ" dirty="0" smtClean="0"/>
              <a:t>Techniky hodů – </a:t>
            </a:r>
            <a:r>
              <a:rPr lang="cs-CZ" dirty="0" err="1" smtClean="0"/>
              <a:t>tandoku</a:t>
            </a:r>
            <a:r>
              <a:rPr lang="cs-CZ" dirty="0" smtClean="0"/>
              <a:t> </a:t>
            </a:r>
            <a:r>
              <a:rPr lang="cs-CZ" dirty="0" err="1" smtClean="0"/>
              <a:t>renšů</a:t>
            </a:r>
            <a:endParaRPr lang="cs-CZ" dirty="0" smtClean="0"/>
          </a:p>
          <a:p>
            <a:pPr marL="633222" indent="-514350">
              <a:buFont typeface="+mj-lt"/>
              <a:buAutoNum type="arabicPeriod"/>
            </a:pPr>
            <a:endParaRPr lang="cs-CZ" dirty="0" smtClean="0"/>
          </a:p>
          <a:p>
            <a:r>
              <a:rPr lang="cs-CZ" dirty="0" smtClean="0"/>
              <a:t>Rozvoj kondičních předpokladů</a:t>
            </a:r>
          </a:p>
          <a:p>
            <a:r>
              <a:rPr lang="cs-CZ" dirty="0" smtClean="0"/>
              <a:t>Rozvoj technického provedení – špatné provedení vede k většímu odporu vody. Voda dává studentovi „zpětnou vazbu“ o správné či nesprávném provedení. </a:t>
            </a:r>
          </a:p>
          <a:p>
            <a:r>
              <a:rPr lang="cs-CZ" dirty="0" smtClean="0"/>
              <a:t>Rozvoj výbušnosti provedení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Techniky úderů a seků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643050"/>
            <a:ext cx="6727321" cy="5045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Techniky kopů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500174"/>
            <a:ext cx="6870197" cy="5152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Techniky kopů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643050"/>
            <a:ext cx="6727321" cy="5045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Odborné časopisy a odkazy na články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u="sng" dirty="0">
                <a:hlinkClick r:id="rId2"/>
              </a:rPr>
              <a:t>http://inwr-wrestling.com/2011/03/international-journal-of-wrestling-science-vol-1-issue-1/</a:t>
            </a:r>
            <a:endParaRPr lang="cs-CZ" dirty="0"/>
          </a:p>
          <a:p>
            <a:r>
              <a:rPr lang="cs-CZ" u="sng" dirty="0">
                <a:hlinkClick r:id="rId3"/>
              </a:rPr>
              <a:t>http://www.martialstudies.com.hk/</a:t>
            </a:r>
            <a:endParaRPr lang="cs-CZ" dirty="0"/>
          </a:p>
          <a:p>
            <a:r>
              <a:rPr lang="cs-CZ" u="sng" dirty="0">
                <a:hlinkClick r:id="rId4"/>
              </a:rPr>
              <a:t>http://www.archbudo.com/</a:t>
            </a:r>
            <a:endParaRPr lang="cs-CZ" dirty="0"/>
          </a:p>
          <a:p>
            <a:r>
              <a:rPr lang="cs-CZ" u="sng" dirty="0">
                <a:hlinkClick r:id="rId5"/>
              </a:rPr>
              <a:t>http://smaes.archbudo.com/</a:t>
            </a:r>
            <a:endParaRPr lang="cs-CZ" dirty="0"/>
          </a:p>
          <a:p>
            <a:r>
              <a:rPr lang="cs-CZ" u="sng" dirty="0">
                <a:hlinkClick r:id="rId6"/>
              </a:rPr>
              <a:t>http://www.idokan.pl/</a:t>
            </a:r>
            <a:endParaRPr lang="cs-CZ" dirty="0"/>
          </a:p>
          <a:p>
            <a:r>
              <a:rPr lang="cs-CZ" u="sng" dirty="0">
                <a:hlinkClick r:id="rId7"/>
              </a:rPr>
              <a:t>http://combatsports.edu.pl/</a:t>
            </a:r>
            <a:endParaRPr lang="cs-CZ" dirty="0"/>
          </a:p>
          <a:p>
            <a:r>
              <a:rPr lang="cs-CZ" u="sng" dirty="0">
                <a:hlinkClick r:id="rId8"/>
              </a:rPr>
              <a:t>http://revpubli.unileon.es/ojs/index.php/artesmarciales/index</a:t>
            </a:r>
            <a:endParaRPr lang="cs-CZ" dirty="0"/>
          </a:p>
          <a:p>
            <a:r>
              <a:rPr lang="cs-CZ" u="sng" dirty="0">
                <a:hlinkClick r:id="rId9"/>
              </a:rPr>
              <a:t>http://</a:t>
            </a:r>
            <a:r>
              <a:rPr lang="cs-CZ" u="sng" dirty="0" smtClean="0">
                <a:hlinkClick r:id="rId9"/>
              </a:rPr>
              <a:t>www.jssm.org/combat.php</a:t>
            </a:r>
            <a:endParaRPr lang="cs-CZ" u="sng" dirty="0" smtClean="0"/>
          </a:p>
          <a:p>
            <a:endParaRPr lang="cs-CZ" u="sng" dirty="0"/>
          </a:p>
          <a:p>
            <a:r>
              <a:rPr lang="cs-CZ" dirty="0">
                <a:hlinkClick r:id="rId10"/>
              </a:rPr>
              <a:t>http://</a:t>
            </a:r>
            <a:r>
              <a:rPr lang="cs-CZ" dirty="0" smtClean="0">
                <a:hlinkClick r:id="rId10"/>
              </a:rPr>
              <a:t>upoly.sk/index.php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352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 smtClean="0"/>
              <a:t>Technické prostředky (s partnerem)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Princip: </a:t>
            </a:r>
          </a:p>
          <a:p>
            <a:pPr marL="633222" indent="-514350">
              <a:buFont typeface="+mj-lt"/>
              <a:buAutoNum type="alphaLcPeriod"/>
            </a:pPr>
            <a:r>
              <a:rPr lang="cs-CZ" dirty="0" smtClean="0"/>
              <a:t>snížení adheze na těle (partner při provedením klouže, je těžké ho hodit)</a:t>
            </a:r>
          </a:p>
          <a:p>
            <a:pPr marL="633222" indent="-514350">
              <a:buFont typeface="+mj-lt"/>
              <a:buAutoNum type="alphaLcPeriod"/>
            </a:pPr>
            <a:r>
              <a:rPr lang="cs-CZ" dirty="0" smtClean="0"/>
              <a:t>působení hydrostatického vztlaku, který oba partnery nadnáší</a:t>
            </a:r>
          </a:p>
          <a:p>
            <a:endParaRPr lang="cs-CZ" dirty="0" smtClean="0"/>
          </a:p>
          <a:p>
            <a:r>
              <a:rPr lang="cs-CZ" dirty="0" smtClean="0"/>
              <a:t>Provedení technik v dosažné vodě se proto liší od provedení na souši. Studenti se učí modifikovat provedení techniky tak, aby byli schopni je aplikovat při boji ve vodě.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 smtClean="0"/>
              <a:t>Boj ve vodě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Především pro účely profesní sebeobrany</a:t>
            </a:r>
          </a:p>
          <a:p>
            <a:r>
              <a:rPr lang="cs-CZ" dirty="0" smtClean="0"/>
              <a:t>Různé formy cvičného boje ve vodě s přihlédnutím k následujícímu dělení:</a:t>
            </a:r>
          </a:p>
          <a:p>
            <a:pPr>
              <a:buNone/>
            </a:pPr>
            <a:endParaRPr lang="cs-CZ" dirty="0" smtClean="0"/>
          </a:p>
          <a:p>
            <a:pPr marL="633222" lvl="0" indent="-514350">
              <a:buFont typeface="+mj-lt"/>
              <a:buAutoNum type="alphaLcParenR"/>
            </a:pPr>
            <a:r>
              <a:rPr lang="cs-CZ" dirty="0" smtClean="0"/>
              <a:t>Boj bez oblečení</a:t>
            </a:r>
          </a:p>
          <a:p>
            <a:pPr marL="633222" lvl="0" indent="-514350">
              <a:buFont typeface="+mj-lt"/>
              <a:buAutoNum type="alphaLcParenR"/>
            </a:pPr>
            <a:r>
              <a:rPr lang="cs-CZ" dirty="0" smtClean="0"/>
              <a:t>Boj s oblečení</a:t>
            </a:r>
          </a:p>
          <a:p>
            <a:pPr marL="633222" lvl="0" indent="-514350">
              <a:buFont typeface="+mj-lt"/>
              <a:buAutoNum type="alphaLcParenR"/>
            </a:pPr>
            <a:r>
              <a:rPr lang="cs-CZ" dirty="0" smtClean="0"/>
              <a:t>Boj v dosažné vodě</a:t>
            </a:r>
          </a:p>
          <a:p>
            <a:pPr marL="633222" lvl="0" indent="-514350">
              <a:buFont typeface="+mj-lt"/>
              <a:buAutoNum type="alphaLcParenR"/>
            </a:pPr>
            <a:r>
              <a:rPr lang="cs-CZ" dirty="0" smtClean="0"/>
              <a:t>Boj v hluboké vodě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Boj ve vodě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714488"/>
            <a:ext cx="6679696" cy="5009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Boj ve vodě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643050"/>
            <a:ext cx="6655883" cy="499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Boj ve vodě </a:t>
            </a:r>
            <a:endParaRPr lang="cs-CZ" dirty="0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500174"/>
            <a:ext cx="7013041" cy="5259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Boj ve vodě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571612"/>
            <a:ext cx="6762798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 smtClean="0"/>
              <a:t>Záchrana tonoucího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Příslušník bezpečnostních složek může být rovněž účastníkem situaci, kdy je nutné zachránit tonoucího. Tato dovednost  by měla být součástí jeho výcviku. </a:t>
            </a:r>
          </a:p>
          <a:p>
            <a:r>
              <a:rPr lang="cs-CZ" dirty="0" smtClean="0"/>
              <a:t>Jak je známo, v některých situacích se tonoucí snaží chytit nebo přemoci zachránce, který se může stát sám obětí situace. </a:t>
            </a:r>
          </a:p>
          <a:p>
            <a:r>
              <a:rPr lang="cs-CZ" dirty="0" smtClean="0"/>
              <a:t>Je vhodné nacvičovat základní strategie a technické prostředky vhodné pro záchranu tonoucího útočícího na zachránce.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571612"/>
            <a:ext cx="6811397" cy="510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Sebeobrana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Osobní</a:t>
            </a:r>
          </a:p>
          <a:p>
            <a:pPr lvl="1"/>
            <a:r>
              <a:rPr lang="cs-CZ" dirty="0" smtClean="0"/>
              <a:t>Sebeobrana specifických skupin</a:t>
            </a:r>
          </a:p>
          <a:p>
            <a:r>
              <a:rPr lang="cs-CZ" dirty="0" smtClean="0"/>
              <a:t>Profesní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V mezinárodním právu</a:t>
            </a:r>
          </a:p>
          <a:p>
            <a:pPr lvl="1"/>
            <a:r>
              <a:rPr lang="cs-CZ" dirty="0" smtClean="0"/>
              <a:t>Kolektivní sebeobrana (sebeobrana státu)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Sebeobrana specifických skupin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Sebeobrana žen</a:t>
            </a:r>
          </a:p>
          <a:p>
            <a:r>
              <a:rPr lang="cs-CZ" dirty="0" smtClean="0"/>
              <a:t>Sebeobrana dětí</a:t>
            </a:r>
          </a:p>
          <a:p>
            <a:r>
              <a:rPr lang="cs-CZ" dirty="0" smtClean="0"/>
              <a:t>Sebeobrana seniorů</a:t>
            </a:r>
          </a:p>
          <a:p>
            <a:endParaRPr lang="cs-CZ" dirty="0" smtClean="0"/>
          </a:p>
          <a:p>
            <a:r>
              <a:rPr lang="cs-CZ" dirty="0" smtClean="0"/>
              <a:t>Specifické</a:t>
            </a:r>
          </a:p>
          <a:p>
            <a:pPr lvl="1"/>
            <a:r>
              <a:rPr lang="cs-CZ" dirty="0" smtClean="0"/>
              <a:t>Hrozby</a:t>
            </a:r>
          </a:p>
          <a:p>
            <a:pPr lvl="1"/>
            <a:r>
              <a:rPr lang="cs-CZ" dirty="0" smtClean="0"/>
              <a:t>Prostředí</a:t>
            </a:r>
          </a:p>
          <a:p>
            <a:pPr lvl="1"/>
            <a:r>
              <a:rPr lang="cs-CZ" dirty="0" smtClean="0"/>
              <a:t>Prostředky</a:t>
            </a:r>
          </a:p>
          <a:p>
            <a:pPr lvl="1"/>
            <a:r>
              <a:rPr lang="cs-CZ" dirty="0" smtClean="0"/>
              <a:t>Didaktika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3000295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30002956</Template>
  <TotalTime>1318</TotalTime>
  <Words>2866</Words>
  <Application>Microsoft Office PowerPoint</Application>
  <PresentationFormat>Předvádění na obrazovce (4:3)</PresentationFormat>
  <Paragraphs>902</Paragraphs>
  <Slides>133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133</vt:i4>
      </vt:variant>
    </vt:vector>
  </HeadingPairs>
  <TitlesOfParts>
    <vt:vector size="139" baseType="lpstr">
      <vt:lpstr>Arial</vt:lpstr>
      <vt:lpstr>Calibri</vt:lpstr>
      <vt:lpstr>Times New Roman</vt:lpstr>
      <vt:lpstr>Verdana</vt:lpstr>
      <vt:lpstr>Wingdings</vt:lpstr>
      <vt:lpstr>30002956</vt:lpstr>
      <vt:lpstr>Teorie a didaktika úpolů SEBS</vt:lpstr>
      <vt:lpstr>Informace o předmětu</vt:lpstr>
      <vt:lpstr>Předpoklady studia</vt:lpstr>
      <vt:lpstr>Osnova</vt:lpstr>
      <vt:lpstr>Osnova</vt:lpstr>
      <vt:lpstr>Osnova</vt:lpstr>
      <vt:lpstr>Osnova</vt:lpstr>
      <vt:lpstr>Informační zdroje, literatura</vt:lpstr>
      <vt:lpstr>Odborné časopisy a odkazy na články</vt:lpstr>
      <vt:lpstr>Informační zdroje: e-learning</vt:lpstr>
      <vt:lpstr>Systematika úpolových sportů </vt:lpstr>
      <vt:lpstr>Úpoly ve sportu</vt:lpstr>
      <vt:lpstr>Evropská charta sportu – 1992</vt:lpstr>
      <vt:lpstr>Znaky úpolových sportů</vt:lpstr>
      <vt:lpstr>Vztah k soutěži </vt:lpstr>
      <vt:lpstr>Zaměření úpolových sportů </vt:lpstr>
      <vt:lpstr>Podle technických prostředků </vt:lpstr>
      <vt:lpstr>Podle kulturních konotací</vt:lpstr>
      <vt:lpstr>Sebeobrana jako aplikace úpolů</vt:lpstr>
      <vt:lpstr>Úvod</vt:lpstr>
      <vt:lpstr>Zakotvení sebeobrany v RVP G </vt:lpstr>
      <vt:lpstr>Moderní pojetí sebeobrany </vt:lpstr>
      <vt:lpstr>Prezentace aplikace PowerPoint</vt:lpstr>
      <vt:lpstr>5. 7 Člověk a zdraví</vt:lpstr>
      <vt:lpstr>5. 7. 1 Výchova ke zdraví </vt:lpstr>
      <vt:lpstr>Rizika ohrožující zdraví a jejich prevence </vt:lpstr>
      <vt:lpstr>5. 7. 2 Tělesná výchova </vt:lpstr>
      <vt:lpstr>5. 4. Člověk a společnost</vt:lpstr>
      <vt:lpstr>Občan ve státě, Občan a právo </vt:lpstr>
      <vt:lpstr>Úvod do filozofie a religionistiky </vt:lpstr>
      <vt:lpstr>5. 4. 2 Dějepis</vt:lpstr>
      <vt:lpstr>5. 3 Člověk a příroda</vt:lpstr>
      <vt:lpstr>5. 3 Člověk a příroda</vt:lpstr>
      <vt:lpstr>5. 3 Člověk a příroda</vt:lpstr>
      <vt:lpstr>Slepá mapa</vt:lpstr>
      <vt:lpstr>6. Průřezová témata</vt:lpstr>
      <vt:lpstr>Mezioborové přesahy</vt:lpstr>
      <vt:lpstr>Determinanty didaktiky úpolů</vt:lpstr>
      <vt:lpstr>Fylogeneze lidstva</vt:lpstr>
      <vt:lpstr>Fylogeneze lidstva</vt:lpstr>
      <vt:lpstr>Ontogeneze pohybu</vt:lpstr>
      <vt:lpstr>Ontogeneze pohybu</vt:lpstr>
      <vt:lpstr>Sociální faktory</vt:lpstr>
      <vt:lpstr>Sociální faktory</vt:lpstr>
      <vt:lpstr>Fyzický kontakt v úpolech</vt:lpstr>
      <vt:lpstr>Fyzický kontakt v úpolech</vt:lpstr>
      <vt:lpstr>Fyzický kontakt v úpolech</vt:lpstr>
      <vt:lpstr>Fyzický kontakt v úpolech</vt:lpstr>
      <vt:lpstr>Fyzický kontakt v úpolech</vt:lpstr>
      <vt:lpstr>Fyzický kontakt v úpolech</vt:lpstr>
      <vt:lpstr>Fyzický kontakt v úpolech</vt:lpstr>
      <vt:lpstr>Fyzický kontakt v úpolech</vt:lpstr>
      <vt:lpstr>Psychologické faktory</vt:lpstr>
      <vt:lpstr>Nácvik a výkon úpolových dovedností</vt:lpstr>
      <vt:lpstr>Rozvoj úpolových pohybových dovedností</vt:lpstr>
      <vt:lpstr>Nácvik dovedností</vt:lpstr>
      <vt:lpstr>Nácvik dovedností</vt:lpstr>
      <vt:lpstr>Didaktická omezení nácviku</vt:lpstr>
      <vt:lpstr>Didaktická omezení nácviku</vt:lpstr>
      <vt:lpstr>Didaktická omezení nácviku</vt:lpstr>
      <vt:lpstr>Didaktická omezení nácviku</vt:lpstr>
      <vt:lpstr>Didaktická omezení nácviku</vt:lpstr>
      <vt:lpstr>Didaktická omezení nácviku</vt:lpstr>
      <vt:lpstr>Didaktická omezení nácviku</vt:lpstr>
      <vt:lpstr>Didaktická omezení nácviku</vt:lpstr>
      <vt:lpstr>Nácvik úpolových dovedností</vt:lpstr>
      <vt:lpstr>Prezentace aplikace PowerPoint</vt:lpstr>
      <vt:lpstr>Motorické učení</vt:lpstr>
      <vt:lpstr>Proces motorického učení</vt:lpstr>
      <vt:lpstr>Proces motorického učení</vt:lpstr>
      <vt:lpstr>Výkon v úpolech</vt:lpstr>
      <vt:lpstr>Sportovní výkon</vt:lpstr>
      <vt:lpstr>Sebeobranný výkon</vt:lpstr>
      <vt:lpstr>Bezpečnost u cvičení úpolů</vt:lpstr>
      <vt:lpstr>Bezpečnost u cvičení úpolů</vt:lpstr>
      <vt:lpstr>Bezpečnost u cvičení úpolů</vt:lpstr>
      <vt:lpstr>Bezpečnost u cvičení úpolů</vt:lpstr>
      <vt:lpstr>Bezpečnost u cvičení úpolů</vt:lpstr>
      <vt:lpstr>Úpolové aktivity ve vodě  (příklady aplikace nácviku a výkonu)</vt:lpstr>
      <vt:lpstr>Úpolové aktivity ve vodě</vt:lpstr>
      <vt:lpstr>Bezpečnost</vt:lpstr>
      <vt:lpstr>Dělení úpolových cvičení ve vodě</vt:lpstr>
      <vt:lpstr>Průpravné úpoly a úpolové hry</vt:lpstr>
      <vt:lpstr>Úpolové hry</vt:lpstr>
      <vt:lpstr>Úpolové hry</vt:lpstr>
      <vt:lpstr>Základní úpolová technika  (bez partnera)</vt:lpstr>
      <vt:lpstr>Techniky úderů a seků</vt:lpstr>
      <vt:lpstr>Techniky kopů</vt:lpstr>
      <vt:lpstr>Techniky kopů</vt:lpstr>
      <vt:lpstr>Technické prostředky (s partnerem)</vt:lpstr>
      <vt:lpstr>Boj ve vodě </vt:lpstr>
      <vt:lpstr>Boj ve vodě</vt:lpstr>
      <vt:lpstr>Boj ve vodě</vt:lpstr>
      <vt:lpstr>Boj ve vodě </vt:lpstr>
      <vt:lpstr>Boj ve vodě</vt:lpstr>
      <vt:lpstr>Záchrana tonoucího</vt:lpstr>
      <vt:lpstr>Prezentace aplikace PowerPoint</vt:lpstr>
      <vt:lpstr>Sebeobrana</vt:lpstr>
      <vt:lpstr>Sebeobrana specifických skupin</vt:lpstr>
      <vt:lpstr>Sebeobrana žen</vt:lpstr>
      <vt:lpstr>Sebeobrana dětí</vt:lpstr>
      <vt:lpstr>Sebeobrana seniorů</vt:lpstr>
      <vt:lpstr>Profesní sebeobrana</vt:lpstr>
      <vt:lpstr>Profesní sebeobrana</vt:lpstr>
      <vt:lpstr>Aplikace teorie sportu v úpolových sportech a v sebeobraně</vt:lpstr>
      <vt:lpstr>Struktura sportovního výkonu</vt:lpstr>
      <vt:lpstr>Kondiční příprava</vt:lpstr>
      <vt:lpstr>Kondiční příprava</vt:lpstr>
      <vt:lpstr>Kondiční příprava</vt:lpstr>
      <vt:lpstr>Prezentace aplikace PowerPoint</vt:lpstr>
      <vt:lpstr>Prezentace aplikace PowerPoint</vt:lpstr>
      <vt:lpstr>Kondiční programy v sebeobraně příklady</vt:lpstr>
      <vt:lpstr>Kondiční příprava</vt:lpstr>
      <vt:lpstr>Technická příprava</vt:lpstr>
      <vt:lpstr>Psychologická příprava</vt:lpstr>
      <vt:lpstr>Psychologická příprava</vt:lpstr>
      <vt:lpstr>Cykly a plánování</vt:lpstr>
      <vt:lpstr>Superkompenzace</vt:lpstr>
      <vt:lpstr>Organizační formy</vt:lpstr>
      <vt:lpstr>Organizační formy</vt:lpstr>
      <vt:lpstr>Organizační formy</vt:lpstr>
      <vt:lpstr>Organizační formy</vt:lpstr>
      <vt:lpstr>Organizační formy</vt:lpstr>
      <vt:lpstr>Organizační formy</vt:lpstr>
      <vt:lpstr>Geneze sportovního výkonu</vt:lpstr>
      <vt:lpstr>Efekt sportovního tréninku</vt:lpstr>
      <vt:lpstr>Sportovní výkonnost</vt:lpstr>
      <vt:lpstr>TRÉNOVANOST</vt:lpstr>
      <vt:lpstr>Prezentace aplikace PowerPoint</vt:lpstr>
      <vt:lpstr>SPORTOVNÍ FORMA</vt:lpstr>
      <vt:lpstr>Prezentace aplikace PowerPoint</vt:lpstr>
      <vt:lpstr>PŘEPĚTÍ</vt:lpstr>
      <vt:lpstr>PŘETRÉNOVÁNÍ</vt:lpstr>
    </vt:vector>
  </TitlesOfParts>
  <Company>FSpS 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Michal Vít</dc:creator>
  <cp:lastModifiedBy>Michal Vít</cp:lastModifiedBy>
  <cp:revision>91</cp:revision>
  <dcterms:created xsi:type="dcterms:W3CDTF">2012-02-17T14:06:22Z</dcterms:created>
  <dcterms:modified xsi:type="dcterms:W3CDTF">2015-02-24T06:35:38Z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TC300029561033</vt:lpwstr>
  </property>
</Properties>
</file>