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56" r:id="rId2"/>
    <p:sldId id="355" r:id="rId3"/>
    <p:sldId id="372" r:id="rId4"/>
    <p:sldId id="373" r:id="rId5"/>
    <p:sldId id="374" r:id="rId6"/>
    <p:sldId id="268" r:id="rId7"/>
    <p:sldId id="269" r:id="rId8"/>
    <p:sldId id="270" r:id="rId9"/>
    <p:sldId id="284" r:id="rId10"/>
    <p:sldId id="286" r:id="rId11"/>
    <p:sldId id="288" r:id="rId12"/>
    <p:sldId id="293" r:id="rId13"/>
    <p:sldId id="276" r:id="rId14"/>
    <p:sldId id="447" r:id="rId15"/>
    <p:sldId id="448" r:id="rId16"/>
    <p:sldId id="296" r:id="rId17"/>
    <p:sldId id="297" r:id="rId18"/>
    <p:sldId id="281" r:id="rId19"/>
    <p:sldId id="394" r:id="rId20"/>
    <p:sldId id="395" r:id="rId21"/>
    <p:sldId id="437" r:id="rId22"/>
    <p:sldId id="449" r:id="rId23"/>
    <p:sldId id="450" r:id="rId24"/>
    <p:sldId id="45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F4081"/>
    <a:srgbClr val="F0E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4" d="100"/>
          <a:sy n="84" d="100"/>
        </p:scale>
        <p:origin x="10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9050" y="1109663"/>
            <a:ext cx="9156700" cy="757237"/>
            <a:chOff x="0" y="0"/>
            <a:chExt cx="5768" cy="477"/>
          </a:xfrm>
        </p:grpSpPr>
        <p:sp>
          <p:nvSpPr>
            <p:cNvPr id="5" name="Freeform 36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6" name="Freeform 37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7" name="Freeform 38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8" name="Freeform 39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9" name="Freeform 40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10" name="Freeform 41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11" name="Freeform 42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12" name="Freeform 43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13" name="Freeform 44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14" name="Freeform 45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15" name="Freeform 46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16" name="Freeform 47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17" name="Freeform 48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18" name="Freeform 49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19" name="Freeform 50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20" name="Freeform 51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21" name="Freeform 52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22" name="Freeform 53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23" name="Freeform 54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24" name="Freeform 55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25" name="Freeform 56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26" name="Freeform 57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</p:grpSp>
      <p:grpSp>
        <p:nvGrpSpPr>
          <p:cNvPr id="27" name="Group 58"/>
          <p:cNvGrpSpPr>
            <a:grpSpLocks/>
          </p:cNvGrpSpPr>
          <p:nvPr/>
        </p:nvGrpSpPr>
        <p:grpSpPr bwMode="auto">
          <a:xfrm>
            <a:off x="20638" y="6161088"/>
            <a:ext cx="9169400" cy="138112"/>
            <a:chOff x="0" y="4032"/>
            <a:chExt cx="5776" cy="87"/>
          </a:xfrm>
        </p:grpSpPr>
        <p:sp>
          <p:nvSpPr>
            <p:cNvPr id="28" name="Freeform 59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29" name="Freeform 60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30" name="Freeform 61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</p:grpSp>
      <p:sp>
        <p:nvSpPr>
          <p:cNvPr id="537662" name="Rectangle 6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sk-SK"/>
              <a:t>Klepnutím lze upravit styl předlohy nadpisů.</a:t>
            </a:r>
          </a:p>
        </p:txBody>
      </p:sp>
      <p:sp>
        <p:nvSpPr>
          <p:cNvPr id="537663" name="Rectangle 6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sk-SK"/>
              <a:t>Klepnutím lze upravit styl předlohy podnadpisů.</a:t>
            </a:r>
          </a:p>
        </p:txBody>
      </p:sp>
      <p:sp>
        <p:nvSpPr>
          <p:cNvPr id="31" name="Rectangle 6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2" name="Rectangle 6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3" name="Rectangle 6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35FE5-59FD-495F-AB6B-8925C87BA5B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30A3E-0EA6-46A2-B2D1-829E1D05EA3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768350"/>
            <a:ext cx="5676900" cy="53276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12470-FB83-4078-A61F-08930F34507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4CDA1-26B8-4348-A6EF-CEA09BE0D41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6F50C-C8BC-4182-88B9-8010D0EB1A3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153EC-1C01-4EA9-AC0B-6394394138D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1F543-9C4B-4E2E-AC0F-26FFF92B3CD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8508-D494-47C3-B17F-3BE4867CB9B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35AAE-7FD5-432E-84C1-3B4C82F3D5D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2E2E8-0683-4395-8CD6-2B6BA8E6B0F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7A0AF-231C-4F52-BD0D-7DF3F994FDE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8A897-DFA6-4D85-8549-B115132305E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0"/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536610" name="Freeform 34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536611" name="Freeform 35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536612" name="Freeform 36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536613" name="Freeform 37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536614" name="Freeform 38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536615" name="Freeform 39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536616" name="Freeform 40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536617" name="Freeform 41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536618" name="Freeform 42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536619" name="Freeform 43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536620" name="Freeform 44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536621" name="Freeform 45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536622" name="Freeform 46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536623" name="Freeform 47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536624" name="Freeform 48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536625" name="Freeform 49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536626" name="Freeform 50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536627" name="Freeform 51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536628" name="Freeform 52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536629" name="Freeform 53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536630" name="Freeform 54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536631" name="Freeform 55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</p:grpSp>
      <p:grpSp>
        <p:nvGrpSpPr>
          <p:cNvPr id="1027" name="Group 61"/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536633" name="Freeform 57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536634" name="Freeform 58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  <p:sp>
          <p:nvSpPr>
            <p:cNvPr id="536635" name="Freeform 59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>
                <a:latin typeface="Times New Roman" charset="0"/>
              </a:endParaRPr>
            </a:p>
          </p:txBody>
        </p:sp>
      </p:grpSp>
      <p:sp>
        <p:nvSpPr>
          <p:cNvPr id="1028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 předlohy nadpisů.</a:t>
            </a:r>
          </a:p>
        </p:txBody>
      </p:sp>
      <p:sp>
        <p:nvSpPr>
          <p:cNvPr id="1029" name="Rectangle 6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Klepnutím lze upravit styly předlohy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Třetí úroveň</a:t>
            </a:r>
          </a:p>
          <a:p>
            <a:pPr lvl="3"/>
            <a:r>
              <a:rPr lang="sk-SK" smtClean="0"/>
              <a:t>Čtvrtá úroveň</a:t>
            </a:r>
          </a:p>
          <a:p>
            <a:pPr lvl="4"/>
            <a:r>
              <a:rPr lang="sk-SK" smtClean="0"/>
              <a:t>Pátá úroveň</a:t>
            </a:r>
          </a:p>
        </p:txBody>
      </p:sp>
      <p:sp>
        <p:nvSpPr>
          <p:cNvPr id="536640" name="Rectangle 6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Times New Roman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36641" name="Rectangle 6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Times New Roman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36642" name="Rectangle 6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Times New Roman" charset="0"/>
              </a:defRPr>
            </a:lvl1pPr>
          </a:lstStyle>
          <a:p>
            <a:pPr>
              <a:defRPr/>
            </a:pPr>
            <a:fld id="{3CA007FA-6049-48D1-9740-75720C5CDE4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  <p:sldLayoutId id="21474842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9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combatgames.com/e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user/combatgamechanne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mes2011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D</a:t>
            </a:r>
            <a:r>
              <a:rPr lang="cs-CZ" smtClean="0">
                <a:latin typeface="Times New Roman" pitchFamily="18" charset="0"/>
              </a:rPr>
              <a:t>ějiny úpolových sportů</a:t>
            </a:r>
            <a:endParaRPr lang="sk-SK" smtClean="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29038"/>
            <a:ext cx="7620000" cy="1371600"/>
          </a:xfrm>
        </p:spPr>
        <p:txBody>
          <a:bodyPr/>
          <a:lstStyle/>
          <a:p>
            <a:pPr eaLnBrk="1" hangingPunct="1"/>
            <a:endParaRPr lang="cs-CZ" dirty="0" smtClean="0">
              <a:latin typeface="Times New Roman" pitchFamily="18" charset="0"/>
            </a:endParaRPr>
          </a:p>
          <a:p>
            <a:pPr eaLnBrk="1" hangingPunct="1"/>
            <a:r>
              <a:rPr lang="cs-CZ" dirty="0" err="1" smtClean="0">
                <a:latin typeface="Times New Roman" pitchFamily="18" charset="0"/>
              </a:rPr>
              <a:t>Úpolové</a:t>
            </a:r>
            <a:r>
              <a:rPr lang="cs-CZ" dirty="0" smtClean="0">
                <a:latin typeface="Times New Roman" pitchFamily="18" charset="0"/>
              </a:rPr>
              <a:t> sporty</a:t>
            </a:r>
          </a:p>
          <a:p>
            <a:pPr eaLnBrk="1" hangingPunct="1"/>
            <a:r>
              <a:rPr lang="cs-CZ" dirty="0" smtClean="0">
                <a:latin typeface="Times New Roman" pitchFamily="18" charset="0"/>
              </a:rPr>
              <a:t>ve světovém sportovním hnutí</a:t>
            </a:r>
            <a:endParaRPr lang="sk-SK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latin typeface="Times New Roman" pitchFamily="18" charset="0"/>
              </a:rPr>
              <a:t>Ženské úpolové disciplíny</a:t>
            </a:r>
            <a:endParaRPr lang="cs-CZ" sz="4000" smtClean="0">
              <a:latin typeface="Times New Roman" pitchFamily="18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mtClean="0">
              <a:latin typeface="Times New Roman" pitchFamily="18" charset="0"/>
            </a:endParaRPr>
          </a:p>
          <a:p>
            <a:pPr eaLnBrk="1" hangingPunct="1"/>
            <a:r>
              <a:rPr lang="cs-CZ" smtClean="0">
                <a:latin typeface="Times New Roman" pitchFamily="18" charset="0"/>
              </a:rPr>
              <a:t>Šerm </a:t>
            </a:r>
            <a:r>
              <a:rPr lang="en-GB" smtClean="0">
                <a:latin typeface="Times New Roman" pitchFamily="18" charset="0"/>
              </a:rPr>
              <a:t>(</a:t>
            </a:r>
            <a:r>
              <a:rPr lang="cs-CZ" smtClean="0">
                <a:latin typeface="Times New Roman" pitchFamily="18" charset="0"/>
              </a:rPr>
              <a:t>fleret</a:t>
            </a:r>
            <a:r>
              <a:rPr lang="en-GB" smtClean="0">
                <a:latin typeface="Times New Roman" pitchFamily="18" charset="0"/>
              </a:rPr>
              <a:t>)</a:t>
            </a:r>
            <a:r>
              <a:rPr lang="cs-CZ" smtClean="0">
                <a:latin typeface="Times New Roman" pitchFamily="18" charset="0"/>
              </a:rPr>
              <a:t>,</a:t>
            </a:r>
            <a:r>
              <a:rPr lang="en-GB" smtClean="0">
                <a:latin typeface="Times New Roman" pitchFamily="18" charset="0"/>
              </a:rPr>
              <a:t> </a:t>
            </a:r>
            <a:r>
              <a:rPr lang="cs-CZ" smtClean="0">
                <a:latin typeface="Times New Roman" pitchFamily="18" charset="0"/>
              </a:rPr>
              <a:t>1</a:t>
            </a:r>
            <a:r>
              <a:rPr lang="en-GB" smtClean="0">
                <a:latin typeface="Times New Roman" pitchFamily="18" charset="0"/>
              </a:rPr>
              <a:t>924</a:t>
            </a:r>
            <a:r>
              <a:rPr lang="cs-CZ" smtClean="0">
                <a:latin typeface="Times New Roman" pitchFamily="18" charset="0"/>
              </a:rPr>
              <a:t>, Paris</a:t>
            </a:r>
          </a:p>
          <a:p>
            <a:pPr eaLnBrk="1" hangingPunct="1"/>
            <a:r>
              <a:rPr lang="cs-CZ" smtClean="0">
                <a:latin typeface="Times New Roman" pitchFamily="18" charset="0"/>
              </a:rPr>
              <a:t>Džúdó, </a:t>
            </a:r>
            <a:r>
              <a:rPr lang="en-GB" smtClean="0">
                <a:latin typeface="Times New Roman" pitchFamily="18" charset="0"/>
              </a:rPr>
              <a:t>1992</a:t>
            </a:r>
            <a:r>
              <a:rPr lang="cs-CZ" smtClean="0">
                <a:latin typeface="Times New Roman" pitchFamily="18" charset="0"/>
              </a:rPr>
              <a:t>,</a:t>
            </a:r>
            <a:r>
              <a:rPr lang="en-GB" smtClean="0">
                <a:latin typeface="Times New Roman" pitchFamily="18" charset="0"/>
              </a:rPr>
              <a:t> Barcelona</a:t>
            </a:r>
            <a:endParaRPr lang="cs-CZ" smtClean="0">
              <a:latin typeface="Times New Roman" pitchFamily="18" charset="0"/>
            </a:endParaRPr>
          </a:p>
          <a:p>
            <a:pPr eaLnBrk="1" hangingPunct="1"/>
            <a:r>
              <a:rPr lang="en-GB" smtClean="0">
                <a:latin typeface="Times New Roman" pitchFamily="18" charset="0"/>
              </a:rPr>
              <a:t>Taekwondo</a:t>
            </a:r>
            <a:r>
              <a:rPr lang="cs-CZ" smtClean="0">
                <a:latin typeface="Times New Roman" pitchFamily="18" charset="0"/>
              </a:rPr>
              <a:t>,</a:t>
            </a:r>
            <a:r>
              <a:rPr lang="en-GB" smtClean="0">
                <a:latin typeface="Times New Roman" pitchFamily="18" charset="0"/>
              </a:rPr>
              <a:t> 2000</a:t>
            </a:r>
            <a:r>
              <a:rPr lang="cs-CZ" smtClean="0">
                <a:latin typeface="Times New Roman" pitchFamily="18" charset="0"/>
              </a:rPr>
              <a:t>,</a:t>
            </a:r>
            <a:r>
              <a:rPr lang="en-GB" smtClean="0">
                <a:latin typeface="Times New Roman" pitchFamily="18" charset="0"/>
              </a:rPr>
              <a:t> </a:t>
            </a:r>
            <a:r>
              <a:rPr lang="cs-CZ" smtClean="0">
                <a:latin typeface="Times New Roman" pitchFamily="18" charset="0"/>
              </a:rPr>
              <a:t>Sydney</a:t>
            </a:r>
            <a:r>
              <a:rPr lang="en-GB" smtClean="0">
                <a:latin typeface="Times New Roman" pitchFamily="18" charset="0"/>
              </a:rPr>
              <a:t> </a:t>
            </a:r>
            <a:endParaRPr lang="cs-CZ" smtClean="0">
              <a:latin typeface="Times New Roman" pitchFamily="18" charset="0"/>
            </a:endParaRPr>
          </a:p>
          <a:p>
            <a:pPr eaLnBrk="1" hangingPunct="1"/>
            <a:r>
              <a:rPr lang="cs-CZ" smtClean="0">
                <a:latin typeface="Times New Roman" pitchFamily="18" charset="0"/>
              </a:rPr>
              <a:t>Zápas,</a:t>
            </a:r>
            <a:r>
              <a:rPr lang="en-GB" smtClean="0">
                <a:latin typeface="Times New Roman" pitchFamily="18" charset="0"/>
              </a:rPr>
              <a:t> 2004</a:t>
            </a:r>
            <a:r>
              <a:rPr lang="cs-CZ" smtClean="0">
                <a:latin typeface="Times New Roman" pitchFamily="18" charset="0"/>
              </a:rPr>
              <a:t>, Athens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Times New Roman" pitchFamily="18" charset="0"/>
              </a:rPr>
              <a:t>Časový odstup zařazení ženských a mužských úpolových disciplín</a:t>
            </a:r>
          </a:p>
        </p:txBody>
      </p:sp>
      <p:graphicFrame>
        <p:nvGraphicFramePr>
          <p:cNvPr id="66" name="Tabulka 65"/>
          <p:cNvGraphicFramePr>
            <a:graphicFrameLocks noGrp="1"/>
          </p:cNvGraphicFramePr>
          <p:nvPr/>
        </p:nvGraphicFramePr>
        <p:xfrm>
          <a:off x="539750" y="3043238"/>
          <a:ext cx="8136905" cy="1682496"/>
        </p:xfrm>
        <a:graphic>
          <a:graphicData uri="http://schemas.openxmlformats.org/drawingml/2006/table">
            <a:tbl>
              <a:tblPr/>
              <a:tblGrid>
                <a:gridCol w="1873993"/>
                <a:gridCol w="934779"/>
                <a:gridCol w="1009074"/>
                <a:gridCol w="1067845"/>
                <a:gridCol w="1615628"/>
                <a:gridCol w="1635586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šerm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zápas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Džúdó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taekwondo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box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soutěže mužů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1896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1896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1964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latin typeface="Calibri"/>
                          <a:ea typeface="Calibri"/>
                          <a:cs typeface="Times New Roman"/>
                        </a:rPr>
                        <a:t>1904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soutěže žen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1924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2004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1992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časový posun</a:t>
                      </a:r>
                      <a:endParaRPr lang="cs-CZ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alibri"/>
                          <a:ea typeface="Calibri"/>
                          <a:cs typeface="Times New Roman"/>
                        </a:rPr>
                        <a:t>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</a:rPr>
              <a:t>Ženské úpolové disciplíny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1800" smtClean="0">
                <a:latin typeface="Times New Roman" pitchFamily="18" charset="0"/>
              </a:rPr>
              <a:t>Olympijské disciplíny jsou pouze soubojové. </a:t>
            </a:r>
            <a:r>
              <a:rPr lang="en-GB" sz="1800" smtClean="0">
                <a:latin typeface="Times New Roman" pitchFamily="18" charset="0"/>
              </a:rPr>
              <a:t> </a:t>
            </a:r>
            <a:r>
              <a:rPr lang="cs-CZ" sz="1800" smtClean="0">
                <a:latin typeface="Times New Roman" pitchFamily="18" charset="0"/>
              </a:rPr>
              <a:t>Byly jako sportovní disciplíny vytvořeny muži pro muže.</a:t>
            </a:r>
          </a:p>
          <a:p>
            <a:pPr eaLnBrk="1" hangingPunct="1">
              <a:lnSpc>
                <a:spcPct val="80000"/>
              </a:lnSpc>
            </a:pPr>
            <a:r>
              <a:rPr lang="cs-CZ" sz="1800" smtClean="0">
                <a:latin typeface="Times New Roman" pitchFamily="18" charset="0"/>
              </a:rPr>
              <a:t>Otázka zařazení nesoubojových disciplín umožňujících hodnocení estetiky pohybu, uměleckého dojmu, plynulosti pohybu atd.: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400" smtClean="0">
                <a:latin typeface="Times New Roman" pitchFamily="18" charset="0"/>
              </a:rPr>
              <a:t>Taekwondo (poomse)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1400" smtClean="0">
                <a:latin typeface="Times New Roman" pitchFamily="18" charset="0"/>
              </a:rPr>
              <a:t>karate (kata)</a:t>
            </a:r>
            <a:endParaRPr lang="cs-CZ" sz="140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sz="1400" smtClean="0">
                <a:latin typeface="Times New Roman" pitchFamily="18" charset="0"/>
              </a:rPr>
              <a:t>wushu (taolu)</a:t>
            </a:r>
            <a:endParaRPr lang="cs-CZ" sz="1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>
                <a:latin typeface="Times New Roman" pitchFamily="18" charset="0"/>
              </a:rPr>
              <a:t>Uznané IOC, ale nezařazené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sk-SK" sz="2800" b="1" smtClean="0">
                <a:latin typeface="Times New Roman" pitchFamily="18" charset="0"/>
                <a:cs typeface="Times New Roman" pitchFamily="18" charset="0"/>
              </a:rPr>
              <a:t>Karate</a:t>
            </a:r>
            <a:r>
              <a:rPr lang="sk-SK" sz="2800" smtClean="0">
                <a:latin typeface="Times New Roman" pitchFamily="18" charset="0"/>
                <a:cs typeface="Times New Roman" pitchFamily="18" charset="0"/>
              </a:rPr>
              <a:t> (World Karate Federation, WKF).</a:t>
            </a:r>
          </a:p>
          <a:p>
            <a:pPr algn="just" eaLnBrk="1" hangingPunct="1">
              <a:buFontTx/>
              <a:buNone/>
            </a:pPr>
            <a:r>
              <a:rPr lang="sk-SK" sz="28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eaLnBrk="1" hangingPunct="1">
              <a:buFontTx/>
              <a:buNone/>
            </a:pPr>
            <a:r>
              <a:rPr lang="sk-SK" sz="2800" b="1" smtClean="0">
                <a:latin typeface="Times New Roman" pitchFamily="18" charset="0"/>
                <a:cs typeface="Times New Roman" pitchFamily="18" charset="0"/>
              </a:rPr>
              <a:t>Přetahování lanem</a:t>
            </a:r>
            <a:r>
              <a:rPr lang="sk-SK" sz="2800" smtClean="0">
                <a:latin typeface="Times New Roman" pitchFamily="18" charset="0"/>
                <a:cs typeface="Times New Roman" pitchFamily="18" charset="0"/>
              </a:rPr>
              <a:t> (Tug of War International Federation, TWIF)</a:t>
            </a:r>
          </a:p>
          <a:p>
            <a:pPr algn="just" eaLnBrk="1" hangingPunct="1">
              <a:buFontTx/>
              <a:buNone/>
            </a:pPr>
            <a:r>
              <a:rPr lang="sk-SK" sz="28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eaLnBrk="1" hangingPunct="1">
              <a:buFontTx/>
              <a:buNone/>
            </a:pPr>
            <a:r>
              <a:rPr lang="sk-SK" sz="2800" b="1" smtClean="0">
                <a:latin typeface="Times New Roman" pitchFamily="18" charset="0"/>
                <a:cs typeface="Times New Roman" pitchFamily="18" charset="0"/>
              </a:rPr>
              <a:t>Sumó</a:t>
            </a:r>
            <a:r>
              <a:rPr lang="sk-SK" sz="2800" smtClean="0">
                <a:latin typeface="Times New Roman" pitchFamily="18" charset="0"/>
                <a:cs typeface="Times New Roman" pitchFamily="18" charset="0"/>
              </a:rPr>
              <a:t> (International Sumó Federation, ISF)</a:t>
            </a:r>
          </a:p>
          <a:p>
            <a:pPr algn="just" eaLnBrk="1" hangingPunct="1">
              <a:buFontTx/>
              <a:buNone/>
            </a:pPr>
            <a:r>
              <a:rPr lang="sk-SK" sz="28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buFontTx/>
              <a:buNone/>
            </a:pPr>
            <a:r>
              <a:rPr lang="sk-SK" sz="2800" b="1" smtClean="0">
                <a:latin typeface="Times New Roman" pitchFamily="18" charset="0"/>
                <a:cs typeface="Times New Roman" pitchFamily="18" charset="0"/>
              </a:rPr>
              <a:t>Wušu</a:t>
            </a:r>
            <a:r>
              <a:rPr lang="sk-SK" sz="2800" smtClean="0">
                <a:latin typeface="Times New Roman" pitchFamily="18" charset="0"/>
                <a:cs typeface="Times New Roman" pitchFamily="18" charset="0"/>
              </a:rPr>
              <a:t> (International Wushu Federation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, IWF</a:t>
            </a:r>
            <a:r>
              <a:rPr lang="sk-SK" sz="28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Světové hry – předsíň OH</a:t>
            </a:r>
            <a:endParaRPr lang="en-US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mtClean="0"/>
              <a:t>Každé 4 roky, rok po OH (2013, Cali, Kolumbia)</a:t>
            </a:r>
          </a:p>
          <a:p>
            <a:r>
              <a:rPr lang="sk-SK" smtClean="0">
                <a:cs typeface="Times New Roman" pitchFamily="18" charset="0"/>
              </a:rPr>
              <a:t>organizuje Mezinárodní sdružení světových her (International World Games Association, IWGA)</a:t>
            </a:r>
            <a:endParaRPr lang="sk-SK" smtClean="0"/>
          </a:p>
          <a:p>
            <a:r>
              <a:rPr lang="sk-SK" smtClean="0">
                <a:cs typeface="Times New Roman" pitchFamily="18" charset="0"/>
              </a:rPr>
              <a:t>pod patronátem Mezinárodního olympijského výboru (IOC)</a:t>
            </a:r>
            <a:endParaRPr lang="sk-SK" smtClean="0"/>
          </a:p>
          <a:p>
            <a:r>
              <a:rPr lang="sk-SK" smtClean="0"/>
              <a:t>V současnosti 32 sportů</a:t>
            </a:r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Úpolové sporty v programu WG</a:t>
            </a:r>
            <a:endParaRPr lang="en-US" smtClean="0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sk-SK" dirty="0" err="1">
                <a:latin typeface="+mj-lt"/>
                <a:cs typeface="Times New Roman" pitchFamily="18" charset="0"/>
              </a:rPr>
              <a:t>Aikidó</a:t>
            </a:r>
            <a:endParaRPr lang="sk-SK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sk-SK" dirty="0" smtClean="0">
                <a:latin typeface="+mj-lt"/>
                <a:cs typeface="Times New Roman" pitchFamily="18" charset="0"/>
              </a:rPr>
              <a:t>Džúdžucu</a:t>
            </a:r>
            <a:endParaRPr lang="sk-SK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sk-SK" dirty="0" smtClean="0">
                <a:latin typeface="+mj-lt"/>
                <a:cs typeface="Times New Roman" pitchFamily="18" charset="0"/>
              </a:rPr>
              <a:t>Karate</a:t>
            </a:r>
            <a:endParaRPr lang="sk-SK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sk-SK" dirty="0" err="1" smtClean="0">
                <a:latin typeface="+mj-lt"/>
                <a:cs typeface="Times New Roman" pitchFamily="18" charset="0"/>
              </a:rPr>
              <a:t>Přetahování</a:t>
            </a:r>
            <a:r>
              <a:rPr lang="sk-SK" dirty="0" smtClean="0">
                <a:latin typeface="+mj-lt"/>
                <a:cs typeface="Times New Roman" pitchFamily="18" charset="0"/>
              </a:rPr>
              <a:t> </a:t>
            </a:r>
            <a:r>
              <a:rPr lang="sk-SK" smtClean="0">
                <a:latin typeface="+mj-lt"/>
                <a:cs typeface="Times New Roman" pitchFamily="18" charset="0"/>
              </a:rPr>
              <a:t>lanem</a:t>
            </a: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sk-SK" dirty="0" err="1" smtClean="0">
                <a:latin typeface="+mj-lt"/>
                <a:cs typeface="Times New Roman" pitchFamily="18" charset="0"/>
              </a:rPr>
              <a:t>Sumó</a:t>
            </a:r>
            <a:endParaRPr lang="sk-SK" dirty="0" smtClean="0">
              <a:latin typeface="+mj-lt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  <a:defRPr/>
            </a:pPr>
            <a:r>
              <a:rPr lang="sk-SK" dirty="0" smtClean="0">
                <a:latin typeface="+mj-lt"/>
                <a:cs typeface="Times New Roman" pitchFamily="18" charset="0"/>
              </a:rPr>
              <a:t>Wušu</a:t>
            </a:r>
            <a:endParaRPr lang="sk-SK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sk-SK" smtClean="0">
                <a:latin typeface="Times New Roman" pitchFamily="18" charset="0"/>
              </a:rPr>
              <a:t>Formy úpolových sportů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41475"/>
            <a:ext cx="8382000" cy="44545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individuální souboj dvou soupeřů s využitím:</a:t>
            </a:r>
            <a:endParaRPr lang="cs-CZ" sz="2800" i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technik hodů, držení apod. v boji v postoji i na zemi (džůdó, zápas, sumó)</a:t>
            </a:r>
            <a:endParaRPr lang="cs-CZ" sz="2400" i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technik úderů/kopů (box, karate (kumite), taekwondo)</a:t>
            </a:r>
            <a:endParaRPr lang="cs-CZ" sz="2400" i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technik úderů/kopů a hodů, držení atd. (wušu (sanšou))</a:t>
            </a:r>
            <a:endParaRPr lang="cs-CZ" sz="2400" i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technik se zbraněmi (šerm)</a:t>
            </a:r>
            <a:endParaRPr lang="cs-CZ" sz="2400" i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skupinový souboj dvou družstev (přetahování lanem)</a:t>
            </a:r>
            <a:endParaRPr lang="cs-CZ" sz="2800" i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ukázky technik úpolového sportu se zbraněmi nebo beze zbraní:</a:t>
            </a:r>
            <a:endParaRPr lang="cs-CZ" sz="2800" i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individuální (karate (kata), wušu (taolu))</a:t>
            </a:r>
            <a:endParaRPr lang="cs-CZ" sz="2400" i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cs-CZ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skupinové (karate, wušu)</a:t>
            </a:r>
            <a:endParaRPr lang="cs-CZ" sz="2400" i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</a:rPr>
              <a:t>Původ úpolových sportů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41475"/>
            <a:ext cx="7989888" cy="4454525"/>
          </a:xfrm>
        </p:spPr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</a:rPr>
              <a:t>evropské (přetahování lanem, šerm)</a:t>
            </a:r>
          </a:p>
          <a:p>
            <a:pPr eaLnBrk="1" hangingPunct="1"/>
            <a:r>
              <a:rPr lang="cs-CZ" smtClean="0">
                <a:latin typeface="Times New Roman" pitchFamily="18" charset="0"/>
              </a:rPr>
              <a:t>evroamerické (box, zápas)</a:t>
            </a:r>
          </a:p>
          <a:p>
            <a:pPr eaLnBrk="1" hangingPunct="1"/>
            <a:r>
              <a:rPr lang="cs-CZ" smtClean="0">
                <a:latin typeface="Times New Roman" pitchFamily="18" charset="0"/>
              </a:rPr>
              <a:t>asijské:</a:t>
            </a:r>
          </a:p>
          <a:p>
            <a:pPr lvl="1" eaLnBrk="1" hangingPunct="1"/>
            <a:r>
              <a:rPr lang="cs-CZ" smtClean="0">
                <a:latin typeface="Times New Roman" pitchFamily="18" charset="0"/>
              </a:rPr>
              <a:t>japonské (džúdó, karate, sumó)</a:t>
            </a:r>
          </a:p>
          <a:p>
            <a:pPr lvl="1" eaLnBrk="1" hangingPunct="1"/>
            <a:r>
              <a:rPr lang="cs-CZ" smtClean="0">
                <a:latin typeface="Times New Roman" pitchFamily="18" charset="0"/>
              </a:rPr>
              <a:t>korejské (taekwondo)</a:t>
            </a:r>
          </a:p>
          <a:p>
            <a:pPr lvl="1" eaLnBrk="1" hangingPunct="1"/>
            <a:r>
              <a:rPr lang="cs-CZ" smtClean="0">
                <a:latin typeface="Times New Roman" pitchFamily="18" charset="0"/>
              </a:rPr>
              <a:t>čínske (wušu)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>
                <a:latin typeface="Times New Roman" pitchFamily="18" charset="0"/>
              </a:rPr>
              <a:t>Paralympijské úpolové sporty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sk-SK" b="1" smtClean="0">
                <a:latin typeface="Times New Roman" pitchFamily="18" charset="0"/>
                <a:cs typeface="Times New Roman" pitchFamily="18" charset="0"/>
              </a:rPr>
              <a:t>Šerm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 vozíčkářů </a:t>
            </a:r>
            <a:r>
              <a:rPr lang="sk-SK" smtClean="0">
                <a:latin typeface="Times New Roman" pitchFamily="18" charset="0"/>
              </a:rPr>
              <a:t>(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1960</a:t>
            </a:r>
            <a:r>
              <a:rPr lang="sk-SK" smtClean="0">
                <a:latin typeface="Times New Roman" pitchFamily="18" charset="0"/>
              </a:rPr>
              <a:t>)</a:t>
            </a:r>
            <a:endParaRPr lang="sk-SK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sk-SK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buFontTx/>
              <a:buNone/>
            </a:pPr>
            <a:r>
              <a:rPr lang="sk-SK" b="1" smtClean="0">
                <a:latin typeface="Times New Roman" pitchFamily="18" charset="0"/>
                <a:cs typeface="Times New Roman" pitchFamily="18" charset="0"/>
              </a:rPr>
              <a:t>Džúdó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 pro zrakově postižené </a:t>
            </a:r>
            <a:r>
              <a:rPr lang="sk-SK" smtClean="0">
                <a:latin typeface="Times New Roman" pitchFamily="18" charset="0"/>
              </a:rPr>
              <a:t>(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1988</a:t>
            </a:r>
            <a:r>
              <a:rPr lang="sk-SK" smtClean="0">
                <a:latin typeface="Times New Roman" pitchFamily="18" charset="0"/>
              </a:rPr>
              <a:t>)</a:t>
            </a:r>
            <a:r>
              <a:rPr lang="en-US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Světové úpolové hry SportAccord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>
                <a:hlinkClick r:id="rId2"/>
              </a:rPr>
              <a:t>SportAccord </a:t>
            </a:r>
            <a:r>
              <a:rPr lang="cs-CZ" dirty="0" err="1" smtClean="0">
                <a:hlinkClick r:id="rId2"/>
              </a:rPr>
              <a:t>World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Combat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Games</a:t>
            </a:r>
            <a:r>
              <a:rPr lang="cs-CZ" dirty="0" smtClean="0"/>
              <a:t> 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SportAccord</a:t>
            </a:r>
          </a:p>
          <a:p>
            <a:pPr lvl="1">
              <a:defRPr/>
            </a:pPr>
            <a:r>
              <a:rPr lang="cs-CZ" dirty="0" smtClean="0"/>
              <a:t>nástupnická organizace </a:t>
            </a:r>
            <a:r>
              <a:rPr lang="cs-CZ" dirty="0" err="1" smtClean="0">
                <a:ea typeface="+mn-ea"/>
                <a:cs typeface="+mn-cs"/>
              </a:rPr>
              <a:t>General</a:t>
            </a:r>
            <a:r>
              <a:rPr lang="cs-CZ" dirty="0" smtClean="0">
                <a:ea typeface="+mn-ea"/>
                <a:cs typeface="+mn-cs"/>
              </a:rPr>
              <a:t> </a:t>
            </a:r>
            <a:r>
              <a:rPr lang="cs-CZ" dirty="0" err="1" smtClean="0">
                <a:ea typeface="+mn-ea"/>
                <a:cs typeface="+mn-cs"/>
              </a:rPr>
              <a:t>Association</a:t>
            </a:r>
            <a:r>
              <a:rPr lang="cs-CZ" dirty="0" smtClean="0">
                <a:ea typeface="+mn-ea"/>
                <a:cs typeface="+mn-cs"/>
              </a:rPr>
              <a:t> </a:t>
            </a:r>
            <a:r>
              <a:rPr lang="cs-CZ" dirty="0" err="1" smtClean="0">
                <a:ea typeface="+mn-ea"/>
                <a:cs typeface="+mn-cs"/>
              </a:rPr>
              <a:t>of</a:t>
            </a:r>
            <a:r>
              <a:rPr lang="cs-CZ" dirty="0" smtClean="0">
                <a:ea typeface="+mn-ea"/>
                <a:cs typeface="+mn-cs"/>
              </a:rPr>
              <a:t> </a:t>
            </a:r>
            <a:r>
              <a:rPr lang="cs-CZ" dirty="0" err="1" smtClean="0">
                <a:ea typeface="+mn-ea"/>
                <a:cs typeface="+mn-cs"/>
              </a:rPr>
              <a:t>International</a:t>
            </a:r>
            <a:r>
              <a:rPr lang="cs-CZ" dirty="0" smtClean="0">
                <a:ea typeface="+mn-ea"/>
                <a:cs typeface="+mn-cs"/>
              </a:rPr>
              <a:t> </a:t>
            </a:r>
            <a:r>
              <a:rPr lang="cs-CZ" dirty="0" err="1" smtClean="0">
                <a:ea typeface="+mn-ea"/>
                <a:cs typeface="+mn-cs"/>
              </a:rPr>
              <a:t>Sports</a:t>
            </a:r>
            <a:r>
              <a:rPr lang="cs-CZ" dirty="0" smtClean="0">
                <a:ea typeface="+mn-ea"/>
                <a:cs typeface="+mn-cs"/>
              </a:rPr>
              <a:t> </a:t>
            </a:r>
            <a:r>
              <a:rPr lang="cs-CZ" dirty="0" err="1" smtClean="0">
                <a:ea typeface="+mn-ea"/>
                <a:cs typeface="+mn-cs"/>
              </a:rPr>
              <a:t>Federations</a:t>
            </a:r>
            <a:r>
              <a:rPr lang="cs-CZ" dirty="0" smtClean="0">
                <a:ea typeface="+mn-ea"/>
                <a:cs typeface="+mn-cs"/>
              </a:rPr>
              <a:t> (GAISF)</a:t>
            </a:r>
          </a:p>
          <a:p>
            <a:pPr lvl="1">
              <a:defRPr/>
            </a:pPr>
            <a:r>
              <a:rPr lang="cs-CZ" dirty="0" smtClean="0"/>
              <a:t>Sdružuje různé olympijské i neolympijské sporty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  <a:cs typeface="Times New Roman" pitchFamily="18" charset="0"/>
              </a:rPr>
              <a:t>Úpolové sporty na starořeckých olympijských hrách</a:t>
            </a:r>
            <a:r>
              <a:rPr lang="en-US" smtClean="0">
                <a:latin typeface="Times New Roman" pitchFamily="18" charset="0"/>
              </a:rPr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buFontTx/>
              <a:buNone/>
            </a:pPr>
            <a:endParaRPr lang="en-US" smtClean="0">
              <a:latin typeface="Times New Roman" pitchFamily="18" charset="0"/>
            </a:endParaRPr>
          </a:p>
        </p:txBody>
      </p:sp>
      <p:graphicFrame>
        <p:nvGraphicFramePr>
          <p:cNvPr id="607250" name="Group 18"/>
          <p:cNvGraphicFramePr>
            <a:graphicFrameLocks noGrp="1"/>
          </p:cNvGraphicFramePr>
          <p:nvPr/>
        </p:nvGraphicFramePr>
        <p:xfrm>
          <a:off x="685800" y="2238375"/>
          <a:ext cx="7772400" cy="3933445"/>
        </p:xfrm>
        <a:graphic>
          <a:graphicData uri="http://schemas.openxmlformats.org/drawingml/2006/table">
            <a:tbl>
              <a:tblPr/>
              <a:tblGrid>
                <a:gridCol w="2971800"/>
                <a:gridCol w="4800600"/>
              </a:tblGrid>
              <a:tr h="152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charset="0"/>
                        </a:rPr>
                        <a:t>70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charset="0"/>
                        </a:rPr>
                        <a:t> př. n.l., 18. hry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charset="0"/>
                        </a:rPr>
                        <a:t>palé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charset="0"/>
                        </a:rPr>
                        <a:t> (zápas)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charset="0"/>
                        </a:rPr>
                        <a:t>palé jako součást pentatlonu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charset="0"/>
                        </a:rPr>
                        <a:t> (pětiboje)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charset="0"/>
                        </a:rPr>
                        <a:t>688 př.n.l., 23. hry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charset="0"/>
                        </a:rPr>
                        <a:t>pigmé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charset="0"/>
                        </a:rPr>
                        <a:t> (box)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charset="0"/>
                        </a:rPr>
                        <a:t>648 př.n.l., 33. hry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charset="0"/>
                        </a:rPr>
                        <a:t>pankration </a:t>
                      </a: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charset="0"/>
                        </a:rPr>
                        <a:t>(všeboj)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Nadpis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cs-CZ" smtClean="0">
                <a:hlinkClick r:id="rId2"/>
              </a:rPr>
              <a:t>Světové úpolové hry</a:t>
            </a:r>
            <a:endParaRPr lang="cs-CZ" smtClean="0"/>
          </a:p>
        </p:txBody>
      </p:sp>
      <p:sp>
        <p:nvSpPr>
          <p:cNvPr id="103427" name="Zástupný symbol pro obsah 2"/>
          <p:cNvSpPr>
            <a:spLocks noGrp="1"/>
          </p:cNvSpPr>
          <p:nvPr>
            <p:ph idx="1"/>
          </p:nvPr>
        </p:nvSpPr>
        <p:spPr>
          <a:xfrm>
            <a:off x="685800" y="1330325"/>
            <a:ext cx="7772400" cy="4114800"/>
          </a:xfrm>
        </p:spPr>
        <p:txBody>
          <a:bodyPr/>
          <a:lstStyle/>
          <a:p>
            <a:r>
              <a:rPr lang="cs-CZ" sz="1400" b="1" smtClean="0"/>
              <a:t>Aikidó</a:t>
            </a:r>
            <a:r>
              <a:rPr lang="cs-CZ" sz="1400" smtClean="0"/>
              <a:t>, reprezentováno Mezinárodní federací aikidó (International aikido federation, IAF)</a:t>
            </a:r>
          </a:p>
          <a:p>
            <a:r>
              <a:rPr lang="cs-CZ" sz="1400" b="1" smtClean="0"/>
              <a:t>Box, </a:t>
            </a:r>
            <a:r>
              <a:rPr lang="cs-CZ" sz="1400" smtClean="0"/>
              <a:t>reprezentován Mezinárodní asociací boxu (International Boxing Association, AIBA)</a:t>
            </a:r>
          </a:p>
          <a:p>
            <a:r>
              <a:rPr lang="cs-CZ" sz="1400" b="1" smtClean="0"/>
              <a:t>Džúdó</a:t>
            </a:r>
            <a:r>
              <a:rPr lang="cs-CZ" sz="1400" smtClean="0"/>
              <a:t>, reprezentováno Mezinárodní federací džúdó (International judo federation, IJF)</a:t>
            </a:r>
          </a:p>
          <a:p>
            <a:r>
              <a:rPr lang="cs-CZ" sz="1400" b="1" smtClean="0"/>
              <a:t>Džúdžucu</a:t>
            </a:r>
            <a:r>
              <a:rPr lang="cs-CZ" sz="1400" smtClean="0"/>
              <a:t>, reprezentováno mezinárodní federací džúdžucu (</a:t>
            </a:r>
            <a:r>
              <a:rPr lang="cs-CZ" sz="1400" b="1" smtClean="0"/>
              <a:t>Ju-Jitsu International Federation, JJIF)</a:t>
            </a:r>
            <a:endParaRPr lang="cs-CZ" sz="1400" smtClean="0"/>
          </a:p>
          <a:p>
            <a:r>
              <a:rPr lang="cs-CZ" sz="1400" b="1" smtClean="0"/>
              <a:t>Karate</a:t>
            </a:r>
            <a:r>
              <a:rPr lang="cs-CZ" sz="1400" smtClean="0"/>
              <a:t>, reprezentováno Světovou federací karate (World karate federation, WKF)</a:t>
            </a:r>
          </a:p>
          <a:p>
            <a:r>
              <a:rPr lang="cs-CZ" sz="1400" b="1" smtClean="0"/>
              <a:t>Kendó, </a:t>
            </a:r>
            <a:r>
              <a:rPr lang="cs-CZ" sz="1400" smtClean="0"/>
              <a:t>reprezentováno Mezinárodní federací kendó (International Kendo Federation, FIK)</a:t>
            </a:r>
          </a:p>
          <a:p>
            <a:r>
              <a:rPr lang="cs-CZ" sz="1400" b="1" smtClean="0"/>
              <a:t>Kickbox</a:t>
            </a:r>
            <a:r>
              <a:rPr lang="cs-CZ" sz="1400" smtClean="0"/>
              <a:t>, reprezentován Světovou asociací kickboxerských organizací (World Association of Kickboxing Organizations, WAKO)</a:t>
            </a:r>
          </a:p>
          <a:p>
            <a:r>
              <a:rPr lang="cs-CZ" sz="1400" b="1" smtClean="0"/>
              <a:t>Muaythai</a:t>
            </a:r>
            <a:r>
              <a:rPr lang="cs-CZ" sz="1400" smtClean="0"/>
              <a:t>, reprezentován Mezinárodní federací amatérského muaythai (International Federation of Muaythai Amateur IFMA)</a:t>
            </a:r>
          </a:p>
          <a:p>
            <a:r>
              <a:rPr lang="cs-CZ" sz="1400" b="1" smtClean="0"/>
              <a:t>Sambo</a:t>
            </a:r>
            <a:r>
              <a:rPr lang="cs-CZ" sz="1400" smtClean="0"/>
              <a:t>, reprezentováno Mezinárodní federací amatérského sambo (International Federation of Amateur Sambo, FIAS)</a:t>
            </a:r>
            <a:endParaRPr lang="en-US" sz="1400" smtClean="0"/>
          </a:p>
          <a:p>
            <a:r>
              <a:rPr lang="en-US" sz="1400" b="1" smtClean="0"/>
              <a:t>Savate</a:t>
            </a:r>
            <a:r>
              <a:rPr lang="en-US" sz="1400" smtClean="0"/>
              <a:t>, repre</a:t>
            </a:r>
            <a:r>
              <a:rPr lang="sk-SK" sz="1400" smtClean="0"/>
              <a:t>zentováno </a:t>
            </a:r>
            <a:r>
              <a:rPr lang="cs-CZ" sz="1400" smtClean="0"/>
              <a:t>Mezinárodní federací savate (Fédération internationale de savate, F.I.Sav.) </a:t>
            </a:r>
          </a:p>
          <a:p>
            <a:r>
              <a:rPr lang="cs-CZ" sz="1400" b="1" smtClean="0"/>
              <a:t>Sumó</a:t>
            </a:r>
            <a:r>
              <a:rPr lang="cs-CZ" sz="1400" smtClean="0"/>
              <a:t>, reprezentováno Mezinárodní federací sumó (International Sumó Federation, ISF)</a:t>
            </a:r>
          </a:p>
          <a:p>
            <a:r>
              <a:rPr lang="cs-CZ" sz="1400" b="1" smtClean="0"/>
              <a:t>Šerm, </a:t>
            </a:r>
            <a:r>
              <a:rPr lang="cs-CZ" sz="1400" smtClean="0"/>
              <a:t>reprezentován Mezinárodní šermířskou federací (Fédération internationale d</a:t>
            </a:r>
            <a:r>
              <a:rPr lang="en-US" sz="1400" smtClean="0"/>
              <a:t>’escrime, FIE]</a:t>
            </a:r>
            <a:endParaRPr lang="cs-CZ" sz="1400" b="1" smtClean="0"/>
          </a:p>
          <a:p>
            <a:r>
              <a:rPr lang="cs-CZ" sz="1400" b="1" smtClean="0"/>
              <a:t>Taekwondo</a:t>
            </a:r>
            <a:r>
              <a:rPr lang="cs-CZ" sz="1400" smtClean="0"/>
              <a:t>, reprezentováno Mezinárodní federací taekwondo (World Taekwondo Federation, WTF)</a:t>
            </a:r>
          </a:p>
          <a:p>
            <a:r>
              <a:rPr lang="cs-CZ" sz="1400" b="1" smtClean="0"/>
              <a:t>Wušu</a:t>
            </a:r>
            <a:r>
              <a:rPr lang="cs-CZ" sz="1400" smtClean="0"/>
              <a:t>, reprezentováno Mezinárodní federací wušu (International Wushu Federation)</a:t>
            </a:r>
          </a:p>
          <a:p>
            <a:r>
              <a:rPr lang="cs-CZ" sz="1400" b="1" smtClean="0"/>
              <a:t>Zápas</a:t>
            </a:r>
            <a:r>
              <a:rPr lang="cs-CZ" sz="1400" smtClean="0"/>
              <a:t>, reprezentován Mezinárodní federací přidružených stylů zápasu (International Federation of Associated Wrestling Styles, FILA)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International Martial Arts Games</a:t>
            </a:r>
          </a:p>
        </p:txBody>
      </p:sp>
      <p:sp>
        <p:nvSpPr>
          <p:cNvPr id="176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>
                <a:hlinkClick r:id="rId2"/>
              </a:rPr>
              <a:t>http://www.games2011.org/#/main</a:t>
            </a:r>
            <a:endParaRPr lang="cs-CZ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Seminární </a:t>
            </a:r>
            <a:r>
              <a:rPr lang="cs-CZ" dirty="0" smtClean="0"/>
              <a:t>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1000-1200 slov</a:t>
            </a:r>
          </a:p>
          <a:p>
            <a:r>
              <a:rPr lang="cs-CZ" dirty="0" smtClean="0"/>
              <a:t>Zpracování </a:t>
            </a:r>
            <a:r>
              <a:rPr lang="cs-CZ" dirty="0" smtClean="0"/>
              <a:t>vybraných částí dějin </a:t>
            </a:r>
            <a:r>
              <a:rPr lang="cs-CZ" dirty="0" err="1" smtClean="0"/>
              <a:t>úpolového</a:t>
            </a:r>
            <a:r>
              <a:rPr lang="cs-CZ" dirty="0" smtClean="0"/>
              <a:t> sportu podle zadání</a:t>
            </a:r>
          </a:p>
          <a:p>
            <a:r>
              <a:rPr lang="cs-CZ" smtClean="0"/>
              <a:t>V </a:t>
            </a:r>
            <a:r>
              <a:rPr lang="cs-CZ" smtClean="0"/>
              <a:t>učebních </a:t>
            </a:r>
            <a:r>
              <a:rPr lang="cs-CZ" dirty="0" smtClean="0"/>
              <a:t>materiálech předmětu</a:t>
            </a:r>
          </a:p>
          <a:p>
            <a:r>
              <a:rPr lang="cs-CZ" dirty="0" err="1" smtClean="0"/>
              <a:t>Template</a:t>
            </a:r>
            <a:r>
              <a:rPr lang="cs-CZ" dirty="0" smtClean="0"/>
              <a:t> „A“</a:t>
            </a:r>
          </a:p>
          <a:p>
            <a:r>
              <a:rPr lang="cs-CZ" dirty="0" err="1" smtClean="0"/>
              <a:t>Template</a:t>
            </a:r>
            <a:r>
              <a:rPr lang="cs-CZ" dirty="0" smtClean="0"/>
              <a:t> „B“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560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Template</a:t>
            </a:r>
            <a:r>
              <a:rPr lang="cs-CZ" dirty="0" smtClean="0"/>
              <a:t> „A“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Raný vývoj a prameny</a:t>
            </a:r>
          </a:p>
          <a:p>
            <a:pPr lvl="1"/>
            <a:r>
              <a:rPr lang="cs-CZ" sz="1600" dirty="0"/>
              <a:t>Z jakých bojových umění se </a:t>
            </a:r>
            <a:r>
              <a:rPr lang="cs-CZ" sz="1600" dirty="0" err="1"/>
              <a:t>úpolový</a:t>
            </a:r>
            <a:r>
              <a:rPr lang="cs-CZ" sz="1600" dirty="0"/>
              <a:t> sport vyvinul, v jakém období, za jakých okolností a z jakých důvodů</a:t>
            </a:r>
            <a:r>
              <a:rPr lang="cs-CZ" sz="1600" dirty="0" smtClean="0"/>
              <a:t>?</a:t>
            </a:r>
            <a:endParaRPr lang="cs-CZ" sz="1600" dirty="0"/>
          </a:p>
          <a:p>
            <a:r>
              <a:rPr lang="cs-CZ" sz="2000" b="1" dirty="0"/>
              <a:t>Zakladatel</a:t>
            </a:r>
          </a:p>
          <a:p>
            <a:pPr lvl="1"/>
            <a:r>
              <a:rPr lang="cs-CZ" sz="1600" dirty="0"/>
              <a:t>Jaká osobnost (osobnosti) stála za vytvořením </a:t>
            </a:r>
            <a:r>
              <a:rPr lang="cs-CZ" sz="1600" dirty="0" err="1"/>
              <a:t>úpolového</a:t>
            </a:r>
            <a:r>
              <a:rPr lang="cs-CZ" sz="1600" dirty="0"/>
              <a:t> sportu? Jaká je osobní historie zakladatele</a:t>
            </a:r>
            <a:r>
              <a:rPr lang="cs-CZ" sz="1600" dirty="0" smtClean="0"/>
              <a:t>?</a:t>
            </a:r>
            <a:endParaRPr lang="cs-CZ" sz="1600" dirty="0"/>
          </a:p>
          <a:p>
            <a:r>
              <a:rPr lang="cs-CZ" sz="2000" b="1" dirty="0"/>
              <a:t>Významné osobnosti</a:t>
            </a:r>
          </a:p>
          <a:p>
            <a:pPr lvl="1"/>
            <a:r>
              <a:rPr lang="cs-CZ" sz="1600" dirty="0"/>
              <a:t>Vyberte 2-3 nejvýznamnější osobnosti v mezinárodním kontextu</a:t>
            </a:r>
            <a:r>
              <a:rPr lang="cs-CZ" sz="1600" dirty="0" smtClean="0"/>
              <a:t>.</a:t>
            </a:r>
            <a:r>
              <a:rPr lang="cs-CZ" sz="1600" dirty="0"/>
              <a:t> </a:t>
            </a:r>
          </a:p>
          <a:p>
            <a:r>
              <a:rPr lang="cs-CZ" sz="2000" b="1" dirty="0"/>
              <a:t>České významné osobnosti</a:t>
            </a:r>
          </a:p>
          <a:p>
            <a:pPr lvl="1"/>
            <a:r>
              <a:rPr lang="cs-CZ" sz="1600" dirty="0"/>
              <a:t>Vyberte 2-3 nejvýznamnější osobnosti v národním kontextu.</a:t>
            </a:r>
          </a:p>
          <a:p>
            <a:r>
              <a:rPr lang="cs-CZ" sz="2000" b="1" dirty="0" smtClean="0"/>
              <a:t>Referenční </a:t>
            </a:r>
            <a:r>
              <a:rPr lang="cs-CZ" sz="2000" b="1" dirty="0"/>
              <a:t>seznam</a:t>
            </a:r>
          </a:p>
          <a:p>
            <a:pPr lvl="1"/>
            <a:r>
              <a:rPr lang="cs-CZ" sz="1600" dirty="0"/>
              <a:t>Uveďte všechny použité zdroje. Zápis proveďte v normě APA</a:t>
            </a:r>
            <a:r>
              <a:rPr lang="cs-CZ" sz="1600" dirty="0" smtClean="0"/>
              <a:t>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11444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Template</a:t>
            </a:r>
            <a:r>
              <a:rPr lang="cs-CZ" dirty="0" smtClean="0"/>
              <a:t> „B“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Pravidla a jejich vývoj</a:t>
            </a:r>
          </a:p>
          <a:p>
            <a:pPr lvl="1"/>
            <a:r>
              <a:rPr lang="cs-CZ" sz="1600" dirty="0"/>
              <a:t>Podle jakých pravidel se v </a:t>
            </a:r>
            <a:r>
              <a:rPr lang="cs-CZ" sz="1600" dirty="0" err="1"/>
              <a:t>úpolovém</a:t>
            </a:r>
            <a:r>
              <a:rPr lang="cs-CZ" sz="1600" dirty="0"/>
              <a:t> sportu soutěží? Jaké jsou hlavní mezníky ve vývoji pravidel</a:t>
            </a:r>
            <a:r>
              <a:rPr lang="cs-CZ" sz="1600" dirty="0" smtClean="0"/>
              <a:t>?</a:t>
            </a:r>
            <a:endParaRPr lang="cs-CZ" sz="1600" dirty="0"/>
          </a:p>
          <a:p>
            <a:r>
              <a:rPr lang="cs-CZ" sz="2000" b="1" dirty="0"/>
              <a:t>Systém mezinárodních soutěží</a:t>
            </a:r>
          </a:p>
          <a:p>
            <a:pPr lvl="1"/>
            <a:r>
              <a:rPr lang="cs-CZ" sz="1600" dirty="0"/>
              <a:t>Jaké </a:t>
            </a:r>
            <a:r>
              <a:rPr lang="cs-CZ" sz="1400" dirty="0"/>
              <a:t>mezinárodní</a:t>
            </a:r>
            <a:r>
              <a:rPr lang="cs-CZ" sz="1600" dirty="0"/>
              <a:t> soutěže jsou v </a:t>
            </a:r>
            <a:r>
              <a:rPr lang="cs-CZ" sz="1600" dirty="0" err="1"/>
              <a:t>úpolovém</a:t>
            </a:r>
            <a:r>
              <a:rPr lang="cs-CZ" sz="1600" dirty="0"/>
              <a:t> sportu pořádány, jaká je jejich historie? (především ME, MS, OH, SH, SUH </a:t>
            </a:r>
            <a:r>
              <a:rPr lang="cs-CZ" sz="1600" dirty="0" err="1"/>
              <a:t>SportAccord</a:t>
            </a:r>
            <a:r>
              <a:rPr lang="cs-CZ" sz="1600" dirty="0" smtClean="0"/>
              <a:t>)</a:t>
            </a:r>
            <a:endParaRPr lang="cs-CZ" sz="1600" dirty="0"/>
          </a:p>
          <a:p>
            <a:r>
              <a:rPr lang="cs-CZ" sz="2000" b="1" dirty="0"/>
              <a:t>Mezinárodní organizace a jejich vývoj</a:t>
            </a:r>
          </a:p>
          <a:p>
            <a:pPr lvl="1"/>
            <a:r>
              <a:rPr lang="cs-CZ" sz="1600" dirty="0"/>
              <a:t>Kdy a kde vznikla mezinárodní organizace? Jaké probíhaly až do současnosti změny</a:t>
            </a:r>
            <a:r>
              <a:rPr lang="cs-CZ" sz="1600" dirty="0" smtClean="0"/>
              <a:t>?</a:t>
            </a:r>
            <a:endParaRPr lang="cs-CZ" sz="1600" dirty="0"/>
          </a:p>
          <a:p>
            <a:r>
              <a:rPr lang="cs-CZ" sz="2000" b="1" dirty="0"/>
              <a:t>Národní organizace a jejich vývoj</a:t>
            </a:r>
          </a:p>
          <a:p>
            <a:pPr lvl="1"/>
            <a:r>
              <a:rPr lang="cs-CZ" sz="1600" dirty="0"/>
              <a:t>Kdy a za jakých okolností vznikla mezinárodní organizace? Jaké probíhaly až do současnosti změny</a:t>
            </a:r>
            <a:r>
              <a:rPr lang="cs-CZ" sz="1600" dirty="0" smtClean="0"/>
              <a:t>?</a:t>
            </a:r>
            <a:endParaRPr lang="cs-CZ" sz="1600" dirty="0"/>
          </a:p>
          <a:p>
            <a:r>
              <a:rPr lang="cs-CZ" sz="2000" b="1" dirty="0"/>
              <a:t>Referenční seznam</a:t>
            </a:r>
          </a:p>
          <a:p>
            <a:pPr lvl="1"/>
            <a:r>
              <a:rPr lang="cs-CZ" sz="1600" dirty="0"/>
              <a:t>Uveďte všechny použité zdroje. Zápis proveďte v normě APA</a:t>
            </a:r>
            <a:r>
              <a:rPr lang="cs-CZ" sz="1600" dirty="0" smtClean="0"/>
              <a:t>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6784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6867" name="Zástupný symbol pro obsah 3" descr="Peleus_Atalante_Staatliche_Antikensammlungen_15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44450"/>
            <a:ext cx="4967287" cy="6627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7891" name="Zástupný symbol pro obsah 3" descr="Thermae_boxer_Massimo_Inv1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44450"/>
            <a:ext cx="4175125" cy="6769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8915" name="Zástupný symbol pro obsah 3" descr="Uffizi_wrestlers_Magnier_Louvre_MR2040_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15888"/>
            <a:ext cx="65532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>
                <a:latin typeface="Times New Roman" pitchFamily="18" charset="0"/>
                <a:cs typeface="Times New Roman" pitchFamily="18" charset="0"/>
              </a:rPr>
              <a:t>Olympijské hnutí 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>
                <a:latin typeface="Times New Roman" pitchFamily="18" charset="0"/>
                <a:cs typeface="Times New Roman" pitchFamily="18" charset="0"/>
              </a:rPr>
              <a:t>Mezinárodní olympijský výbor</a:t>
            </a:r>
            <a:r>
              <a:rPr lang="sk-SK" smtClean="0">
                <a:latin typeface="Times New Roman" pitchFamily="18" charset="0"/>
              </a:rPr>
              <a:t> 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(IOC)</a:t>
            </a:r>
            <a:endParaRPr lang="sk-SK" smtClean="0">
              <a:latin typeface="Times New Roman" pitchFamily="18" charset="0"/>
            </a:endParaRPr>
          </a:p>
          <a:p>
            <a:pPr eaLnBrk="1" hangingPunct="1"/>
            <a:r>
              <a:rPr lang="sk-SK" smtClean="0">
                <a:latin typeface="Times New Roman" pitchFamily="18" charset="0"/>
                <a:cs typeface="Times New Roman" pitchFamily="18" charset="0"/>
              </a:rPr>
              <a:t>Organizační výbory olympijských her</a:t>
            </a:r>
            <a:endParaRPr lang="sk-SK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r>
              <a:rPr lang="sk-SK" smtClean="0">
                <a:latin typeface="Times New Roman" pitchFamily="18" charset="0"/>
                <a:cs typeface="Times New Roman" pitchFamily="18" charset="0"/>
              </a:rPr>
              <a:t>Národní olympijsk</a:t>
            </a:r>
            <a:r>
              <a:rPr lang="sk-SK" smtClean="0">
                <a:latin typeface="Times New Roman" pitchFamily="18" charset="0"/>
              </a:rPr>
              <a:t>é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 výbory</a:t>
            </a:r>
            <a:endParaRPr lang="sk-SK" smtClean="0">
              <a:latin typeface="Times New Roman" pitchFamily="18" charset="0"/>
            </a:endParaRPr>
          </a:p>
          <a:p>
            <a:pPr eaLnBrk="1" hangingPunct="1"/>
            <a:r>
              <a:rPr lang="sk-SK" smtClean="0">
                <a:latin typeface="Times New Roman" pitchFamily="18" charset="0"/>
              </a:rPr>
              <a:t>M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ezinárodní federace</a:t>
            </a:r>
            <a:endParaRPr lang="sk-SK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árodní organizace</a:t>
            </a:r>
            <a:endParaRPr lang="sk-SK" smtClean="0">
              <a:latin typeface="Times New Roman" pitchFamily="18" charset="0"/>
            </a:endParaRPr>
          </a:p>
          <a:p>
            <a:pPr eaLnBrk="1" hangingPunct="1"/>
            <a:r>
              <a:rPr lang="sk-SK" smtClean="0">
                <a:latin typeface="Times New Roman" pitchFamily="18" charset="0"/>
                <a:cs typeface="Times New Roman" pitchFamily="18" charset="0"/>
              </a:rPr>
              <a:t>Kluby</a:t>
            </a:r>
            <a:endParaRPr lang="sk-SK" smtClean="0">
              <a:latin typeface="Times New Roman" pitchFamily="18" charset="0"/>
            </a:endParaRPr>
          </a:p>
          <a:p>
            <a:pPr eaLnBrk="1" hangingPunct="1"/>
            <a:r>
              <a:rPr lang="sk-SK" smtClean="0">
                <a:latin typeface="Times New Roman" pitchFamily="18" charset="0"/>
                <a:cs typeface="Times New Roman" pitchFamily="18" charset="0"/>
              </a:rPr>
              <a:t>Samotn</a:t>
            </a:r>
            <a:r>
              <a:rPr lang="sk-SK" smtClean="0">
                <a:latin typeface="Times New Roman" pitchFamily="18" charset="0"/>
              </a:rPr>
              <a:t>í </a:t>
            </a:r>
            <a:r>
              <a:rPr lang="sk-SK" smtClean="0">
                <a:latin typeface="Times New Roman" pitchFamily="18" charset="0"/>
                <a:cs typeface="Times New Roman" pitchFamily="18" charset="0"/>
              </a:rPr>
              <a:t>sportovci</a:t>
            </a:r>
            <a:r>
              <a:rPr lang="en-US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sk-SK" smtClean="0">
                <a:latin typeface="Times New Roman" pitchFamily="18" charset="0"/>
              </a:rPr>
              <a:t>V </a:t>
            </a:r>
            <a:r>
              <a:rPr lang="cs-CZ" smtClean="0">
                <a:latin typeface="Times New Roman" pitchFamily="18" charset="0"/>
              </a:rPr>
              <a:t>současnosti v </a:t>
            </a:r>
            <a:r>
              <a:rPr lang="sk-SK" smtClean="0">
                <a:latin typeface="Times New Roman" pitchFamily="18" charset="0"/>
              </a:rPr>
              <a:t>programu OH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sz="2800" b="1" smtClean="0">
                <a:latin typeface="Times New Roman" pitchFamily="18" charset="0"/>
                <a:cs typeface="Times New Roman" pitchFamily="18" charset="0"/>
              </a:rPr>
              <a:t>Šerm</a:t>
            </a:r>
            <a:r>
              <a:rPr lang="sk-SK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smtClean="0">
                <a:latin typeface="Times New Roman" pitchFamily="18" charset="0"/>
              </a:rPr>
              <a:t>(1</a:t>
            </a:r>
            <a:r>
              <a:rPr lang="sk-SK" sz="2800" smtClean="0">
                <a:latin typeface="Times New Roman" pitchFamily="18" charset="0"/>
                <a:cs typeface="Times New Roman" pitchFamily="18" charset="0"/>
              </a:rPr>
              <a:t>896</a:t>
            </a:r>
            <a:r>
              <a:rPr lang="sk-SK" sz="2800" smtClean="0">
                <a:latin typeface="Times New Roman" pitchFamily="18" charset="0"/>
              </a:rPr>
              <a:t>)</a:t>
            </a:r>
            <a:endParaRPr lang="sk-SK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sz="28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sz="2800" b="1" smtClean="0">
                <a:latin typeface="Times New Roman" pitchFamily="18" charset="0"/>
                <a:cs typeface="Times New Roman" pitchFamily="18" charset="0"/>
              </a:rPr>
              <a:t>Zápas</a:t>
            </a:r>
            <a:r>
              <a:rPr lang="sk-SK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smtClean="0">
                <a:latin typeface="Times New Roman" pitchFamily="18" charset="0"/>
              </a:rPr>
              <a:t>(1</a:t>
            </a:r>
            <a:r>
              <a:rPr lang="sk-SK" sz="2800" smtClean="0">
                <a:latin typeface="Times New Roman" pitchFamily="18" charset="0"/>
                <a:cs typeface="Times New Roman" pitchFamily="18" charset="0"/>
              </a:rPr>
              <a:t>896</a:t>
            </a:r>
            <a:r>
              <a:rPr lang="sk-SK" sz="2800" smtClean="0">
                <a:latin typeface="Times New Roman" pitchFamily="18" charset="0"/>
              </a:rPr>
              <a:t>)</a:t>
            </a:r>
            <a:endParaRPr lang="sk-SK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sz="2800" b="1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sk-SK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sz="2800" b="1" smtClean="0">
                <a:latin typeface="Times New Roman" pitchFamily="18" charset="0"/>
                <a:cs typeface="Times New Roman" pitchFamily="18" charset="0"/>
              </a:rPr>
              <a:t>Box</a:t>
            </a:r>
            <a:r>
              <a:rPr lang="sk-SK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smtClean="0">
                <a:latin typeface="Times New Roman" pitchFamily="18" charset="0"/>
              </a:rPr>
              <a:t>(</a:t>
            </a:r>
            <a:r>
              <a:rPr lang="sk-SK" sz="2800" smtClean="0">
                <a:latin typeface="Times New Roman" pitchFamily="18" charset="0"/>
                <a:cs typeface="Times New Roman" pitchFamily="18" charset="0"/>
              </a:rPr>
              <a:t>1904</a:t>
            </a:r>
            <a:r>
              <a:rPr lang="sk-SK" sz="2800" smtClean="0">
                <a:latin typeface="Times New Roman" pitchFamily="18" charset="0"/>
              </a:rPr>
              <a:t>)</a:t>
            </a:r>
            <a:endParaRPr lang="sk-SK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sz="2800" b="1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sk-SK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sz="2800" b="1" smtClean="0">
                <a:latin typeface="Times New Roman" pitchFamily="18" charset="0"/>
                <a:cs typeface="Times New Roman" pitchFamily="18" charset="0"/>
              </a:rPr>
              <a:t>Džúdó</a:t>
            </a:r>
            <a:r>
              <a:rPr lang="sk-SK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smtClean="0">
                <a:latin typeface="Times New Roman" pitchFamily="18" charset="0"/>
              </a:rPr>
              <a:t>(1</a:t>
            </a:r>
            <a:r>
              <a:rPr lang="sk-SK" sz="2800" smtClean="0">
                <a:latin typeface="Times New Roman" pitchFamily="18" charset="0"/>
                <a:cs typeface="Times New Roman" pitchFamily="18" charset="0"/>
              </a:rPr>
              <a:t>964</a:t>
            </a:r>
            <a:r>
              <a:rPr lang="sk-SK" sz="2800" smtClean="0">
                <a:latin typeface="Times New Roman" pitchFamily="18" charset="0"/>
              </a:rPr>
              <a:t>)</a:t>
            </a:r>
            <a:endParaRPr lang="sk-SK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k-SK" sz="2800" b="1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sk-SK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800" b="1" smtClean="0">
                <a:latin typeface="Times New Roman" pitchFamily="18" charset="0"/>
                <a:cs typeface="Times New Roman" pitchFamily="18" charset="0"/>
              </a:rPr>
              <a:t>Taekwondo</a:t>
            </a:r>
            <a:r>
              <a:rPr lang="sk-SK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smtClean="0">
                <a:latin typeface="Times New Roman" pitchFamily="18" charset="0"/>
              </a:rPr>
              <a:t>(</a:t>
            </a:r>
            <a:r>
              <a:rPr lang="sk-SK" sz="2800" smtClean="0">
                <a:latin typeface="Times New Roman" pitchFamily="18" charset="0"/>
                <a:cs typeface="Times New Roman" pitchFamily="18" charset="0"/>
              </a:rPr>
              <a:t>2000</a:t>
            </a:r>
            <a:r>
              <a:rPr lang="sk-SK" sz="2800" smtClean="0">
                <a:latin typeface="Times New Roman" pitchFamily="18" charset="0"/>
              </a:rPr>
              <a:t>)</a:t>
            </a:r>
            <a:r>
              <a:rPr lang="en-US" sz="280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14375"/>
          </a:xfrm>
        </p:spPr>
        <p:txBody>
          <a:bodyPr/>
          <a:lstStyle/>
          <a:p>
            <a:pPr eaLnBrk="1" hangingPunct="1"/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Úpolové sporty na novodobých </a:t>
            </a:r>
            <a:r>
              <a:rPr lang="cs-CZ" sz="2800" smtClean="0">
                <a:latin typeface="Times New Roman" pitchFamily="18" charset="0"/>
              </a:rPr>
              <a:t>o</a:t>
            </a:r>
            <a:r>
              <a:rPr lang="cs-CZ" sz="2800" smtClean="0">
                <a:latin typeface="Times New Roman" pitchFamily="18" charset="0"/>
                <a:cs typeface="Times New Roman" pitchFamily="18" charset="0"/>
              </a:rPr>
              <a:t>lympijských hrách</a:t>
            </a:r>
            <a:endParaRPr lang="sk-SK" sz="2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23850" y="836613"/>
          <a:ext cx="8424937" cy="5641805"/>
        </p:xfrm>
        <a:graphic>
          <a:graphicData uri="http://schemas.openxmlformats.org/drawingml/2006/table">
            <a:tbl>
              <a:tblPr/>
              <a:tblGrid>
                <a:gridCol w="1695436"/>
                <a:gridCol w="1258937"/>
                <a:gridCol w="1049957"/>
                <a:gridCol w="1049957"/>
                <a:gridCol w="1049957"/>
                <a:gridCol w="1049957"/>
                <a:gridCol w="1270736"/>
              </a:tblGrid>
              <a:tr h="389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Šerm</a:t>
                      </a: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Zápas</a:t>
                      </a: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Přetahování lanem</a:t>
                      </a: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Box</a:t>
                      </a: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Džúdó</a:t>
                      </a: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Taekwondo</a:t>
                      </a: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1896 Atény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1900 Paříž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1904 St. Louis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1908 Londýn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1912 Stockholm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1920 Antverpy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1924 Paříž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1928 Amsterdam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1932 Los Angeles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1936 Berlín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1948 Londýn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1952 Helsinky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1956 Melbourne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1960 Řím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1964 Tokio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1968 Mexiko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1972 Mnichov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1976 Montreal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1980 Moskva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1984 Los Angeles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1988 Soul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1992 Barcelona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1996 Atlanta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2000 Sydney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2004 Atény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2008 Peking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060"/>
                    </a:solidFill>
                  </a:tcPr>
                </a:tc>
              </a:tr>
              <a:tr h="194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2012 Londýn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0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6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</a:p>
                  </a:txBody>
                  <a:tcPr marL="49851" marR="4985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xxxxxxx</a:t>
                      </a:r>
                      <a:endParaRPr lang="cs-CZ" sz="10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851" marR="498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606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Times New Roman" pitchFamily="18" charset="0"/>
              </a:rPr>
              <a:t>Otázky k ženským úpolovým disciplínám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>
                <a:latin typeface="Times New Roman" pitchFamily="18" charset="0"/>
              </a:rPr>
              <a:t>Jaká je historie ženských úpolových disciplín na OH?</a:t>
            </a:r>
          </a:p>
          <a:p>
            <a:pPr eaLnBrk="1" hangingPunct="1">
              <a:lnSpc>
                <a:spcPct val="90000"/>
              </a:lnSpc>
            </a:pPr>
            <a:endParaRPr lang="cs-CZ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mtClean="0">
                <a:latin typeface="Times New Roman" pitchFamily="18" charset="0"/>
              </a:rPr>
              <a:t>Co zjistíme z porovnání ženských a mužských disciplín</a:t>
            </a:r>
            <a:r>
              <a:rPr lang="en-GB" smtClean="0">
                <a:latin typeface="Times New Roman" pitchFamily="18" charset="0"/>
              </a:rPr>
              <a:t>?</a:t>
            </a:r>
            <a:endParaRPr lang="cs-CZ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cs-CZ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mtClean="0">
                <a:latin typeface="Times New Roman" pitchFamily="18" charset="0"/>
              </a:rPr>
              <a:t>Jaká je současná situace a co očekáváme v budocnosti</a:t>
            </a:r>
            <a:r>
              <a:rPr lang="en-GB" smtClean="0">
                <a:latin typeface="Times New Roman" pitchFamily="18" charset="0"/>
              </a:rPr>
              <a:t>?</a:t>
            </a:r>
            <a:r>
              <a:rPr lang="cs-CZ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raz Sumi">
  <a:themeElements>
    <a:clrScheme name="Obraz Sumi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Obraz Sum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braz Sumi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raz Sumi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raz Sum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raz Sumi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raz Sumi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raz Sumi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raz Sumi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Designs\Obraz Sumi.pot</Template>
  <TotalTime>2541</TotalTime>
  <Words>745</Words>
  <Application>Microsoft Office PowerPoint</Application>
  <PresentationFormat>Předvádění na obrazovce (4:3)</PresentationFormat>
  <Paragraphs>235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Calibri</vt:lpstr>
      <vt:lpstr>Tahoma</vt:lpstr>
      <vt:lpstr>Times New Roman</vt:lpstr>
      <vt:lpstr>Obraz Sumi</vt:lpstr>
      <vt:lpstr>Dějiny úpolových sportů</vt:lpstr>
      <vt:lpstr>Úpolové sporty na starořeckých olympijských hrách </vt:lpstr>
      <vt:lpstr>Prezentace aplikace PowerPoint</vt:lpstr>
      <vt:lpstr>Prezentace aplikace PowerPoint</vt:lpstr>
      <vt:lpstr>Prezentace aplikace PowerPoint</vt:lpstr>
      <vt:lpstr>Olympijské hnutí </vt:lpstr>
      <vt:lpstr>V současnosti v programu OH</vt:lpstr>
      <vt:lpstr>Úpolové sporty na novodobých olympijských hrách</vt:lpstr>
      <vt:lpstr>Otázky k ženským úpolovým disciplínám</vt:lpstr>
      <vt:lpstr>Ženské úpolové disciplíny</vt:lpstr>
      <vt:lpstr>Časový odstup zařazení ženských a mužských úpolových disciplín</vt:lpstr>
      <vt:lpstr>Ženské úpolové disciplíny</vt:lpstr>
      <vt:lpstr>Uznané IOC, ale nezařazené</vt:lpstr>
      <vt:lpstr>Světové hry – předsíň OH</vt:lpstr>
      <vt:lpstr>Úpolové sporty v programu WG</vt:lpstr>
      <vt:lpstr>Formy úpolových sportů</vt:lpstr>
      <vt:lpstr>Původ úpolových sportů</vt:lpstr>
      <vt:lpstr>Paralympijské úpolové sporty</vt:lpstr>
      <vt:lpstr>Světové úpolové hry SportAccord</vt:lpstr>
      <vt:lpstr>Světové úpolové hry</vt:lpstr>
      <vt:lpstr>International Martial Arts Games</vt:lpstr>
      <vt:lpstr>Seminární práce</vt:lpstr>
      <vt:lpstr>Template „A“</vt:lpstr>
      <vt:lpstr>Template „B“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Administrator</dc:creator>
  <cp:lastModifiedBy>Reguli</cp:lastModifiedBy>
  <cp:revision>206</cp:revision>
  <cp:lastPrinted>1601-01-01T00:00:00Z</cp:lastPrinted>
  <dcterms:created xsi:type="dcterms:W3CDTF">2008-10-08T15:23:57Z</dcterms:created>
  <dcterms:modified xsi:type="dcterms:W3CDTF">2015-02-21T21:10:21Z</dcterms:modified>
</cp:coreProperties>
</file>