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4" r:id="rId2"/>
  </p:sldMasterIdLst>
  <p:notesMasterIdLst>
    <p:notesMasterId r:id="rId22"/>
  </p:notesMasterIdLst>
  <p:sldIdLst>
    <p:sldId id="256" r:id="rId3"/>
    <p:sldId id="271" r:id="rId4"/>
    <p:sldId id="272" r:id="rId5"/>
    <p:sldId id="273" r:id="rId6"/>
    <p:sldId id="274" r:id="rId7"/>
    <p:sldId id="275" r:id="rId8"/>
    <p:sldId id="276" r:id="rId9"/>
    <p:sldId id="292" r:id="rId10"/>
    <p:sldId id="291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81181" autoAdjust="0"/>
  </p:normalViewPr>
  <p:slideViewPr>
    <p:cSldViewPr>
      <p:cViewPr varScale="1">
        <p:scale>
          <a:sx n="88" d="100"/>
          <a:sy n="88" d="100"/>
        </p:scale>
        <p:origin x="66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2447E72A-D913-4DC2-9E0A-E520CE8FCC86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A5D78FC6-CE17-4259-A63C-DDFC12E04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539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740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1200" b="1" dirty="0" smtClean="0"/>
              <a:t>Standardizovaný rozhovor</a:t>
            </a:r>
            <a:r>
              <a:rPr lang="cs-CZ" altLang="cs-CZ" sz="1200" dirty="0" smtClean="0"/>
              <a:t>: postupuje přesně podle předem vypracovaného schématu, rozhovor se musí dotknout určitého počtu otázek, které předkládáme ve stejném sledu i formě.</a:t>
            </a:r>
          </a:p>
          <a:p>
            <a:pPr>
              <a:lnSpc>
                <a:spcPct val="90000"/>
              </a:lnSpc>
            </a:pPr>
            <a:r>
              <a:rPr lang="cs-CZ" altLang="cs-CZ" sz="1200" b="1" dirty="0" smtClean="0"/>
              <a:t>Částečně standardizovaný rozhovor</a:t>
            </a:r>
            <a:r>
              <a:rPr lang="cs-CZ" altLang="cs-CZ" sz="1200" dirty="0" smtClean="0"/>
              <a:t>: záměr a cíl rozhovoru je pevně stanoven, uvolňuje se taktika jeho vedení, není nutné dodržovat pořadí a formulaci otázek, je nezbytné dotknout se všech předem stanovených oblastí.</a:t>
            </a:r>
          </a:p>
          <a:p>
            <a:pPr>
              <a:lnSpc>
                <a:spcPct val="90000"/>
              </a:lnSpc>
            </a:pPr>
            <a:r>
              <a:rPr lang="cs-CZ" altLang="cs-CZ" sz="1200" b="1" dirty="0" smtClean="0"/>
              <a:t>Volný rozhovor</a:t>
            </a:r>
            <a:r>
              <a:rPr lang="cs-CZ" altLang="cs-CZ" sz="1200" dirty="0" smtClean="0"/>
              <a:t>: směřuje ke konkrétnímu cíli, cesty a prostředky k jeho dosažení nejsou předem stanoveny.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8917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sz="1200" smtClean="0"/>
              <a:t>Psychodiagnostické metody založené na subjektivní výpovědi  osoby o jejích vlastnostech, citech, postojích, názorech, zájmech, způsobu reagování, znalostech atd. </a:t>
            </a:r>
          </a:p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1273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1200" dirty="0" smtClean="0"/>
              <a:t>a)</a:t>
            </a:r>
            <a:r>
              <a:rPr lang="cs-CZ" altLang="cs-CZ" sz="1200" i="1" dirty="0" smtClean="0"/>
              <a:t> </a:t>
            </a:r>
            <a:r>
              <a:rPr lang="cs-CZ" altLang="cs-CZ" sz="1200" i="1" dirty="0" err="1" smtClean="0"/>
              <a:t>autoanamnéza</a:t>
            </a:r>
            <a:r>
              <a:rPr lang="cs-CZ" altLang="cs-CZ" sz="1200" i="1" dirty="0" smtClean="0"/>
              <a:t> </a:t>
            </a:r>
            <a:r>
              <a:rPr lang="cs-CZ" altLang="cs-CZ" sz="1200" dirty="0" smtClean="0"/>
              <a:t>(subjektivní anamnéza)– zdrojem informací je subjekt sám</a:t>
            </a:r>
          </a:p>
          <a:p>
            <a:pPr>
              <a:lnSpc>
                <a:spcPct val="90000"/>
              </a:lnSpc>
            </a:pPr>
            <a:r>
              <a:rPr lang="cs-CZ" altLang="cs-CZ" sz="1200" dirty="0" smtClean="0"/>
              <a:t>b) </a:t>
            </a:r>
            <a:r>
              <a:rPr lang="cs-CZ" altLang="cs-CZ" sz="1200" i="1" dirty="0" err="1" smtClean="0"/>
              <a:t>heteroanamnéza</a:t>
            </a:r>
            <a:r>
              <a:rPr lang="cs-CZ" altLang="cs-CZ" sz="1200" i="1" dirty="0" smtClean="0"/>
              <a:t> </a:t>
            </a:r>
            <a:r>
              <a:rPr lang="cs-CZ" altLang="cs-CZ" sz="1200" dirty="0" smtClean="0"/>
              <a:t>(objektivní anamnéza)- informace podávají jiní lidé, většinou příbuzní, spolupracovníci, známí, případně čerpáme z různých záznamů a zpráv</a:t>
            </a:r>
            <a:endParaRPr lang="en-US" altLang="cs-CZ" sz="120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7513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sz="1200" dirty="0" smtClean="0"/>
              <a:t>U dětí např. kresba rodiny, kresba začarované rodiny (členové rodiny zvířata)</a:t>
            </a:r>
            <a:endParaRPr lang="en-US" altLang="cs-CZ" sz="120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871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lnSpc>
                <a:spcPct val="90000"/>
              </a:lnSpc>
            </a:pPr>
            <a:r>
              <a:rPr lang="cs-CZ" altLang="cs-CZ" sz="1200" dirty="0" smtClean="0"/>
              <a:t>a to podle konkrétního cíle, kterým může být: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cs-CZ" altLang="cs-CZ" sz="1200" dirty="0" smtClean="0"/>
              <a:t>Určení stupně vývoje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cs-CZ" altLang="cs-CZ" sz="1200" dirty="0" smtClean="0"/>
              <a:t>Zjištění příčin odchylného vývoje od věkové normy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cs-CZ" altLang="cs-CZ" sz="1200" dirty="0" smtClean="0"/>
              <a:t>Zjištění individuálních zvláštností osobnosti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cs-CZ" altLang="cs-CZ" sz="1200" dirty="0" smtClean="0"/>
              <a:t>Zjištění podstaty, podmínek a příčin individuálních rozdílů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cs-CZ" altLang="cs-CZ" sz="1200" dirty="0" smtClean="0"/>
              <a:t>Prognóza nebo predikce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658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(úkolů, situací, otázek),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76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sz="1200" dirty="0" smtClean="0"/>
              <a:t>Pokud je použijí osoby nemající příslušnou kvalifikaci, vzniká nebezpečí, že budou poškozeny buď vyšetřované osoby, nebo jiní jednotlivci či instituce.</a:t>
            </a:r>
            <a:endParaRPr lang="en-US" altLang="cs-CZ" sz="120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902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sz="1200" dirty="0" smtClean="0"/>
              <a:t>(výsledky školních prací, zájmových činností, umělecká díla, sportovní výkony, množství a kvalita zhotovených výrobků atd.)</a:t>
            </a:r>
          </a:p>
          <a:p>
            <a:r>
              <a:rPr lang="cs-CZ" altLang="cs-CZ" sz="1200" dirty="0" smtClean="0"/>
              <a:t>(testy, osobnostní dotazníky)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57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sz="1200" dirty="0" smtClean="0"/>
              <a:t>Metoda pozorování spočívá v záměrném a plánovitém vnímání, které je cílevědomě zaměřeno k dosažení určitého cíle. </a:t>
            </a:r>
          </a:p>
          <a:p>
            <a:r>
              <a:rPr lang="cs-CZ" dirty="0" smtClean="0"/>
              <a:t>Systematické:</a:t>
            </a:r>
          </a:p>
          <a:p>
            <a:pPr>
              <a:lnSpc>
                <a:spcPct val="80000"/>
              </a:lnSpc>
            </a:pPr>
            <a:r>
              <a:rPr lang="cs-CZ" altLang="cs-CZ" sz="1200" dirty="0" smtClean="0"/>
              <a:t>Vymezit úkoly pozorování (co má pozorovatel sledovat a zachycovat)</a:t>
            </a:r>
          </a:p>
          <a:p>
            <a:pPr>
              <a:lnSpc>
                <a:spcPct val="80000"/>
              </a:lnSpc>
            </a:pPr>
            <a:r>
              <a:rPr lang="cs-CZ" altLang="cs-CZ" sz="1200" dirty="0" smtClean="0"/>
              <a:t>Připravit pomůcky pozorování: speciální záznamový arch, kde se v jednotlivých rubrikách nebo smluvenými značkami zachycují sledované projevy učitele a žáků</a:t>
            </a:r>
          </a:p>
          <a:p>
            <a:pPr>
              <a:lnSpc>
                <a:spcPct val="80000"/>
              </a:lnSpc>
            </a:pPr>
            <a:r>
              <a:rPr lang="cs-CZ" altLang="cs-CZ" sz="1200" dirty="0" smtClean="0"/>
              <a:t>Pro zmenšení subjektivity: několik pozorovatelů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1200" dirty="0" smtClean="0"/>
              <a:t>Videozáznam, audiozáznam</a:t>
            </a:r>
            <a:endParaRPr lang="en-US" altLang="cs-CZ" sz="120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487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1200" dirty="0" smtClean="0"/>
              <a:t>V experimentálním výzkumu záměrně a plánovitě zasahujeme do zkoumaného dění, abychom jej mohli lépe poznat.</a:t>
            </a:r>
          </a:p>
          <a:p>
            <a:pPr>
              <a:lnSpc>
                <a:spcPct val="80000"/>
              </a:lnSpc>
            </a:pPr>
            <a:r>
              <a:rPr lang="cs-CZ" altLang="cs-CZ" sz="1200" dirty="0" smtClean="0"/>
              <a:t>Vyvoláme nebo měníme jednu podmínku, ostatní zachováme neměnné. Sledujeme pak změny v projevech zkoumaných osob v závislosti na změnách podmínky.</a:t>
            </a:r>
          </a:p>
          <a:p>
            <a:pPr>
              <a:lnSpc>
                <a:spcPct val="80000"/>
              </a:lnSpc>
            </a:pPr>
            <a:r>
              <a:rPr lang="cs-CZ" altLang="cs-CZ" sz="1200" dirty="0" smtClean="0"/>
              <a:t>To nám umožňuje zjišťovat zejména příčinné vztahy, působení jednotlivých podmínek a tak dosáhnout hlubšího poznání.</a:t>
            </a:r>
          </a:p>
          <a:p>
            <a:pPr>
              <a:lnSpc>
                <a:spcPct val="80000"/>
              </a:lnSpc>
            </a:pPr>
            <a:r>
              <a:rPr lang="cs-CZ" altLang="cs-CZ" sz="1200" dirty="0" smtClean="0"/>
              <a:t>Experiment umožňuje ověřovat hypotézy a budovat teorie.</a:t>
            </a:r>
            <a:endParaRPr lang="en-US" altLang="cs-CZ" sz="120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87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1200" b="1" dirty="0" smtClean="0"/>
              <a:t>Laboratorní</a:t>
            </a:r>
            <a:r>
              <a:rPr lang="cs-CZ" altLang="cs-CZ" sz="1200" dirty="0" smtClean="0"/>
              <a:t> (může lépe kontrolovat podmínky a přesněji registrovat projevy zkoumaných osob)</a:t>
            </a:r>
          </a:p>
          <a:p>
            <a:pPr>
              <a:lnSpc>
                <a:spcPct val="80000"/>
              </a:lnSpc>
            </a:pPr>
            <a:r>
              <a:rPr lang="cs-CZ" altLang="cs-CZ" sz="1200" b="1" dirty="0" smtClean="0"/>
              <a:t>V přirozených podmínkách</a:t>
            </a:r>
            <a:r>
              <a:rPr lang="cs-CZ" altLang="cs-CZ" sz="1200" dirty="0" smtClean="0"/>
              <a:t> ( v </a:t>
            </a:r>
            <a:r>
              <a:rPr lang="cs-CZ" altLang="cs-CZ" sz="1200" dirty="0" err="1" smtClean="0"/>
              <a:t>ped</a:t>
            </a:r>
            <a:r>
              <a:rPr lang="cs-CZ" altLang="cs-CZ" sz="1200" dirty="0" smtClean="0"/>
              <a:t>. psychologii zejména experimentální vyučování nebo výchova)= v jedné skupině užijeme jedné metody vyučování či výchovy, zpravidla metody nové, jejíž účinky chceme ověřit (= skupina experimentální). Ve druhé skupině užijeme metody tradiční. (=skupina kontrolní či srovnávací). Srovnáváme průběh a výsledky obou skupin.</a:t>
            </a:r>
          </a:p>
          <a:p>
            <a:pPr>
              <a:lnSpc>
                <a:spcPct val="80000"/>
              </a:lnSpc>
            </a:pPr>
            <a:r>
              <a:rPr lang="cs-CZ" altLang="cs-CZ" sz="1200" dirty="0" smtClean="0"/>
              <a:t>Experiment v přirozených podmínkách může sloužit diagnostickým účelům v praxi.</a:t>
            </a:r>
            <a:endParaRPr lang="en-US" altLang="cs-CZ" sz="120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865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sz="1200" dirty="0" smtClean="0"/>
              <a:t>Slovní projevy získáváme: v rozhovoru, dotazníku, psaných textech (slohové úlohy, literární pokusy, ale i v průběhu pozorování a experimentu).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638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blipFill dpi="0" rotWithShape="1">
          <a:blip r:embed="rId2">
            <a:lum bright="42000" contrast="-68000"/>
          </a:blip>
          <a:srcRect/>
          <a:stretch>
            <a:fillRect l="-30000" t="-20000" r="-2000" b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/>
            <a:fld id="{743653DA-8BF4-4869-96FE-9BCF43372D46}" type="datetime8">
              <a:rPr lang="en-US" smtClean="0"/>
              <a:pPr algn="ctr"/>
              <a:t>2/26/2015 3:34 PM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AC53DF-4216-466D-99A7-94400E6C2A25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2/26/2015 3:34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2/26/2015 3:34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108-AC8D-4212-9283-60D9E99BF07A}" type="datetime8">
              <a:rPr lang="en-US" smtClean="0"/>
              <a:pPr/>
              <a:t>2/26/2015 3:34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D3D3-6235-4F4C-B439-DF277FB555A7}" type="datetime8">
              <a:rPr lang="en-US" smtClean="0"/>
              <a:pPr/>
              <a:t>2/26/2015 3:34 PM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B5F1E3E-4B2F-4895-B65E-28B2E64F39F6}" type="datetime8">
              <a:rPr lang="en-US" smtClean="0"/>
              <a:pPr/>
              <a:t>2/26/2015 3:34 PM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3085435-8225-4333-BFFA-0096413F0D76}" type="datetime8">
              <a:rPr lang="en-US" smtClean="0"/>
              <a:pPr/>
              <a:t>2/26/2015 3:34 PM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494-2A87-468C-A21B-CB14FB9ABB00}" type="datetime8">
              <a:rPr lang="en-US" smtClean="0"/>
              <a:pPr/>
              <a:t>2/26/2015 3:34 PM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0FA0-5B31-4864-A2BB-719EA5A679C6}" type="datetime8">
              <a:rPr lang="en-US" smtClean="0"/>
              <a:pPr/>
              <a:t>2/26/2015 3:34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C0C8-36B8-442A-833D-B6AACE86BB77}" type="datetime8">
              <a:rPr lang="en-US" smtClean="0"/>
              <a:pPr/>
              <a:t>2/26/2015 3:34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pic>
        <p:nvPicPr>
          <p:cNvPr id="8" name="Picture 7" descr="sm_penci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2648" y="1755648"/>
            <a:ext cx="1615307" cy="2145615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1E20EC5-AC53-4169-941E-EDF10CD23748}" type="datetime8">
              <a:rPr lang="en-US" smtClean="0"/>
              <a:pPr/>
              <a:t>2/26/2015 3:34 PM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2/26/2015 3:34 PM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 algn="ctr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2286000" y="4343400"/>
            <a:ext cx="6477000" cy="1447800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Výzkumné metody  v </a:t>
            </a:r>
            <a:r>
              <a:rPr lang="cs-CZ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psychologiI</a:t>
            </a:r>
            <a:endParaRPr lang="en-US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0" smtClean="0"/>
              <a:t>Typy experimentů</a:t>
            </a:r>
            <a:endParaRPr lang="en-US" altLang="cs-CZ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773238"/>
            <a:ext cx="7772400" cy="4114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altLang="cs-CZ" sz="2800" b="1" dirty="0" smtClean="0"/>
              <a:t>Laboratorní x v přirozených podmínkách</a:t>
            </a:r>
          </a:p>
          <a:p>
            <a:pPr>
              <a:lnSpc>
                <a:spcPct val="80000"/>
              </a:lnSpc>
            </a:pPr>
            <a:r>
              <a:rPr lang="cs-CZ" altLang="cs-CZ" sz="2800" b="1" dirty="0" err="1" smtClean="0"/>
              <a:t>kvaziexperiment</a:t>
            </a:r>
            <a:endParaRPr lang="en-US" altLang="cs-CZ" sz="2800" dirty="0"/>
          </a:p>
        </p:txBody>
      </p:sp>
    </p:spTree>
    <p:extLst>
      <p:ext uri="{BB962C8B-B14F-4D97-AF65-F5344CB8AC3E}">
        <p14:creationId xmlns:p14="http://schemas.microsoft.com/office/powerpoint/2010/main" val="19358666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0"/>
              <a:t>Rozbor slovních projevů</a:t>
            </a:r>
            <a:endParaRPr lang="en-US" altLang="cs-CZ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772816"/>
            <a:ext cx="7772400" cy="4114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altLang="cs-CZ" sz="2800" b="1" dirty="0" smtClean="0"/>
              <a:t>Rozhovor</a:t>
            </a:r>
            <a:r>
              <a:rPr lang="cs-CZ" altLang="cs-CZ" sz="2800" b="1" dirty="0"/>
              <a:t>: </a:t>
            </a:r>
            <a:r>
              <a:rPr lang="cs-CZ" altLang="cs-CZ" sz="2800" dirty="0"/>
              <a:t>diagnostický, terapeutický, anamnestický, výzkumný, poradenský, výběrový</a:t>
            </a:r>
            <a:r>
              <a:rPr lang="cs-CZ" altLang="cs-CZ" sz="2800" dirty="0" smtClean="0"/>
              <a:t>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800" dirty="0" smtClean="0"/>
              <a:t> </a:t>
            </a:r>
            <a:endParaRPr lang="cs-CZ" altLang="cs-CZ" sz="2800" dirty="0"/>
          </a:p>
          <a:p>
            <a:pPr>
              <a:lnSpc>
                <a:spcPct val="80000"/>
              </a:lnSpc>
            </a:pPr>
            <a:r>
              <a:rPr lang="cs-CZ" altLang="cs-CZ" sz="2800" dirty="0"/>
              <a:t>Diagnostické interview: </a:t>
            </a:r>
            <a:r>
              <a:rPr lang="cs-CZ" altLang="cs-CZ" sz="2800" i="1" dirty="0"/>
              <a:t>neřízené </a:t>
            </a:r>
            <a:r>
              <a:rPr lang="cs-CZ" altLang="cs-CZ" sz="2800" dirty="0"/>
              <a:t>- respondent má volnost ve výběru témat, rozhovor není předem programován</a:t>
            </a:r>
            <a:r>
              <a:rPr lang="cs-CZ" altLang="cs-CZ" sz="2800" dirty="0" smtClean="0"/>
              <a:t>.</a:t>
            </a:r>
          </a:p>
          <a:p>
            <a:pPr marL="0" indent="0">
              <a:lnSpc>
                <a:spcPct val="80000"/>
              </a:lnSpc>
              <a:buNone/>
            </a:pPr>
            <a:endParaRPr lang="cs-CZ" altLang="cs-CZ" sz="2800" dirty="0"/>
          </a:p>
          <a:p>
            <a:pPr>
              <a:lnSpc>
                <a:spcPct val="80000"/>
              </a:lnSpc>
            </a:pPr>
            <a:r>
              <a:rPr lang="cs-CZ" altLang="cs-CZ" sz="2800" i="1" dirty="0"/>
              <a:t>Řízené: </a:t>
            </a:r>
            <a:r>
              <a:rPr lang="cs-CZ" altLang="cs-CZ" sz="2800" dirty="0"/>
              <a:t>examinátor zaměřeným a organizovaným způsobem získává informace o zkoumané osobě.</a:t>
            </a:r>
          </a:p>
          <a:p>
            <a:pPr>
              <a:lnSpc>
                <a:spcPct val="80000"/>
              </a:lnSpc>
            </a:pPr>
            <a:endParaRPr lang="en-US" altLang="cs-CZ" sz="2800" i="1" dirty="0"/>
          </a:p>
        </p:txBody>
      </p:sp>
    </p:spTree>
    <p:extLst>
      <p:ext uri="{BB962C8B-B14F-4D97-AF65-F5344CB8AC3E}">
        <p14:creationId xmlns:p14="http://schemas.microsoft.com/office/powerpoint/2010/main" val="31398419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0" smtClean="0"/>
              <a:t>Formy rozhovoru</a:t>
            </a:r>
            <a:endParaRPr lang="en-US" altLang="cs-CZ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989138"/>
            <a:ext cx="7772400" cy="4114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altLang="cs-CZ" sz="2400" dirty="0" smtClean="0"/>
              <a:t>Strukturované interview</a:t>
            </a:r>
          </a:p>
          <a:p>
            <a:pPr>
              <a:lnSpc>
                <a:spcPct val="150000"/>
              </a:lnSpc>
            </a:pPr>
            <a:r>
              <a:rPr lang="cs-CZ" altLang="cs-CZ" sz="2400" dirty="0" err="1" smtClean="0"/>
              <a:t>Polostrukturované</a:t>
            </a:r>
            <a:r>
              <a:rPr lang="cs-CZ" altLang="cs-CZ" sz="2400" dirty="0" smtClean="0"/>
              <a:t> interview</a:t>
            </a:r>
          </a:p>
          <a:p>
            <a:pPr>
              <a:lnSpc>
                <a:spcPct val="150000"/>
              </a:lnSpc>
            </a:pPr>
            <a:r>
              <a:rPr lang="cs-CZ" altLang="cs-CZ" sz="2400" dirty="0" smtClean="0"/>
              <a:t>Nestrukturované interview</a:t>
            </a:r>
          </a:p>
          <a:p>
            <a:pPr>
              <a:lnSpc>
                <a:spcPct val="150000"/>
              </a:lnSpc>
            </a:pPr>
            <a:r>
              <a:rPr lang="cs-CZ" altLang="cs-CZ" sz="2400" dirty="0" smtClean="0"/>
              <a:t>Volné asociace</a:t>
            </a:r>
            <a:endParaRPr lang="en-US" altLang="cs-CZ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869160"/>
            <a:ext cx="3059832" cy="1721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76559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Technika kladení otázek</a:t>
            </a:r>
            <a:endParaRPr lang="en-US" altLang="cs-CZ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989138"/>
            <a:ext cx="7772400" cy="446419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800" b="1" u="sng" dirty="0"/>
              <a:t>Typy otázek:</a:t>
            </a:r>
          </a:p>
          <a:p>
            <a:pPr>
              <a:lnSpc>
                <a:spcPct val="80000"/>
              </a:lnSpc>
            </a:pPr>
            <a:r>
              <a:rPr lang="cs-CZ" altLang="cs-CZ" sz="2800" dirty="0"/>
              <a:t>a) přímé (ano/ne) – ptáme se přímo (Utrácíte zbytečně a často</a:t>
            </a:r>
            <a:r>
              <a:rPr lang="cs-CZ" altLang="cs-CZ" sz="2800" dirty="0" smtClean="0"/>
              <a:t>?)</a:t>
            </a:r>
          </a:p>
          <a:p>
            <a:pPr>
              <a:lnSpc>
                <a:spcPct val="80000"/>
              </a:lnSpc>
            </a:pPr>
            <a:endParaRPr lang="cs-CZ" altLang="cs-CZ" sz="2800" dirty="0"/>
          </a:p>
          <a:p>
            <a:pPr>
              <a:lnSpc>
                <a:spcPct val="80000"/>
              </a:lnSpc>
            </a:pPr>
            <a:r>
              <a:rPr lang="cs-CZ" altLang="cs-CZ" sz="2800" dirty="0"/>
              <a:t>b) nepřímé (nedirektivní) – ptáme se opisem, k jádru věci se přibližujeme oklikou (Máte dojem, že někdy neodoláte a koupíte si sice pěknou, ale nepotřebnou věc</a:t>
            </a:r>
            <a:r>
              <a:rPr lang="cs-CZ" altLang="cs-CZ" sz="2800" dirty="0" smtClean="0"/>
              <a:t>?)</a:t>
            </a:r>
          </a:p>
          <a:p>
            <a:pPr>
              <a:lnSpc>
                <a:spcPct val="80000"/>
              </a:lnSpc>
            </a:pPr>
            <a:endParaRPr lang="cs-CZ" altLang="cs-CZ" sz="2800" dirty="0"/>
          </a:p>
          <a:p>
            <a:pPr>
              <a:lnSpc>
                <a:spcPct val="80000"/>
              </a:lnSpc>
            </a:pPr>
            <a:r>
              <a:rPr lang="cs-CZ" altLang="cs-CZ" sz="2800" dirty="0"/>
              <a:t>c) projektivní – vycházíme z principu identifikace respondenta s jinými lidmi, do nichž </a:t>
            </a:r>
            <a:r>
              <a:rPr lang="cs-CZ" altLang="cs-CZ" sz="2800" dirty="0" err="1"/>
              <a:t>projikují</a:t>
            </a:r>
            <a:r>
              <a:rPr lang="cs-CZ" altLang="cs-CZ" sz="2800" dirty="0"/>
              <a:t> své postoje, názory apod. (Co soudíte o lidech, kteří něco koupí a neuvažují o tom, jestli věc potřebují?)</a:t>
            </a:r>
            <a:endParaRPr lang="en-US" altLang="cs-CZ" sz="2800" dirty="0"/>
          </a:p>
        </p:txBody>
      </p:sp>
    </p:spTree>
    <p:extLst>
      <p:ext uri="{BB962C8B-B14F-4D97-AF65-F5344CB8AC3E}">
        <p14:creationId xmlns:p14="http://schemas.microsoft.com/office/powerpoint/2010/main" val="24536898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0"/>
              <a:t>Dotazníky</a:t>
            </a:r>
            <a:endParaRPr lang="en-US" altLang="cs-CZ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772816"/>
            <a:ext cx="8784976" cy="4402559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cs-CZ" sz="2800" dirty="0"/>
              <a:t>dotazníky obsahují určité množství otázek nebo tvrzení, které má testovaný jedinec posoudit. Musí se zamyslet nad vlastním prožíváním a vybrat z předložených možností tu nejvýstižnější. </a:t>
            </a:r>
            <a:endParaRPr lang="cs-CZ" sz="2800" dirty="0" smtClean="0"/>
          </a:p>
          <a:p>
            <a:pPr>
              <a:lnSpc>
                <a:spcPct val="80000"/>
              </a:lnSpc>
            </a:pPr>
            <a:endParaRPr lang="cs-CZ" sz="2800" dirty="0"/>
          </a:p>
          <a:p>
            <a:pPr>
              <a:lnSpc>
                <a:spcPct val="80000"/>
              </a:lnSpc>
            </a:pPr>
            <a:r>
              <a:rPr lang="cs-CZ" sz="2800" b="1" dirty="0" smtClean="0"/>
              <a:t>Jednodimenzionální x multidimenzionální</a:t>
            </a:r>
          </a:p>
          <a:p>
            <a:pPr>
              <a:lnSpc>
                <a:spcPct val="80000"/>
              </a:lnSpc>
            </a:pPr>
            <a:endParaRPr lang="cs-CZ" sz="2800" dirty="0" smtClean="0"/>
          </a:p>
          <a:p>
            <a:pPr>
              <a:lnSpc>
                <a:spcPct val="80000"/>
              </a:lnSpc>
            </a:pPr>
            <a:r>
              <a:rPr lang="cs-CZ" altLang="cs-CZ" sz="2800" b="1" dirty="0" smtClean="0"/>
              <a:t>Dotazníky</a:t>
            </a:r>
            <a:r>
              <a:rPr lang="cs-CZ" altLang="cs-CZ" sz="2800" dirty="0" smtClean="0"/>
              <a:t> j</a:t>
            </a:r>
            <a:r>
              <a:rPr lang="cs-CZ" sz="2800" dirty="0" smtClean="0"/>
              <a:t>sou </a:t>
            </a:r>
            <a:r>
              <a:rPr lang="cs-CZ" sz="2800" dirty="0"/>
              <a:t>tvořeny otázkami, na které respondent </a:t>
            </a:r>
            <a:r>
              <a:rPr lang="cs-CZ" sz="2800" dirty="0" smtClean="0"/>
              <a:t>odpovídá</a:t>
            </a:r>
          </a:p>
          <a:p>
            <a:pPr>
              <a:lnSpc>
                <a:spcPct val="80000"/>
              </a:lnSpc>
            </a:pPr>
            <a:endParaRPr lang="cs-CZ" altLang="cs-CZ" sz="2800" dirty="0"/>
          </a:p>
          <a:p>
            <a:pPr>
              <a:lnSpc>
                <a:spcPct val="80000"/>
              </a:lnSpc>
            </a:pPr>
            <a:r>
              <a:rPr lang="cs-CZ" altLang="cs-CZ" sz="2800" b="1" dirty="0" smtClean="0"/>
              <a:t>Inventáře </a:t>
            </a:r>
            <a:r>
              <a:rPr lang="cs-CZ" sz="2800" dirty="0"/>
              <a:t>jsou tvořeny oznamovacími větami, respondent vyznačuje míru souhlasu</a:t>
            </a:r>
            <a:endParaRPr lang="en-US" altLang="cs-CZ" sz="2800" dirty="0"/>
          </a:p>
        </p:txBody>
      </p:sp>
    </p:spTree>
    <p:extLst>
      <p:ext uri="{BB962C8B-B14F-4D97-AF65-F5344CB8AC3E}">
        <p14:creationId xmlns:p14="http://schemas.microsoft.com/office/powerpoint/2010/main" val="34255725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b="1" dirty="0"/>
              <a:t>Anamnéza</a:t>
            </a:r>
            <a:endParaRPr lang="en-US" altLang="cs-CZ" b="1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700808"/>
            <a:ext cx="8640960" cy="4114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altLang="cs-CZ" sz="2800" dirty="0"/>
              <a:t>Zjišťování údajů z minulosti jedince, které mají význam pro poznání osobnosti. Jejím cílem je získání a kategorizace relevantních údajů z minulosti, které pomáhají vysvětlit současný stav</a:t>
            </a:r>
            <a:r>
              <a:rPr lang="cs-CZ" altLang="cs-CZ" sz="2800" dirty="0" smtClean="0"/>
              <a:t>.</a:t>
            </a:r>
          </a:p>
          <a:p>
            <a:pPr>
              <a:lnSpc>
                <a:spcPct val="90000"/>
              </a:lnSpc>
            </a:pPr>
            <a:endParaRPr lang="cs-CZ" altLang="cs-CZ" sz="2800" dirty="0"/>
          </a:p>
          <a:p>
            <a:pPr>
              <a:lnSpc>
                <a:spcPct val="90000"/>
              </a:lnSpc>
            </a:pPr>
            <a:endParaRPr lang="cs-CZ" altLang="cs-CZ" sz="2800" dirty="0"/>
          </a:p>
          <a:p>
            <a:pPr>
              <a:lnSpc>
                <a:spcPct val="90000"/>
              </a:lnSpc>
            </a:pPr>
            <a:r>
              <a:rPr lang="cs-CZ" altLang="cs-CZ" sz="2800" dirty="0" err="1" smtClean="0"/>
              <a:t>Autoanamnéza</a:t>
            </a:r>
            <a:r>
              <a:rPr lang="cs-CZ" altLang="cs-CZ" sz="2800" dirty="0" smtClean="0"/>
              <a:t> x </a:t>
            </a:r>
            <a:r>
              <a:rPr lang="cs-CZ" altLang="cs-CZ" sz="2800" dirty="0" err="1" smtClean="0"/>
              <a:t>heteroanamnéza</a:t>
            </a:r>
            <a:endParaRPr lang="en-US" altLang="cs-CZ" sz="2800" dirty="0"/>
          </a:p>
        </p:txBody>
      </p:sp>
    </p:spTree>
    <p:extLst>
      <p:ext uri="{BB962C8B-B14F-4D97-AF65-F5344CB8AC3E}">
        <p14:creationId xmlns:p14="http://schemas.microsoft.com/office/powerpoint/2010/main" val="40761538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altLang="cs-CZ" sz="3600" b="1" dirty="0"/>
              <a:t>Rozbor  výsledků </a:t>
            </a:r>
            <a:r>
              <a:rPr lang="cs-CZ" altLang="cs-CZ" sz="3600" b="1" dirty="0" smtClean="0"/>
              <a:t>činnosti – analýza produktů</a:t>
            </a:r>
            <a:endParaRPr lang="en-US" altLang="cs-CZ" sz="3600" b="1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772816"/>
            <a:ext cx="8568952" cy="4402559"/>
          </a:xfrm>
        </p:spPr>
        <p:txBody>
          <a:bodyPr>
            <a:normAutofit/>
          </a:bodyPr>
          <a:lstStyle/>
          <a:p>
            <a:r>
              <a:rPr lang="cs-CZ" altLang="cs-CZ" sz="2800" dirty="0" smtClean="0"/>
              <a:t>Stejný </a:t>
            </a:r>
            <a:r>
              <a:rPr lang="cs-CZ" altLang="cs-CZ" sz="2800" dirty="0"/>
              <a:t>produkt může být u různých osob výsledkem různých psychických vlastností, procesů, stavů, a také jiných vnějších podmínek.</a:t>
            </a:r>
            <a:endParaRPr lang="en-US" altLang="cs-CZ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565491"/>
            <a:ext cx="2681971" cy="2128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90203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0"/>
              <a:t>Posuzování (rating) měření</a:t>
            </a:r>
            <a:endParaRPr lang="en-US" altLang="cs-CZ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773238"/>
            <a:ext cx="8348414" cy="4114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altLang="cs-CZ" sz="2800" dirty="0" smtClean="0"/>
              <a:t>Posuzujeme </a:t>
            </a:r>
            <a:r>
              <a:rPr lang="cs-CZ" altLang="cs-CZ" sz="2800" dirty="0"/>
              <a:t>údaje získané pozorováním, přirozeným experimentem, rozborem výsledků činnosti aj. </a:t>
            </a:r>
            <a:endParaRPr lang="cs-CZ" altLang="cs-CZ" sz="2800" dirty="0" smtClean="0"/>
          </a:p>
          <a:p>
            <a:pPr marL="0" indent="0">
              <a:lnSpc>
                <a:spcPct val="80000"/>
              </a:lnSpc>
              <a:buNone/>
            </a:pPr>
            <a:endParaRPr lang="cs-CZ" altLang="cs-CZ" sz="2800" dirty="0" smtClean="0"/>
          </a:p>
          <a:p>
            <a:pPr>
              <a:lnSpc>
                <a:spcPct val="80000"/>
              </a:lnSpc>
            </a:pPr>
            <a:r>
              <a:rPr lang="cs-CZ" altLang="cs-CZ" sz="2800" dirty="0" smtClean="0"/>
              <a:t>Záleží </a:t>
            </a:r>
            <a:r>
              <a:rPr lang="cs-CZ" altLang="cs-CZ" sz="2800" dirty="0"/>
              <a:t>na posuzovací stupnici. Užívá se stupnic o třech, pěti, šesti nebo sedmi stupních. </a:t>
            </a:r>
            <a:endParaRPr lang="cs-CZ" altLang="cs-CZ" sz="2800" dirty="0" smtClean="0"/>
          </a:p>
          <a:p>
            <a:pPr>
              <a:lnSpc>
                <a:spcPct val="80000"/>
              </a:lnSpc>
            </a:pPr>
            <a:endParaRPr lang="cs-CZ" altLang="cs-CZ" sz="2800" dirty="0"/>
          </a:p>
          <a:p>
            <a:pPr>
              <a:lnSpc>
                <a:spcPct val="80000"/>
              </a:lnSpc>
            </a:pPr>
            <a:r>
              <a:rPr lang="cs-CZ" altLang="cs-CZ" sz="2800" dirty="0" smtClean="0"/>
              <a:t>Posuzování výzkumníkem x </a:t>
            </a:r>
            <a:r>
              <a:rPr lang="cs-CZ" altLang="cs-CZ" sz="2800" dirty="0" err="1" smtClean="0"/>
              <a:t>sebeposuzování</a:t>
            </a:r>
            <a:endParaRPr lang="en-US" altLang="cs-CZ" sz="2800" dirty="0"/>
          </a:p>
        </p:txBody>
      </p:sp>
    </p:spTree>
    <p:extLst>
      <p:ext uri="{BB962C8B-B14F-4D97-AF65-F5344CB8AC3E}">
        <p14:creationId xmlns:p14="http://schemas.microsoft.com/office/powerpoint/2010/main" val="25886533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altLang="cs-CZ" sz="4000" b="1" dirty="0"/>
              <a:t>Standardizované psychodiagnostické metody</a:t>
            </a:r>
            <a:endParaRPr lang="en-US" altLang="cs-CZ" sz="4000" b="1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844675"/>
            <a:ext cx="8636893" cy="4114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altLang="cs-CZ" sz="2800" dirty="0"/>
              <a:t>Především testy a osobnostní </a:t>
            </a:r>
            <a:r>
              <a:rPr lang="cs-CZ" altLang="cs-CZ" sz="2800" dirty="0" smtClean="0"/>
              <a:t>dotazníky</a:t>
            </a:r>
          </a:p>
          <a:p>
            <a:pPr>
              <a:lnSpc>
                <a:spcPct val="80000"/>
              </a:lnSpc>
            </a:pPr>
            <a:endParaRPr lang="cs-CZ" altLang="cs-CZ" sz="2800" dirty="0"/>
          </a:p>
          <a:p>
            <a:pPr>
              <a:lnSpc>
                <a:spcPct val="80000"/>
              </a:lnSpc>
            </a:pPr>
            <a:r>
              <a:rPr lang="cs-CZ" altLang="cs-CZ" sz="2800" dirty="0" smtClean="0"/>
              <a:t>Jsou </a:t>
            </a:r>
            <a:r>
              <a:rPr lang="cs-CZ" altLang="cs-CZ" sz="2800" b="1" dirty="0" smtClean="0"/>
              <a:t>standardizované</a:t>
            </a:r>
            <a:r>
              <a:rPr lang="cs-CZ" altLang="cs-CZ" sz="2800" dirty="0" smtClean="0"/>
              <a:t>:</a:t>
            </a:r>
          </a:p>
          <a:p>
            <a:pPr>
              <a:lnSpc>
                <a:spcPct val="80000"/>
              </a:lnSpc>
            </a:pPr>
            <a:r>
              <a:rPr lang="cs-CZ" altLang="cs-CZ" sz="2800" dirty="0" smtClean="0"/>
              <a:t>přesně </a:t>
            </a:r>
            <a:r>
              <a:rPr lang="cs-CZ" altLang="cs-CZ" sz="2800" dirty="0"/>
              <a:t>určeny úkoly předkládané zkoumané osobě a také způsob jejich předkládání</a:t>
            </a:r>
            <a:r>
              <a:rPr lang="cs-CZ" altLang="cs-CZ" sz="2800" dirty="0" smtClean="0"/>
              <a:t>, instrukce</a:t>
            </a:r>
            <a:r>
              <a:rPr lang="cs-CZ" altLang="cs-CZ" sz="2800" dirty="0"/>
              <a:t>, vysvětlení, popřípadě způsob a míra pomoci. Přesně je také určen způsob  zpracování a hodnocení výsledků. Výsledky z vyšetření jednotlivé osoby srovnáváme s výsledky druhých osob, s normami, které byli zjištěny statistickým zpracováním výsledků velkého počtu osob při standardizaci  před zavedením testu do praxe. </a:t>
            </a:r>
          </a:p>
        </p:txBody>
      </p:sp>
    </p:spTree>
    <p:extLst>
      <p:ext uri="{BB962C8B-B14F-4D97-AF65-F5344CB8AC3E}">
        <p14:creationId xmlns:p14="http://schemas.microsoft.com/office/powerpoint/2010/main" val="41262789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b="1" dirty="0"/>
              <a:t>Projektivní techniky</a:t>
            </a:r>
            <a:endParaRPr lang="en-US" altLang="cs-CZ" b="1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844824"/>
            <a:ext cx="8568952" cy="475252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altLang="cs-CZ" sz="2800" dirty="0"/>
              <a:t>Vycházejí z předpokladu, že člověk </a:t>
            </a:r>
            <a:r>
              <a:rPr lang="cs-CZ" altLang="cs-CZ" sz="2800" dirty="0" smtClean="0"/>
              <a:t>promítá (</a:t>
            </a:r>
            <a:r>
              <a:rPr lang="cs-CZ" altLang="cs-CZ" sz="2800" dirty="0" err="1" smtClean="0"/>
              <a:t>projikuje</a:t>
            </a:r>
            <a:r>
              <a:rPr lang="cs-CZ" altLang="cs-CZ" sz="2800" dirty="0" smtClean="0"/>
              <a:t>) </a:t>
            </a:r>
            <a:r>
              <a:rPr lang="cs-CZ" altLang="cs-CZ" sz="2800" dirty="0"/>
              <a:t>své vnitřní procesy, fantazie i potlačené motivy do předložených mnohoznačných podnětů, takže tyto techniky mohou vést ke zjištění i nevědomých momentů. </a:t>
            </a:r>
            <a:endParaRPr lang="cs-CZ" altLang="cs-CZ" sz="2800" dirty="0" smtClean="0"/>
          </a:p>
          <a:p>
            <a:pPr>
              <a:lnSpc>
                <a:spcPct val="80000"/>
              </a:lnSpc>
            </a:pPr>
            <a:endParaRPr lang="cs-CZ" altLang="cs-CZ" sz="2800" dirty="0"/>
          </a:p>
          <a:p>
            <a:pPr>
              <a:lnSpc>
                <a:spcPct val="80000"/>
              </a:lnSpc>
            </a:pPr>
            <a:r>
              <a:rPr lang="cs-CZ" altLang="cs-CZ" sz="2800" dirty="0"/>
              <a:t>Např. </a:t>
            </a:r>
            <a:r>
              <a:rPr lang="cs-CZ" altLang="cs-CZ" sz="2800" dirty="0" err="1"/>
              <a:t>Rorschachův</a:t>
            </a:r>
            <a:r>
              <a:rPr lang="cs-CZ" altLang="cs-CZ" sz="2800" dirty="0"/>
              <a:t> test </a:t>
            </a:r>
            <a:endParaRPr lang="cs-CZ" altLang="cs-CZ" sz="2800" dirty="0" smtClean="0"/>
          </a:p>
          <a:p>
            <a:pPr>
              <a:lnSpc>
                <a:spcPct val="80000"/>
              </a:lnSpc>
            </a:pPr>
            <a:endParaRPr lang="cs-CZ" altLang="cs-CZ" sz="2800" dirty="0"/>
          </a:p>
          <a:p>
            <a:pPr>
              <a:lnSpc>
                <a:spcPct val="80000"/>
              </a:lnSpc>
            </a:pPr>
            <a:endParaRPr lang="cs-CZ" altLang="cs-CZ" sz="1000" dirty="0" smtClean="0"/>
          </a:p>
          <a:p>
            <a:pPr>
              <a:lnSpc>
                <a:spcPct val="80000"/>
              </a:lnSpc>
            </a:pPr>
            <a:endParaRPr lang="cs-CZ" altLang="cs-CZ" sz="2800" dirty="0" smtClean="0"/>
          </a:p>
          <a:p>
            <a:pPr>
              <a:lnSpc>
                <a:spcPct val="80000"/>
              </a:lnSpc>
            </a:pPr>
            <a:r>
              <a:rPr lang="cs-CZ" altLang="cs-CZ" sz="2800" dirty="0" smtClean="0"/>
              <a:t>TAT </a:t>
            </a:r>
            <a:r>
              <a:rPr lang="cs-CZ" altLang="cs-CZ" sz="2800" dirty="0"/>
              <a:t>(</a:t>
            </a:r>
            <a:r>
              <a:rPr lang="cs-CZ" altLang="cs-CZ" sz="2800" dirty="0" err="1"/>
              <a:t>tematicko</a:t>
            </a:r>
            <a:r>
              <a:rPr lang="cs-CZ" altLang="cs-CZ" sz="2800" dirty="0"/>
              <a:t> apercepční </a:t>
            </a:r>
            <a:r>
              <a:rPr lang="cs-CZ" altLang="cs-CZ" sz="2800" dirty="0" smtClean="0"/>
              <a:t>test)</a:t>
            </a:r>
            <a:endParaRPr lang="en-US" altLang="cs-CZ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3" r="3869"/>
          <a:stretch/>
        </p:blipFill>
        <p:spPr bwMode="auto">
          <a:xfrm>
            <a:off x="6444206" y="3308502"/>
            <a:ext cx="2375943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240" y="5058448"/>
            <a:ext cx="2308909" cy="1799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00671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4000" dirty="0"/>
              <a:t>Diagnostická </a:t>
            </a:r>
            <a:r>
              <a:rPr lang="cs-CZ" altLang="cs-CZ" sz="4000" dirty="0" smtClean="0"/>
              <a:t>činnost</a:t>
            </a:r>
            <a:endParaRPr lang="en-US" altLang="cs-CZ" sz="40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33400" indent="-533400">
              <a:lnSpc>
                <a:spcPct val="90000"/>
              </a:lnSpc>
            </a:pPr>
            <a:r>
              <a:rPr lang="cs-CZ" altLang="cs-CZ" sz="2400" b="1" dirty="0"/>
              <a:t>Diagnostická činnost</a:t>
            </a:r>
            <a:r>
              <a:rPr lang="cs-CZ" altLang="cs-CZ" sz="2400" dirty="0"/>
              <a:t> je souhrn </a:t>
            </a:r>
            <a:r>
              <a:rPr lang="cs-CZ" altLang="cs-CZ" sz="2400" dirty="0" smtClean="0"/>
              <a:t>postupů </a:t>
            </a:r>
            <a:r>
              <a:rPr lang="cs-CZ" altLang="cs-CZ" sz="2400" dirty="0"/>
              <a:t>a technik jejichž cílem je stanovit diagnózu (psychický stav jedince</a:t>
            </a:r>
            <a:r>
              <a:rPr lang="cs-CZ" altLang="cs-CZ" sz="2400" dirty="0" smtClean="0"/>
              <a:t>).</a:t>
            </a:r>
          </a:p>
          <a:p>
            <a:pPr marL="533400" indent="-533400">
              <a:lnSpc>
                <a:spcPct val="90000"/>
              </a:lnSpc>
            </a:pPr>
            <a:endParaRPr lang="cs-CZ" altLang="cs-CZ" sz="2400" dirty="0"/>
          </a:p>
          <a:p>
            <a:pPr marL="533400" indent="-533400">
              <a:lnSpc>
                <a:spcPct val="90000"/>
              </a:lnSpc>
            </a:pPr>
            <a:r>
              <a:rPr lang="cs-CZ" altLang="cs-CZ" sz="2400" dirty="0" smtClean="0"/>
              <a:t>Jejím cílem může být např.: …. </a:t>
            </a:r>
          </a:p>
          <a:p>
            <a:pPr marL="533400" indent="-533400">
              <a:lnSpc>
                <a:spcPct val="90000"/>
              </a:lnSpc>
            </a:pPr>
            <a:endParaRPr lang="cs-CZ" altLang="cs-CZ" sz="2400" dirty="0"/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endParaRPr lang="en-US" altLang="cs-CZ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005064"/>
            <a:ext cx="3528392" cy="235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14231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0" smtClean="0"/>
              <a:t>Diagnostická metoda</a:t>
            </a:r>
            <a:endParaRPr lang="en-US" altLang="cs-CZ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800" b="1" dirty="0"/>
              <a:t>Psychodiagnostická metoda</a:t>
            </a:r>
            <a:r>
              <a:rPr lang="cs-CZ" altLang="cs-CZ" sz="2800" dirty="0"/>
              <a:t> = soustava </a:t>
            </a:r>
            <a:r>
              <a:rPr lang="cs-CZ" altLang="cs-CZ" sz="2800" dirty="0" smtClean="0"/>
              <a:t>podnětů </a:t>
            </a:r>
            <a:r>
              <a:rPr lang="cs-CZ" altLang="cs-CZ" sz="2800" dirty="0"/>
              <a:t>jimiž záměrně vyvoláváme chování nebo vymezujeme podmínky pro sledování chování (úkony, jednání, slovní odpovědi) zkoumané osoby. </a:t>
            </a:r>
          </a:p>
          <a:p>
            <a:pPr>
              <a:lnSpc>
                <a:spcPct val="90000"/>
              </a:lnSpc>
            </a:pPr>
            <a:r>
              <a:rPr lang="cs-CZ" altLang="cs-CZ" sz="2800" dirty="0"/>
              <a:t>Toto chování přesně </a:t>
            </a:r>
            <a:r>
              <a:rPr lang="cs-CZ" altLang="cs-CZ" sz="2800" dirty="0" smtClean="0"/>
              <a:t>registrujeme (měříme) </a:t>
            </a:r>
            <a:r>
              <a:rPr lang="cs-CZ" altLang="cs-CZ" sz="2800" dirty="0"/>
              <a:t>a pak z něho usuzujeme na zvláštnosti příslušných psychických procesů, stavů nebo vlastností. </a:t>
            </a:r>
            <a:endParaRPr lang="en-US" altLang="cs-CZ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087197"/>
            <a:ext cx="2520279" cy="1625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75954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000"/>
              <a:t>Kde se používá diagnostická činnost?</a:t>
            </a:r>
            <a:endParaRPr lang="en-US" altLang="cs-CZ" sz="400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altLang="cs-CZ" dirty="0" smtClean="0"/>
              <a:t>Zdravotnictví</a:t>
            </a:r>
          </a:p>
          <a:p>
            <a:r>
              <a:rPr lang="cs-CZ" altLang="cs-CZ" dirty="0" smtClean="0"/>
              <a:t>Školství</a:t>
            </a:r>
          </a:p>
          <a:p>
            <a:r>
              <a:rPr lang="cs-CZ" altLang="cs-CZ" dirty="0" smtClean="0"/>
              <a:t>Poradenství</a:t>
            </a:r>
            <a:endParaRPr lang="cs-CZ" altLang="cs-CZ" dirty="0"/>
          </a:p>
          <a:p>
            <a:r>
              <a:rPr lang="cs-CZ" altLang="cs-CZ" dirty="0" smtClean="0"/>
              <a:t>Výrobní sféra</a:t>
            </a:r>
          </a:p>
          <a:p>
            <a:r>
              <a:rPr lang="cs-CZ" altLang="cs-CZ" dirty="0" smtClean="0"/>
              <a:t>Služby</a:t>
            </a:r>
          </a:p>
          <a:p>
            <a:r>
              <a:rPr lang="cs-CZ" altLang="cs-CZ" dirty="0" smtClean="0"/>
              <a:t>Doprava</a:t>
            </a:r>
          </a:p>
          <a:p>
            <a:r>
              <a:rPr lang="cs-CZ" altLang="cs-CZ" dirty="0" smtClean="0"/>
              <a:t>Sport</a:t>
            </a:r>
          </a:p>
          <a:p>
            <a:r>
              <a:rPr lang="cs-CZ" altLang="cs-CZ" dirty="0"/>
              <a:t>A</a:t>
            </a:r>
            <a:r>
              <a:rPr lang="cs-CZ" altLang="cs-CZ" dirty="0" smtClean="0"/>
              <a:t>rmáda </a:t>
            </a:r>
          </a:p>
          <a:p>
            <a:endParaRPr lang="cs-CZ" alt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509120"/>
            <a:ext cx="49053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692722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z="4000"/>
              <a:t>Zásady práce s diagnostickými metodami</a:t>
            </a:r>
            <a:endParaRPr lang="en-US" altLang="cs-CZ" sz="400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1988840"/>
            <a:ext cx="8153400" cy="410716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800" dirty="0"/>
              <a:t>Psychodiagnostické metody může  zásadně používat jen </a:t>
            </a:r>
            <a:r>
              <a:rPr lang="cs-CZ" altLang="cs-CZ" sz="2800" i="1" dirty="0"/>
              <a:t>odborný psycholog</a:t>
            </a:r>
            <a:r>
              <a:rPr lang="cs-CZ" altLang="cs-CZ" sz="2800" dirty="0"/>
              <a:t>, který je povinen respektovat etický </a:t>
            </a:r>
            <a:r>
              <a:rPr lang="cs-CZ" altLang="cs-CZ" sz="2800" dirty="0" smtClean="0"/>
              <a:t>kodex. </a:t>
            </a:r>
          </a:p>
        </p:txBody>
      </p:sp>
    </p:spTree>
    <p:extLst>
      <p:ext uri="{BB962C8B-B14F-4D97-AF65-F5344CB8AC3E}">
        <p14:creationId xmlns:p14="http://schemas.microsoft.com/office/powerpoint/2010/main" val="263273845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Psychologické metody</a:t>
            </a:r>
            <a:endParaRPr lang="en-US" altLang="cs-CZ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700808"/>
            <a:ext cx="8226496" cy="439519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cs-CZ" altLang="cs-CZ" sz="2400" dirty="0"/>
              <a:t>Pozorování 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cs-CZ" altLang="cs-CZ" sz="2400" dirty="0"/>
              <a:t>Experiment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cs-CZ" altLang="cs-CZ" sz="2400" dirty="0"/>
              <a:t>Rozhovor 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cs-CZ" altLang="cs-CZ" sz="2400" dirty="0"/>
              <a:t>Dotazník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cs-CZ" altLang="cs-CZ" sz="2400" dirty="0"/>
              <a:t>Anamnéza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cs-CZ" altLang="cs-CZ" sz="2400" dirty="0"/>
              <a:t>Sebepozorování, introspekce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cs-CZ" altLang="cs-CZ" sz="2400" dirty="0"/>
              <a:t>Rozbor výsledků činnosti </a:t>
            </a:r>
            <a:endParaRPr lang="cs-CZ" altLang="cs-CZ" sz="2400" dirty="0" smtClean="0"/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cs-CZ" altLang="cs-CZ" sz="2400" dirty="0" smtClean="0"/>
              <a:t>Posuzování </a:t>
            </a:r>
            <a:r>
              <a:rPr lang="cs-CZ" altLang="cs-CZ" sz="2400" dirty="0"/>
              <a:t>(rating) a měření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cs-CZ" altLang="cs-CZ" sz="2400" dirty="0"/>
              <a:t>Standardizované psychologické metody </a:t>
            </a:r>
            <a:endParaRPr lang="cs-CZ" altLang="cs-CZ" sz="2400" dirty="0" smtClean="0"/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cs-CZ" altLang="cs-CZ" sz="2400" dirty="0" smtClean="0"/>
              <a:t>Projektivní techniky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cs-CZ" sz="1800" dirty="0"/>
          </a:p>
        </p:txBody>
      </p:sp>
    </p:spTree>
    <p:extLst>
      <p:ext uri="{BB962C8B-B14F-4D97-AF65-F5344CB8AC3E}">
        <p14:creationId xmlns:p14="http://schemas.microsoft.com/office/powerpoint/2010/main" val="8885974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Pozorování </a:t>
            </a:r>
            <a:endParaRPr lang="en-US" altLang="cs-CZ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altLang="cs-CZ" sz="2400" b="1" dirty="0" smtClean="0"/>
              <a:t>Pozorování </a:t>
            </a:r>
            <a:r>
              <a:rPr lang="cs-CZ" altLang="cs-CZ" sz="2400" b="1" dirty="0"/>
              <a:t>volné </a:t>
            </a:r>
            <a:r>
              <a:rPr lang="cs-CZ" altLang="cs-CZ" sz="2400" b="1" dirty="0" smtClean="0"/>
              <a:t>x zaměřené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b="1" dirty="0" smtClean="0"/>
              <a:t>Přímé x zprostředkované</a:t>
            </a:r>
          </a:p>
          <a:p>
            <a:pPr>
              <a:lnSpc>
                <a:spcPct val="90000"/>
              </a:lnSpc>
            </a:pPr>
            <a:r>
              <a:rPr lang="cs-CZ" altLang="cs-CZ" sz="2400" b="1" dirty="0" smtClean="0"/>
              <a:t>Zúčastněné x nezúčastněné (naturalistické)</a:t>
            </a:r>
          </a:p>
          <a:p>
            <a:pPr>
              <a:lnSpc>
                <a:spcPct val="90000"/>
              </a:lnSpc>
            </a:pPr>
            <a:r>
              <a:rPr lang="cs-CZ" altLang="cs-CZ" sz="2400" b="1" dirty="0" smtClean="0"/>
              <a:t>Systematické</a:t>
            </a:r>
          </a:p>
          <a:p>
            <a:pPr>
              <a:lnSpc>
                <a:spcPct val="90000"/>
              </a:lnSpc>
            </a:pPr>
            <a:endParaRPr lang="en-US" altLang="cs-CZ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587020"/>
            <a:ext cx="3484413" cy="2069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35360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Experiment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Prostředek ke zjišťování kauzálních vztahů mezi proměnnými.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314059"/>
            <a:ext cx="3384376" cy="2261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272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981200"/>
            <a:ext cx="9144000" cy="3733800"/>
          </a:xfrm>
        </p:spPr>
        <p:txBody>
          <a:bodyPr>
            <a:normAutofit lnSpcReduction="10000"/>
          </a:bodyPr>
          <a:lstStyle/>
          <a:p>
            <a:r>
              <a:rPr lang="en-US" altLang="cs-CZ" sz="3400">
                <a:solidFill>
                  <a:schemeClr val="accent2"/>
                </a:solidFill>
              </a:rPr>
              <a:t>K</a:t>
            </a:r>
            <a:r>
              <a:rPr lang="cs-CZ" altLang="cs-CZ" sz="3400">
                <a:solidFill>
                  <a:schemeClr val="accent2"/>
                </a:solidFill>
              </a:rPr>
              <a:t>líčové rysy</a:t>
            </a:r>
            <a:r>
              <a:rPr lang="en-US" altLang="cs-CZ" sz="3400">
                <a:solidFill>
                  <a:schemeClr val="accent2"/>
                </a:solidFill>
              </a:rPr>
              <a:t> experiment</a:t>
            </a:r>
            <a:r>
              <a:rPr lang="cs-CZ" altLang="cs-CZ" sz="3400">
                <a:solidFill>
                  <a:schemeClr val="accent2"/>
                </a:solidFill>
              </a:rPr>
              <a:t>u</a:t>
            </a:r>
            <a:r>
              <a:rPr lang="en-US" altLang="cs-CZ" sz="3400">
                <a:solidFill>
                  <a:schemeClr val="accent2"/>
                </a:solidFill>
              </a:rPr>
              <a:t>:</a:t>
            </a:r>
            <a:r>
              <a:rPr lang="en-US" altLang="cs-CZ" sz="3400" b="1">
                <a:solidFill>
                  <a:schemeClr val="accent1"/>
                </a:solidFill>
              </a:rPr>
              <a:t> </a:t>
            </a:r>
          </a:p>
          <a:p>
            <a:pPr>
              <a:buFont typeface="Wingdings" pitchFamily="2" charset="2"/>
              <a:buNone/>
            </a:pPr>
            <a:endParaRPr lang="en-US" altLang="cs-CZ" sz="1700" b="1">
              <a:solidFill>
                <a:schemeClr val="accent1"/>
              </a:solidFill>
            </a:endParaRPr>
          </a:p>
          <a:p>
            <a:pPr lvl="1"/>
            <a:r>
              <a:rPr lang="en-US" altLang="cs-CZ" sz="3300">
                <a:solidFill>
                  <a:schemeClr val="accent1"/>
                </a:solidFill>
              </a:rPr>
              <a:t>n</a:t>
            </a:r>
            <a:r>
              <a:rPr lang="cs-CZ" altLang="cs-CZ" sz="3300">
                <a:solidFill>
                  <a:schemeClr val="accent1"/>
                </a:solidFill>
              </a:rPr>
              <a:t>ezávislá proměnná</a:t>
            </a:r>
            <a:r>
              <a:rPr lang="en-US" altLang="cs-CZ" sz="3300"/>
              <a:t> (fa</a:t>
            </a:r>
            <a:r>
              <a:rPr lang="cs-CZ" altLang="cs-CZ" sz="3300"/>
              <a:t>ktor, který měníme</a:t>
            </a:r>
            <a:r>
              <a:rPr lang="en-US" altLang="cs-CZ" sz="3300"/>
              <a:t>) versus </a:t>
            </a:r>
            <a:r>
              <a:rPr lang="cs-CZ" altLang="cs-CZ" sz="3300">
                <a:solidFill>
                  <a:schemeClr val="accent1"/>
                </a:solidFill>
              </a:rPr>
              <a:t>závislá</a:t>
            </a:r>
            <a:r>
              <a:rPr lang="en-US" altLang="cs-CZ" sz="3300">
                <a:solidFill>
                  <a:schemeClr val="accent1"/>
                </a:solidFill>
              </a:rPr>
              <a:t> </a:t>
            </a:r>
            <a:r>
              <a:rPr lang="cs-CZ" altLang="cs-CZ" sz="3300">
                <a:solidFill>
                  <a:schemeClr val="accent1"/>
                </a:solidFill>
              </a:rPr>
              <a:t>proměnná</a:t>
            </a:r>
            <a:r>
              <a:rPr lang="en-US" altLang="cs-CZ" sz="3300"/>
              <a:t> (fa</a:t>
            </a:r>
            <a:r>
              <a:rPr lang="cs-CZ" altLang="cs-CZ" sz="3300"/>
              <a:t>k</a:t>
            </a:r>
            <a:r>
              <a:rPr lang="en-US" altLang="cs-CZ" sz="3300"/>
              <a:t>tor</a:t>
            </a:r>
            <a:r>
              <a:rPr lang="cs-CZ" altLang="cs-CZ" sz="3300"/>
              <a:t>, který je měřen</a:t>
            </a:r>
            <a:r>
              <a:rPr lang="en-US" altLang="cs-CZ" sz="3300"/>
              <a:t>)</a:t>
            </a:r>
          </a:p>
          <a:p>
            <a:pPr lvl="1">
              <a:buFont typeface="Wingdings" pitchFamily="2" charset="2"/>
              <a:buNone/>
            </a:pPr>
            <a:endParaRPr lang="en-US" altLang="cs-CZ" sz="1700"/>
          </a:p>
          <a:p>
            <a:pPr lvl="1"/>
            <a:r>
              <a:rPr lang="cs-CZ" altLang="cs-CZ" sz="3300">
                <a:solidFill>
                  <a:schemeClr val="accent1"/>
                </a:solidFill>
              </a:rPr>
              <a:t>e</a:t>
            </a:r>
            <a:r>
              <a:rPr lang="en-US" altLang="cs-CZ" sz="3300">
                <a:solidFill>
                  <a:schemeClr val="accent1"/>
                </a:solidFill>
              </a:rPr>
              <a:t>xperiment</a:t>
            </a:r>
            <a:r>
              <a:rPr lang="cs-CZ" altLang="cs-CZ" sz="3300">
                <a:solidFill>
                  <a:schemeClr val="accent1"/>
                </a:solidFill>
              </a:rPr>
              <a:t>ální</a:t>
            </a:r>
            <a:r>
              <a:rPr lang="en-US" altLang="cs-CZ" sz="3300">
                <a:solidFill>
                  <a:schemeClr val="accent1"/>
                </a:solidFill>
              </a:rPr>
              <a:t> </a:t>
            </a:r>
            <a:r>
              <a:rPr lang="cs-CZ" altLang="cs-CZ" sz="3300">
                <a:solidFill>
                  <a:schemeClr val="accent1"/>
                </a:solidFill>
              </a:rPr>
              <a:t>skupina</a:t>
            </a:r>
            <a:r>
              <a:rPr lang="en-US" altLang="cs-CZ" sz="3300"/>
              <a:t> (</a:t>
            </a:r>
            <a:r>
              <a:rPr lang="cs-CZ" altLang="cs-CZ" sz="3300"/>
              <a:t>zasahuje se do průběhu dějů</a:t>
            </a:r>
            <a:r>
              <a:rPr lang="en-US" altLang="cs-CZ" sz="3300"/>
              <a:t>) versus </a:t>
            </a:r>
            <a:r>
              <a:rPr lang="cs-CZ" altLang="cs-CZ" sz="3300">
                <a:solidFill>
                  <a:schemeClr val="accent1"/>
                </a:solidFill>
              </a:rPr>
              <a:t>k</a:t>
            </a:r>
            <a:r>
              <a:rPr lang="en-US" altLang="cs-CZ" sz="3300">
                <a:solidFill>
                  <a:schemeClr val="accent1"/>
                </a:solidFill>
              </a:rPr>
              <a:t>ontrol</a:t>
            </a:r>
            <a:r>
              <a:rPr lang="cs-CZ" altLang="cs-CZ" sz="3300">
                <a:solidFill>
                  <a:schemeClr val="accent1"/>
                </a:solidFill>
              </a:rPr>
              <a:t>ní skupina</a:t>
            </a:r>
            <a:r>
              <a:rPr lang="en-US" altLang="cs-CZ" sz="3300"/>
              <a:t> (</a:t>
            </a:r>
            <a:r>
              <a:rPr lang="cs-CZ" altLang="cs-CZ" sz="3300"/>
              <a:t>děj probíhá bez zásahu</a:t>
            </a:r>
            <a:r>
              <a:rPr lang="en-US" altLang="cs-CZ" sz="3300"/>
              <a:t>) </a:t>
            </a:r>
          </a:p>
        </p:txBody>
      </p:sp>
      <p:sp>
        <p:nvSpPr>
          <p:cNvPr id="128007" name="Rectangle 7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anchor="t"/>
          <a:lstStyle/>
          <a:p>
            <a:pPr algn="ctr"/>
            <a:r>
              <a:rPr lang="cs-CZ" altLang="cs-CZ" dirty="0"/>
              <a:t>Experiment </a:t>
            </a:r>
            <a:endParaRPr lang="en-US" altLang="cs-CZ" dirty="0"/>
          </a:p>
        </p:txBody>
      </p:sp>
    </p:spTree>
    <p:extLst>
      <p:ext uri="{BB962C8B-B14F-4D97-AF65-F5344CB8AC3E}">
        <p14:creationId xmlns:p14="http://schemas.microsoft.com/office/powerpoint/2010/main" val="403474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cademic Presentation For College Course (paper And Pencil Design) [TemplatesCart.Com]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7B6A5FA-AEDC-493D-A38F-607DB1F3875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 For College Course (paper And Pencil Design) [TemplatesCart.Com]</Template>
  <TotalTime>0</TotalTime>
  <Words>1146</Words>
  <Application>Microsoft Office PowerPoint</Application>
  <PresentationFormat>Předvádění na obrazovce (4:3)</PresentationFormat>
  <Paragraphs>142</Paragraphs>
  <Slides>19</Slides>
  <Notes>13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4" baseType="lpstr">
      <vt:lpstr>Calibri</vt:lpstr>
      <vt:lpstr>Tw Cen MT</vt:lpstr>
      <vt:lpstr>Wingdings</vt:lpstr>
      <vt:lpstr>Wingdings 2</vt:lpstr>
      <vt:lpstr>Academic Presentation For College Course (paper And Pencil Design) [TemplatesCart.Com]</vt:lpstr>
      <vt:lpstr>Výzkumné metody  v psychologiI</vt:lpstr>
      <vt:lpstr>Diagnostická činnost</vt:lpstr>
      <vt:lpstr>Diagnostická metoda</vt:lpstr>
      <vt:lpstr>Kde se používá diagnostická činnost?</vt:lpstr>
      <vt:lpstr>Zásady práce s diagnostickými metodami</vt:lpstr>
      <vt:lpstr>Psychologické metody</vt:lpstr>
      <vt:lpstr>Pozorování </vt:lpstr>
      <vt:lpstr>Experiment</vt:lpstr>
      <vt:lpstr>Experiment </vt:lpstr>
      <vt:lpstr>Typy experimentů</vt:lpstr>
      <vt:lpstr>Rozbor slovních projevů</vt:lpstr>
      <vt:lpstr>Formy rozhovoru</vt:lpstr>
      <vt:lpstr>Technika kladení otázek</vt:lpstr>
      <vt:lpstr>Dotazníky</vt:lpstr>
      <vt:lpstr>Anamnéza</vt:lpstr>
      <vt:lpstr>Rozbor  výsledků činnosti – analýza produktů</vt:lpstr>
      <vt:lpstr>Posuzování (rating) měření</vt:lpstr>
      <vt:lpstr>Standardizované psychodiagnostické metody</vt:lpstr>
      <vt:lpstr>Projektivní techniky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2015-02-25T19:20:07Z</dcterms:created>
  <dcterms:modified xsi:type="dcterms:W3CDTF">2015-02-26T14:49:29Z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TC101671251033</vt:lpwstr>
  </property>
</Properties>
</file>