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3" r:id="rId5"/>
    <p:sldId id="258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05BD209-FD08-4CEB-81AB-D4F36CA9F8EE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8B8B8B"/>
                </a:solidFill>
                <a:latin typeface="Calibri"/>
              </a:rPr>
              <a:t>18. 2. 2014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037AB-9AFB-4E58-828D-EC6A0A682866}" type="slidenum">
              <a:rPr lang="cs-CZ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764640"/>
            <a:ext cx="7772040" cy="2376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
Harmonizační cvičení
úvod
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>
                <a:solidFill>
                  <a:srgbClr val="8B8B8B"/>
                </a:solidFill>
                <a:latin typeface="Calibri"/>
              </a:rPr>
              <a:t>Ukončení předmětu</a:t>
            </a:r>
            <a:r>
              <a:rPr lang="cs-CZ" sz="3200">
                <a:solidFill>
                  <a:srgbClr val="8B8B8B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cs-CZ" sz="3200">
                <a:solidFill>
                  <a:srgbClr val="8B8B8B"/>
                </a:solidFill>
                <a:latin typeface="Calibri"/>
              </a:rPr>
              <a:t>Písemná zkouška: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>
                <a:solidFill>
                  <a:srgbClr val="8B8B8B"/>
                </a:solidFill>
                <a:latin typeface="Calibri"/>
              </a:rPr>
              <a:t> písemný test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764640"/>
            <a:ext cx="8229240" cy="54723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Harmonizační cvičení / </a:t>
            </a:r>
            <a:r>
              <a:rPr lang="cs-CZ" sz="3200" b="1" i="1" dirty="0" smtClean="0">
                <a:solidFill>
                  <a:srgbClr val="000000"/>
                </a:solidFill>
                <a:latin typeface="Calibri"/>
              </a:rPr>
              <a:t>pojem</a:t>
            </a:r>
          </a:p>
          <a:p>
            <a:pPr algn="ctr">
              <a:lnSpc>
                <a:spcPct val="100000"/>
              </a:lnSpc>
            </a:pPr>
            <a:endParaRPr lang="cs-CZ" sz="3200" b="1" i="1" dirty="0" smtClean="0">
              <a:solidFill>
                <a:srgbClr val="000000"/>
              </a:solidFill>
              <a:latin typeface="Calibri"/>
            </a:endParaRPr>
          </a:p>
          <a:p>
            <a:pPr marL="457200" indent="-457200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Jedná se o variabilitu cviků a sestav, které mají za cíl harmonizaci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i="1" u="sng" dirty="0">
                <a:solidFill>
                  <a:srgbClr val="000000"/>
                </a:solidFill>
                <a:latin typeface="Calibri"/>
              </a:rPr>
              <a:t>těla, mysli a </a:t>
            </a:r>
            <a:r>
              <a:rPr lang="cs-CZ" sz="3200" b="1" i="1" u="sng" dirty="0" smtClean="0">
                <a:solidFill>
                  <a:srgbClr val="000000"/>
                </a:solidFill>
                <a:latin typeface="Calibri"/>
              </a:rPr>
              <a:t>duše</a:t>
            </a:r>
          </a:p>
          <a:p>
            <a:pPr marL="457200" indent="-457200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b="1" i="1" dirty="0" smtClean="0">
                <a:solidFill>
                  <a:srgbClr val="000000"/>
                </a:solidFill>
                <a:latin typeface="Calibri"/>
              </a:rPr>
              <a:t>Kalokagathie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(GR)- výraz pro harmonickou osobnost – péče o člověka, jeho pohyb i psychiku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prof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Véle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: „souvislost vztahu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psychických a fyzických vlastností organismu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kdy vzájemným vyvážením těchto vztahů se harmonizoval vývoj dokonalého a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eufunkčního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(správně fungujícího) jedince“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476640"/>
            <a:ext cx="8229240" cy="564912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H.C. neznamená jeden konkrétní typ cvičení, protože sestav a způsobů, kterými se dá pomoci při hledání „harmonie“ je mnoho.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Dochází k uvědomování si sebe sama, celkovému ztišení mysli a koncentraci. </a:t>
            </a:r>
            <a:endParaRPr lang="cs-CZ" sz="2800" dirty="0" smtClean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Všechny pohybové aktivity H.C. směřují k harmonizaci jednotlivých životních elementů, a tím k nárůstu životní síly a životního potenciálu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 </a:t>
            </a:r>
            <a:endParaRPr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H.C. jsou vhodná pro všechny věkové kategorie – individuálně přizpůsobit. </a:t>
            </a:r>
            <a:endParaRPr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620688"/>
            <a:ext cx="8229240" cy="550507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000000"/>
                </a:solidFill>
                <a:latin typeface="Calibri"/>
              </a:rPr>
              <a:t>INDIKACE</a:t>
            </a:r>
          </a:p>
          <a:p>
            <a:pPr>
              <a:buFont typeface="Wingdings" charset="2"/>
              <a:buChar char="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Pracují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s energií (čakry, energetické bloky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..)</a:t>
            </a:r>
          </a:p>
          <a:p>
            <a:endParaRPr lang="cs-CZ" sz="3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Snižují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fyzické i psychické dopady dlouhodobého stresu (manažeři, studenti, sportovní příprava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..)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Zvyšují koncentraci pozornosti (dechová a relaxační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cvičení, rovnovážná)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Napomáhají uvědomování si sama sebe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548680"/>
            <a:ext cx="8229240" cy="5904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 smtClean="0">
                <a:solidFill>
                  <a:srgbClr val="000000"/>
                </a:solidFill>
                <a:latin typeface="Calibri"/>
              </a:rPr>
              <a:t>Využití HC:</a:t>
            </a: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Cvičení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propojené s </a:t>
            </a:r>
            <a:r>
              <a:rPr lang="cs-CZ" sz="2800" b="1" dirty="0">
                <a:solidFill>
                  <a:srgbClr val="000000"/>
                </a:solidFill>
                <a:latin typeface="Calibri"/>
              </a:rPr>
              <a:t>dechem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které vrací tělo do přirozeného, vyrovnaného stavu. </a:t>
            </a:r>
            <a:r>
              <a:rPr lang="cs-CZ" sz="2800" b="1" dirty="0">
                <a:solidFill>
                  <a:srgbClr val="000000"/>
                </a:solidFill>
                <a:latin typeface="Calibri"/>
              </a:rPr>
              <a:t>Protahováním a uvolňováním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se aktivují energetické (akupunkturní) dráhy těla, harmonizují se fyzické orgány i psychika, čímž je možné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předcházet širokému spektru fyzických i duševních potíží</a:t>
            </a: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 smtClean="0">
                <a:solidFill>
                  <a:srgbClr val="000000"/>
                </a:solidFill>
                <a:latin typeface="Calibri"/>
              </a:rPr>
              <a:t>Terapie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psychosomatických </a:t>
            </a:r>
            <a:r>
              <a:rPr lang="cs-CZ" sz="2800" b="1" i="1" dirty="0" smtClean="0">
                <a:solidFill>
                  <a:srgbClr val="000000"/>
                </a:solidFill>
                <a:latin typeface="Calibri"/>
              </a:rPr>
              <a:t>onemocnění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Úspěšné působení je udáváno při léčení depresí, vyčerpání, úzkosti, bolestí hlavy, z napětí, vysokého krevního tlaku, dýchacích obtíží, vředů trávicího traktu, syndromu dráždivého tračníku, zánětu tlustého střeva, revmatoidní artritidy, bolesti v dolní části páteře, ischiasu a astmatu. 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620640"/>
            <a:ext cx="8229240" cy="5688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b="1" dirty="0">
                <a:solidFill>
                  <a:srgbClr val="000000"/>
                </a:solidFill>
                <a:latin typeface="Calibri"/>
              </a:rPr>
              <a:t>Pro vrcholové i rekreační sportovce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představují vhodnou formu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kompenzace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, mohou být součástí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psychologické přípravy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a doplnit prostředky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regenerace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. 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Lze je využít pro </a:t>
            </a:r>
            <a:r>
              <a:rPr lang="cs-CZ" sz="2800" b="1" i="1" dirty="0">
                <a:solidFill>
                  <a:srgbClr val="000000"/>
                </a:solidFill>
                <a:latin typeface="Calibri"/>
              </a:rPr>
              <a:t>zlepšení výkonu 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sportovců, tanečníků, lidí pracujících na vysokých profesních pozicích</a:t>
            </a:r>
            <a:endParaRPr sz="2800" dirty="0"/>
          </a:p>
          <a:p>
            <a:pPr>
              <a:lnSpc>
                <a:spcPct val="100000"/>
              </a:lnSpc>
            </a:pPr>
            <a:endParaRPr sz="2800"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Mohou být složena z velmi jednoduchých a fyzicky nenáročných cviků tak, aby byla vhodná nejen pro „zdravé“, ale i pro jedince se zdravotním omezením</a:t>
            </a:r>
            <a:endParaRPr sz="2800" dirty="0"/>
          </a:p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000000"/>
                </a:solidFill>
                <a:latin typeface="Calibri"/>
              </a:rPr>
              <a:t>    ( pro všechny věkové skupiny, zejména pro seniory)</a:t>
            </a:r>
            <a:endParaRPr sz="28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rgbClr val="000000"/>
                </a:solidFill>
                <a:latin typeface="Calibri"/>
              </a:rPr>
              <a:t>Význam </a:t>
            </a:r>
            <a:r>
              <a:rPr lang="cs-CZ" sz="4400" dirty="0" smtClean="0">
                <a:solidFill>
                  <a:srgbClr val="000000"/>
                </a:solidFill>
                <a:latin typeface="Calibri"/>
              </a:rPr>
              <a:t>HC - shrnutí</a:t>
            </a:r>
            <a:endParaRPr dirty="0"/>
          </a:p>
        </p:txBody>
      </p:sp>
      <p:sp>
        <p:nvSpPr>
          <p:cNvPr id="87" name="TextShape 2"/>
          <p:cNvSpPr txBox="1"/>
          <p:nvPr/>
        </p:nvSpPr>
        <p:spPr>
          <a:xfrm>
            <a:off x="457200" y="1628640"/>
            <a:ext cx="8229240" cy="449712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Prevence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negativních civilizačních vlivů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- špatné pohybové návyky, stereotypy, stres, napětí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 smtClean="0">
                <a:solidFill>
                  <a:srgbClr val="000000"/>
                </a:solidFill>
                <a:latin typeface="Calibri"/>
              </a:rPr>
              <a:t>V oblasti sportu -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prevence zranění, součást procesu regenerace sportovců, zlepšení výkonnosti</a:t>
            </a:r>
          </a:p>
          <a:p>
            <a:pPr>
              <a:lnSpc>
                <a:spcPct val="100000"/>
              </a:lnSpc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3200" b="1" i="1" dirty="0">
                <a:solidFill>
                  <a:srgbClr val="000000"/>
                </a:solidFill>
                <a:latin typeface="Calibri"/>
              </a:rPr>
              <a:t>Terapie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psychosomatických onemocnění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6340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rgbClr val="000000"/>
                </a:solidFill>
                <a:latin typeface="Calibri"/>
              </a:rPr>
              <a:t>Harmonizační cvičení </a:t>
            </a:r>
            <a:endParaRPr dirty="0"/>
          </a:p>
        </p:txBody>
      </p:sp>
      <p:sp>
        <p:nvSpPr>
          <p:cNvPr id="90" name="TextShape 2"/>
          <p:cNvSpPr txBox="1"/>
          <p:nvPr/>
        </p:nvSpPr>
        <p:spPr>
          <a:xfrm>
            <a:off x="404728" y="908720"/>
            <a:ext cx="8229240" cy="501132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Jóga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 smtClean="0">
                <a:solidFill>
                  <a:srgbClr val="FF0000"/>
                </a:solidFill>
                <a:latin typeface="Calibri"/>
              </a:rPr>
              <a:t>Chi-kung</a:t>
            </a:r>
            <a:r>
              <a:rPr lang="cs-CZ" sz="32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2000" dirty="0" smtClean="0">
                <a:latin typeface="Calibri"/>
              </a:rPr>
              <a:t>(</a:t>
            </a:r>
            <a:r>
              <a:rPr lang="cs-CZ" sz="2000" dirty="0" err="1" smtClean="0">
                <a:latin typeface="Calibri"/>
              </a:rPr>
              <a:t>chi</a:t>
            </a:r>
            <a:r>
              <a:rPr lang="cs-CZ" sz="2000" dirty="0" smtClean="0">
                <a:latin typeface="Calibri"/>
              </a:rPr>
              <a:t>-vitální energie)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5 Tibeťanů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FF0000"/>
                </a:solidFill>
                <a:latin typeface="Calibri"/>
              </a:rPr>
              <a:t>Tai-chi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 smtClean="0">
                <a:solidFill>
                  <a:srgbClr val="000000"/>
                </a:solidFill>
                <a:latin typeface="Calibri"/>
              </a:rPr>
              <a:t>Reiki</a:t>
            </a:r>
            <a:endParaRPr lang="cs-CZ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Thajská masáž</a:t>
            </a:r>
            <a:endParaRPr sz="32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Shiatsu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FF0000"/>
                </a:solidFill>
                <a:latin typeface="Calibri"/>
              </a:rPr>
              <a:t>Feldenkraisova</a:t>
            </a:r>
            <a:r>
              <a:rPr lang="cs-CZ" sz="3200" dirty="0">
                <a:solidFill>
                  <a:srgbClr val="FF0000"/>
                </a:solidFill>
                <a:latin typeface="Calibri"/>
              </a:rPr>
              <a:t> metoda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Alexandrova metoda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Bojová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umění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(aikido)</a:t>
            </a:r>
            <a:endParaRPr lang="cs-CZ" sz="3200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Veškeré PA za cílem harmonizace osobnosti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91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32000" y="2061000"/>
            <a:ext cx="2619000" cy="1742760"/>
          </a:xfrm>
          <a:prstGeom prst="rect">
            <a:avLst/>
          </a:prstGeom>
          <a:ln>
            <a:noFill/>
          </a:ln>
        </p:spPr>
      </p:pic>
      <p:pic>
        <p:nvPicPr>
          <p:cNvPr id="92" name="Obrázek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20000" y="4077000"/>
            <a:ext cx="2495160" cy="1828440"/>
          </a:xfrm>
          <a:prstGeom prst="rect">
            <a:avLst/>
          </a:prstGeom>
          <a:ln>
            <a:noFill/>
          </a:ln>
        </p:spPr>
      </p:pic>
      <p:pic>
        <p:nvPicPr>
          <p:cNvPr id="93" name="Obrázek 5"/>
          <p:cNvPicPr/>
          <p:nvPr/>
        </p:nvPicPr>
        <p:blipFill>
          <a:blip r:embed="rId4"/>
          <a:stretch>
            <a:fillRect/>
          </a:stretch>
        </p:blipFill>
        <p:spPr>
          <a:xfrm>
            <a:off x="6444360" y="1340640"/>
            <a:ext cx="2266560" cy="201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Moderní formy H.C.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412640"/>
            <a:ext cx="8229240" cy="5112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BIKRAM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(„horká“ jóga – 90min 26 ásan+2 dýchací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cv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. Ve 42°C)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IYENGAR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(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precizní nastavení pozic + pomůcky)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JIVAMUKT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I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(kombinace ásan, meditace, vědomého dechu s 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                                                hudbou + učení starých písem – styl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Hatha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Jógy)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KUNDALINI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(dynamická cvičení + dech + meditace – probuzení</a:t>
            </a:r>
          </a:p>
          <a:p>
            <a:pPr>
              <a:lnSpc>
                <a:spcPct val="10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                                                  uvnitř,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kundalini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=energie uložená </a:t>
            </a:r>
            <a:r>
              <a:rPr lang="cs-CZ" sz="2000" smtClean="0">
                <a:solidFill>
                  <a:srgbClr val="000000"/>
                </a:solidFill>
                <a:latin typeface="Calibri"/>
              </a:rPr>
              <a:t>v kořeni páteře)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POWER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jóga-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dynamické střídání poloh s důrazem na sílu a ohebnost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VINYASA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(celky </a:t>
            </a:r>
            <a:r>
              <a:rPr lang="cs-CZ" sz="2000" dirty="0" err="1" smtClean="0">
                <a:solidFill>
                  <a:srgbClr val="000000"/>
                </a:solidFill>
                <a:latin typeface="Calibri"/>
              </a:rPr>
              <a:t>Hatha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 Jógy – celistvá cvičení ásan)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TANTRA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jóga </a:t>
            </a: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(žít život s láskou k sobě a k partnerovi, spojení M+Ž)</a:t>
            </a:r>
            <a:endParaRPr sz="20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smtClean="0">
                <a:solidFill>
                  <a:srgbClr val="000000"/>
                </a:solidFill>
                <a:latin typeface="Calibri"/>
              </a:rPr>
              <a:t>Body-Mind 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cvičení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540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DejaVu Sans</vt:lpstr>
      <vt:lpstr>StarSymbol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User</cp:lastModifiedBy>
  <cp:revision>16</cp:revision>
  <dcterms:modified xsi:type="dcterms:W3CDTF">2015-04-20T12:30:28Z</dcterms:modified>
</cp:coreProperties>
</file>