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March 29, 2015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March 29,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March 29,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29,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March 29,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March 29,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March 29,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March 29,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March 29,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March 29, 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March 29,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March 29,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Bioaktivní látky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30.3.2015</a:t>
            </a:r>
          </a:p>
          <a:p>
            <a:r>
              <a:rPr lang="cs-CZ" dirty="0" smtClean="0"/>
              <a:t>ZZV2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35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probiotika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Zabránění růstu potenciálních patogenů</a:t>
            </a:r>
          </a:p>
          <a:p>
            <a:r>
              <a:rPr lang="cs-CZ" dirty="0" smtClean="0"/>
              <a:t>Prevence průjmů</a:t>
            </a:r>
          </a:p>
          <a:p>
            <a:r>
              <a:rPr lang="cs-CZ" dirty="0" smtClean="0"/>
              <a:t>Ovlivnění hladiny cholesterolu</a:t>
            </a:r>
          </a:p>
          <a:p>
            <a:r>
              <a:rPr lang="cs-CZ" dirty="0" smtClean="0"/>
              <a:t>Nižší riziko kol karcinomu</a:t>
            </a:r>
          </a:p>
          <a:p>
            <a:r>
              <a:rPr lang="cs-CZ" dirty="0" smtClean="0"/>
              <a:t>Povzbuzení nespecifické imunity</a:t>
            </a:r>
          </a:p>
          <a:p>
            <a:r>
              <a:rPr lang="cs-CZ" dirty="0" smtClean="0"/>
              <a:t>Syntéza vitaminů</a:t>
            </a:r>
          </a:p>
          <a:p>
            <a:r>
              <a:rPr lang="cs-CZ" dirty="0" smtClean="0"/>
              <a:t>Proti zácpě</a:t>
            </a:r>
          </a:p>
          <a:p>
            <a:r>
              <a:rPr lang="cs-CZ" dirty="0" smtClean="0"/>
              <a:t>Trávení </a:t>
            </a:r>
            <a:r>
              <a:rPr lang="cs-CZ" dirty="0" err="1" smtClean="0"/>
              <a:t>laktozy</a:t>
            </a:r>
            <a:endParaRPr lang="cs-CZ" dirty="0" smtClean="0"/>
          </a:p>
          <a:p>
            <a:r>
              <a:rPr lang="cs-CZ" dirty="0" smtClean="0"/>
              <a:t>Astma</a:t>
            </a:r>
          </a:p>
          <a:p>
            <a:pPr marL="6858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30, 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452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Probiotika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Až 4 tis studií</a:t>
            </a:r>
          </a:p>
          <a:p>
            <a:r>
              <a:rPr lang="cs-CZ" dirty="0" smtClean="0"/>
              <a:t>Dráždivý tračník, průjmy, zácpa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30, 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28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</a:t>
            </a:r>
            <a:r>
              <a:rPr lang="cs-CZ" dirty="0" err="1" smtClean="0"/>
              <a:t>rebiotika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Nestravitelné součásti potravy, které mají příznivý vliv na GIT</a:t>
            </a:r>
          </a:p>
          <a:p>
            <a:r>
              <a:rPr lang="cs-CZ" dirty="0" smtClean="0"/>
              <a:t>Stimulují růst a metabolickou aktivitu </a:t>
            </a:r>
            <a:r>
              <a:rPr lang="cs-CZ" dirty="0" err="1" smtClean="0"/>
              <a:t>probiotik</a:t>
            </a:r>
            <a:endParaRPr lang="cs-CZ" dirty="0" smtClean="0"/>
          </a:p>
          <a:p>
            <a:r>
              <a:rPr lang="cs-CZ" dirty="0" smtClean="0"/>
              <a:t>Oligosacharidy nejvíce – inulin…</a:t>
            </a:r>
          </a:p>
          <a:p>
            <a:r>
              <a:rPr lang="cs-CZ" dirty="0" err="1" smtClean="0"/>
              <a:t>Antiobstipační</a:t>
            </a:r>
            <a:r>
              <a:rPr lang="cs-CZ" dirty="0" smtClean="0"/>
              <a:t> účinek – zvětšení objemu stolice, zvýšení peristaltiky</a:t>
            </a:r>
          </a:p>
          <a:p>
            <a:r>
              <a:rPr lang="cs-CZ" dirty="0" smtClean="0"/>
              <a:t>Pokles střevního pH</a:t>
            </a:r>
          </a:p>
          <a:p>
            <a:r>
              <a:rPr lang="cs-CZ" dirty="0" smtClean="0"/>
              <a:t>Obnovení rovnováhy</a:t>
            </a:r>
          </a:p>
          <a:p>
            <a:r>
              <a:rPr lang="cs-CZ" dirty="0" err="1" smtClean="0"/>
              <a:t>Choelsterol</a:t>
            </a:r>
            <a:endParaRPr lang="cs-CZ" dirty="0" smtClean="0"/>
          </a:p>
          <a:p>
            <a:r>
              <a:rPr lang="cs-CZ" dirty="0" smtClean="0"/>
              <a:t>Nespecifická imunita</a:t>
            </a:r>
          </a:p>
          <a:p>
            <a:r>
              <a:rPr lang="cs-CZ" dirty="0" smtClean="0"/>
              <a:t>5-10 g nestravitelných sacharidů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30, 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20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</a:t>
            </a:r>
            <a:r>
              <a:rPr lang="cs-CZ" dirty="0" err="1" smtClean="0"/>
              <a:t>ynbiotika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30, 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59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Glukany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Hlíva, </a:t>
            </a:r>
            <a:r>
              <a:rPr lang="cs-CZ" dirty="0" err="1" smtClean="0"/>
              <a:t>reishi</a:t>
            </a:r>
            <a:r>
              <a:rPr lang="cs-CZ" dirty="0" smtClean="0"/>
              <a:t>, </a:t>
            </a:r>
            <a:r>
              <a:rPr lang="cs-CZ" dirty="0" err="1" smtClean="0"/>
              <a:t>shiitake</a:t>
            </a:r>
            <a:endParaRPr lang="cs-CZ" dirty="0" smtClean="0"/>
          </a:p>
          <a:p>
            <a:r>
              <a:rPr lang="cs-CZ" dirty="0" smtClean="0"/>
              <a:t>Jsou využívány jako léčba</a:t>
            </a:r>
          </a:p>
          <a:p>
            <a:r>
              <a:rPr lang="cs-CZ" dirty="0" err="1" smtClean="0"/>
              <a:t>Imunomodulační</a:t>
            </a:r>
            <a:r>
              <a:rPr lang="cs-CZ" dirty="0" smtClean="0"/>
              <a:t> účinek nejčastěji</a:t>
            </a:r>
          </a:p>
          <a:p>
            <a:r>
              <a:rPr lang="cs-CZ" dirty="0" smtClean="0"/>
              <a:t>Extrakty podporují tvorbu makrofágů, které </a:t>
            </a:r>
            <a:r>
              <a:rPr lang="cs-CZ" dirty="0" err="1" smtClean="0"/>
              <a:t>umsrcují</a:t>
            </a:r>
            <a:r>
              <a:rPr lang="cs-CZ" dirty="0" smtClean="0"/>
              <a:t> patogeny, potlačení tvorby </a:t>
            </a:r>
            <a:r>
              <a:rPr lang="cs-CZ" dirty="0" err="1" smtClean="0"/>
              <a:t>interleukinů</a:t>
            </a:r>
            <a:endParaRPr lang="cs-CZ" dirty="0" smtClean="0"/>
          </a:p>
          <a:p>
            <a:r>
              <a:rPr lang="cs-CZ" dirty="0" smtClean="0"/>
              <a:t>Antioxidační potenciál – nárůst </a:t>
            </a:r>
            <a:r>
              <a:rPr lang="cs-CZ" dirty="0" err="1" smtClean="0"/>
              <a:t>superoxiddismutázy</a:t>
            </a:r>
            <a:r>
              <a:rPr lang="cs-CZ" dirty="0" smtClean="0"/>
              <a:t>, </a:t>
            </a:r>
            <a:r>
              <a:rPr lang="cs-CZ" smtClean="0"/>
              <a:t>gluthationu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30, 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89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Kardiovaskulární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KVO v Evropě příčina cca 50% všech úmrtí</a:t>
            </a:r>
          </a:p>
          <a:p>
            <a:r>
              <a:rPr lang="cs-CZ" dirty="0" smtClean="0"/>
              <a:t>Vyšší hladina cholesterolu je společný znak</a:t>
            </a:r>
          </a:p>
          <a:p>
            <a:r>
              <a:rPr lang="cs-CZ" dirty="0" err="1" smtClean="0"/>
              <a:t>Dyslipidémie</a:t>
            </a:r>
            <a:r>
              <a:rPr lang="cs-CZ" dirty="0" smtClean="0"/>
              <a:t>: poruchy lipidového spektra – podávání </a:t>
            </a:r>
            <a:r>
              <a:rPr lang="cs-CZ" dirty="0" err="1" smtClean="0"/>
              <a:t>fytosterolů</a:t>
            </a:r>
            <a:r>
              <a:rPr lang="cs-CZ" dirty="0" smtClean="0"/>
              <a:t>, omega 3MK, víno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29, 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63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Fytosteroly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Stavební složka i pro fyziologické procesy rostliny</a:t>
            </a:r>
          </a:p>
          <a:p>
            <a:r>
              <a:rPr lang="cs-CZ" dirty="0" smtClean="0"/>
              <a:t>Komunikovány jako látky schopní snížit hladinu cholesterolu</a:t>
            </a:r>
          </a:p>
          <a:p>
            <a:r>
              <a:rPr lang="cs-CZ" dirty="0" smtClean="0"/>
              <a:t>Mechanizmus účinku – </a:t>
            </a:r>
            <a:r>
              <a:rPr lang="cs-CZ" dirty="0" err="1" smtClean="0"/>
              <a:t>kompetice</a:t>
            </a:r>
            <a:r>
              <a:rPr lang="cs-CZ" dirty="0" smtClean="0"/>
              <a:t> s </a:t>
            </a:r>
            <a:r>
              <a:rPr lang="cs-CZ" dirty="0" err="1" smtClean="0"/>
              <a:t>chole</a:t>
            </a:r>
            <a:r>
              <a:rPr lang="cs-CZ" dirty="0" smtClean="0"/>
              <a:t> ve střevě, omezení absorpční kapacity </a:t>
            </a:r>
          </a:p>
          <a:p>
            <a:r>
              <a:rPr lang="cs-CZ" dirty="0" smtClean="0"/>
              <a:t>Samy jsou však málo absorbovány</a:t>
            </a:r>
          </a:p>
          <a:p>
            <a:r>
              <a:rPr lang="cs-CZ" dirty="0" smtClean="0"/>
              <a:t>Z 50.let minulého století</a:t>
            </a:r>
          </a:p>
          <a:p>
            <a:r>
              <a:rPr lang="cs-CZ" dirty="0" smtClean="0"/>
              <a:t>Vegetariáni více, běžný člověk přijme 0,2-0,3g denně, DDD je přitom 1g denně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29, 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72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Fytosteroly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Law</a:t>
            </a:r>
            <a:r>
              <a:rPr lang="cs-CZ" dirty="0" smtClean="0"/>
              <a:t> a kol, 2000 – sledoval snížení </a:t>
            </a:r>
            <a:r>
              <a:rPr lang="cs-CZ" dirty="0" err="1" smtClean="0"/>
              <a:t>chol</a:t>
            </a:r>
            <a:r>
              <a:rPr lang="cs-CZ" dirty="0" smtClean="0"/>
              <a:t> při dávkách 2g denně, 25% snížení rizika KVO</a:t>
            </a:r>
          </a:p>
          <a:p>
            <a:r>
              <a:rPr lang="cs-CZ" dirty="0" err="1" smtClean="0"/>
              <a:t>Metaanalýzy</a:t>
            </a:r>
            <a:r>
              <a:rPr lang="cs-CZ" dirty="0" smtClean="0"/>
              <a:t> – 16 studií – o cca 10% </a:t>
            </a:r>
            <a:r>
              <a:rPr lang="cs-CZ" dirty="0" err="1" smtClean="0"/>
              <a:t>LDl</a:t>
            </a:r>
            <a:r>
              <a:rPr lang="cs-CZ" dirty="0" smtClean="0"/>
              <a:t> frakce</a:t>
            </a:r>
          </a:p>
          <a:p>
            <a:r>
              <a:rPr lang="cs-CZ" dirty="0" smtClean="0"/>
              <a:t>23 studií – 4500 pacientů – pokles LDL oproti placebu o 11%, hladina TAG zůstala nezměněna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29, 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76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Omega 3 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EPA, DHA</a:t>
            </a:r>
          </a:p>
          <a:p>
            <a:r>
              <a:rPr lang="cs-CZ" dirty="0" smtClean="0"/>
              <a:t>Snižuje se </a:t>
            </a:r>
            <a:r>
              <a:rPr lang="cs-CZ" dirty="0" err="1" smtClean="0"/>
              <a:t>trigylcerolemie</a:t>
            </a:r>
            <a:r>
              <a:rPr lang="cs-CZ" dirty="0" smtClean="0"/>
              <a:t> – snižuje se VLDL</a:t>
            </a:r>
          </a:p>
          <a:p>
            <a:r>
              <a:rPr lang="cs-CZ" dirty="0" smtClean="0"/>
              <a:t>Snižuje se tvorba TAG v játrech a omezuje se esterifikace MK</a:t>
            </a:r>
          </a:p>
          <a:p>
            <a:r>
              <a:rPr lang="cs-CZ" dirty="0" smtClean="0"/>
              <a:t>Vysoké hladiny EPA v plazmě je spojeno se sníženou agregací destiček</a:t>
            </a:r>
          </a:p>
          <a:p>
            <a:r>
              <a:rPr lang="cs-CZ" dirty="0" smtClean="0"/>
              <a:t>Omega 3  - mnoho studií – </a:t>
            </a:r>
            <a:r>
              <a:rPr lang="cs-CZ" dirty="0" err="1" smtClean="0"/>
              <a:t>metaanalýza</a:t>
            </a:r>
            <a:r>
              <a:rPr lang="cs-CZ" dirty="0" smtClean="0"/>
              <a:t> 11 studií – 16tis pacientů – riziko vzniku IM sníženo o 30%, i </a:t>
            </a:r>
            <a:r>
              <a:rPr lang="cs-CZ" dirty="0" err="1" smtClean="0"/>
              <a:t>náhl</a:t>
            </a:r>
            <a:r>
              <a:rPr lang="cs-CZ" dirty="0" smtClean="0"/>
              <a:t> á úmrtí</a:t>
            </a:r>
          </a:p>
          <a:p>
            <a:r>
              <a:rPr lang="cs-CZ" dirty="0" smtClean="0"/>
              <a:t>Synergický účinek s </a:t>
            </a:r>
            <a:r>
              <a:rPr lang="cs-CZ" dirty="0" err="1" smtClean="0"/>
              <a:t>fytosteroly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29, 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73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Látky obsažené v česneku mají </a:t>
            </a:r>
            <a:r>
              <a:rPr lang="cs-CZ" dirty="0" err="1" smtClean="0"/>
              <a:t>hypolipidemické</a:t>
            </a:r>
            <a:r>
              <a:rPr lang="cs-CZ" dirty="0" smtClean="0"/>
              <a:t> účinky – nejznámější </a:t>
            </a:r>
            <a:r>
              <a:rPr lang="cs-CZ" dirty="0" err="1" smtClean="0"/>
              <a:t>allicin</a:t>
            </a:r>
            <a:endParaRPr lang="cs-CZ" dirty="0"/>
          </a:p>
          <a:p>
            <a:r>
              <a:rPr lang="cs-CZ" dirty="0" smtClean="0"/>
              <a:t>Studie s 3000 pacienty s </a:t>
            </a:r>
            <a:r>
              <a:rPr lang="cs-CZ" dirty="0" err="1" smtClean="0"/>
              <a:t>hypercholesterolemií</a:t>
            </a:r>
            <a:r>
              <a:rPr lang="cs-CZ" dirty="0" smtClean="0"/>
              <a:t> – pozitivní účinek na snížení</a:t>
            </a:r>
          </a:p>
          <a:p>
            <a:r>
              <a:rPr lang="cs-CZ" dirty="0" smtClean="0"/>
              <a:t>Pozor – ne pacienti s </a:t>
            </a:r>
            <a:r>
              <a:rPr lang="cs-CZ" dirty="0" err="1" smtClean="0"/>
              <a:t>warfarinem</a:t>
            </a:r>
            <a:r>
              <a:rPr lang="cs-CZ" dirty="0" smtClean="0"/>
              <a:t> – zvýšené krvácení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29, 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59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íno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Flavonoidy</a:t>
            </a:r>
            <a:r>
              <a:rPr lang="cs-CZ" dirty="0" smtClean="0"/>
              <a:t> – látky obsaženy ve víně – </a:t>
            </a:r>
            <a:r>
              <a:rPr lang="cs-CZ" dirty="0" err="1" smtClean="0"/>
              <a:t>resveratrol</a:t>
            </a:r>
            <a:r>
              <a:rPr lang="cs-CZ" dirty="0" smtClean="0"/>
              <a:t>, </a:t>
            </a:r>
            <a:r>
              <a:rPr lang="cs-CZ" dirty="0" err="1" smtClean="0"/>
              <a:t>quercetin</a:t>
            </a:r>
            <a:r>
              <a:rPr lang="cs-CZ" dirty="0" smtClean="0"/>
              <a:t>, </a:t>
            </a:r>
            <a:r>
              <a:rPr lang="cs-CZ" dirty="0" err="1" smtClean="0"/>
              <a:t>catechin</a:t>
            </a:r>
            <a:r>
              <a:rPr lang="cs-CZ" dirty="0" smtClean="0"/>
              <a:t> – konzumace červeného vína snižuje </a:t>
            </a:r>
            <a:r>
              <a:rPr lang="cs-CZ" dirty="0" err="1" smtClean="0"/>
              <a:t>postprandiální</a:t>
            </a:r>
            <a:r>
              <a:rPr lang="cs-CZ" dirty="0" smtClean="0"/>
              <a:t> hladinu </a:t>
            </a:r>
            <a:r>
              <a:rPr lang="cs-CZ" dirty="0" err="1" smtClean="0"/>
              <a:t>apo</a:t>
            </a:r>
            <a:r>
              <a:rPr lang="cs-CZ" dirty="0" smtClean="0"/>
              <a:t> B48, pozitivní účinek pro oddálení absorpce tuků</a:t>
            </a:r>
          </a:p>
          <a:p>
            <a:r>
              <a:rPr lang="cs-CZ" dirty="0" smtClean="0"/>
              <a:t>Nárůst hladiny HDL – 3dcl denně – o 11-16%</a:t>
            </a:r>
          </a:p>
          <a:p>
            <a:r>
              <a:rPr lang="cs-CZ" dirty="0" err="1" smtClean="0"/>
              <a:t>Resveratrol</a:t>
            </a:r>
            <a:r>
              <a:rPr lang="cs-CZ" dirty="0" smtClean="0"/>
              <a:t> – aktivuje </a:t>
            </a:r>
            <a:r>
              <a:rPr lang="cs-CZ" dirty="0" err="1" smtClean="0"/>
              <a:t>sirtuiny</a:t>
            </a:r>
            <a:r>
              <a:rPr lang="cs-CZ" dirty="0" smtClean="0"/>
              <a:t> – enzymy, které mají význam v procesu stárnutí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29, 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79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Flavonoidy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5 skupin</a:t>
            </a:r>
          </a:p>
          <a:p>
            <a:r>
              <a:rPr lang="cs-CZ" dirty="0" smtClean="0"/>
              <a:t>Flavony – </a:t>
            </a:r>
            <a:r>
              <a:rPr lang="cs-CZ" dirty="0" err="1" smtClean="0"/>
              <a:t>luteilin</a:t>
            </a:r>
            <a:r>
              <a:rPr lang="cs-CZ" dirty="0" smtClean="0"/>
              <a:t>, </a:t>
            </a:r>
            <a:r>
              <a:rPr lang="cs-CZ" dirty="0" err="1" smtClean="0"/>
              <a:t>apigenin</a:t>
            </a:r>
            <a:endParaRPr lang="cs-CZ" dirty="0" smtClean="0"/>
          </a:p>
          <a:p>
            <a:r>
              <a:rPr lang="cs-CZ" dirty="0" err="1" smtClean="0"/>
              <a:t>Flavonoly</a:t>
            </a:r>
            <a:r>
              <a:rPr lang="cs-CZ" dirty="0" smtClean="0"/>
              <a:t> – </a:t>
            </a:r>
            <a:r>
              <a:rPr lang="cs-CZ" dirty="0" err="1" smtClean="0"/>
              <a:t>quercetin</a:t>
            </a:r>
            <a:r>
              <a:rPr lang="cs-CZ" dirty="0" smtClean="0"/>
              <a:t>, </a:t>
            </a:r>
            <a:r>
              <a:rPr lang="cs-CZ" dirty="0" err="1" smtClean="0"/>
              <a:t>myricetin</a:t>
            </a:r>
            <a:endParaRPr lang="cs-CZ" dirty="0"/>
          </a:p>
          <a:p>
            <a:r>
              <a:rPr lang="cs-CZ" dirty="0" err="1" smtClean="0"/>
              <a:t>Flavanoly</a:t>
            </a:r>
            <a:r>
              <a:rPr lang="cs-CZ" dirty="0" smtClean="0"/>
              <a:t> – </a:t>
            </a:r>
            <a:r>
              <a:rPr lang="cs-CZ" dirty="0" err="1" smtClean="0"/>
              <a:t>caechin</a:t>
            </a:r>
            <a:endParaRPr lang="cs-CZ" dirty="0" smtClean="0"/>
          </a:p>
          <a:p>
            <a:r>
              <a:rPr lang="cs-CZ" dirty="0" err="1" smtClean="0"/>
              <a:t>Flavanony</a:t>
            </a:r>
            <a:r>
              <a:rPr lang="cs-CZ" dirty="0" smtClean="0"/>
              <a:t> – </a:t>
            </a:r>
            <a:r>
              <a:rPr lang="cs-CZ" dirty="0" err="1" smtClean="0"/>
              <a:t>cyanidin</a:t>
            </a:r>
            <a:endParaRPr lang="cs-CZ" dirty="0" smtClean="0"/>
          </a:p>
          <a:p>
            <a:r>
              <a:rPr lang="cs-CZ" dirty="0" err="1" smtClean="0"/>
              <a:t>Anthocyanidy</a:t>
            </a:r>
            <a:endParaRPr lang="cs-CZ" dirty="0" smtClean="0"/>
          </a:p>
          <a:p>
            <a:r>
              <a:rPr lang="cs-CZ" dirty="0" smtClean="0"/>
              <a:t>Ve víně, ovoci, čaji, kávě, zelenině, čokoládě</a:t>
            </a:r>
          </a:p>
          <a:p>
            <a:r>
              <a:rPr lang="cs-CZ" dirty="0" smtClean="0"/>
              <a:t>Ve stravě 1g</a:t>
            </a:r>
          </a:p>
          <a:p>
            <a:r>
              <a:rPr lang="cs-CZ" dirty="0" err="1" smtClean="0"/>
              <a:t>Flavonoidy</a:t>
            </a:r>
            <a:r>
              <a:rPr lang="cs-CZ" dirty="0" smtClean="0"/>
              <a:t> v čokoládě – antioxidační účinek – česnek, </a:t>
            </a:r>
            <a:r>
              <a:rPr lang="cs-CZ" dirty="0" err="1" smtClean="0"/>
              <a:t>borůvky,jahody</a:t>
            </a:r>
            <a:endParaRPr lang="cs-CZ" dirty="0" smtClean="0"/>
          </a:p>
          <a:p>
            <a:r>
              <a:rPr lang="cs-CZ" dirty="0" err="1" smtClean="0"/>
              <a:t>Lipoxygenáza</a:t>
            </a:r>
            <a:r>
              <a:rPr lang="cs-CZ" dirty="0" smtClean="0"/>
              <a:t>, metabolismus </a:t>
            </a:r>
            <a:r>
              <a:rPr lang="cs-CZ" dirty="0" err="1" smtClean="0"/>
              <a:t>eikosanoidů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29, 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18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Probiotika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Bifidobakterie</a:t>
            </a:r>
            <a:r>
              <a:rPr lang="cs-CZ" dirty="0" smtClean="0"/>
              <a:t> a </a:t>
            </a:r>
            <a:r>
              <a:rPr lang="cs-CZ" dirty="0" err="1" smtClean="0"/>
              <a:t>laktobacily</a:t>
            </a:r>
            <a:r>
              <a:rPr lang="cs-CZ" dirty="0" smtClean="0"/>
              <a:t> – jsou schopny </a:t>
            </a:r>
            <a:r>
              <a:rPr lang="cs-CZ" dirty="0" err="1" smtClean="0"/>
              <a:t>inhiobovat</a:t>
            </a:r>
            <a:r>
              <a:rPr lang="cs-CZ" dirty="0" smtClean="0"/>
              <a:t> přemrštěnou odpověď na alergeny</a:t>
            </a:r>
          </a:p>
          <a:p>
            <a:r>
              <a:rPr lang="cs-CZ" dirty="0" smtClean="0"/>
              <a:t>Některé </a:t>
            </a:r>
            <a:r>
              <a:rPr lang="cs-CZ" dirty="0" err="1" smtClean="0"/>
              <a:t>lactobacilly</a:t>
            </a:r>
            <a:r>
              <a:rPr lang="cs-CZ" dirty="0" smtClean="0"/>
              <a:t> omezují tvorbu </a:t>
            </a:r>
            <a:r>
              <a:rPr lang="cs-CZ" dirty="0" err="1" smtClean="0"/>
              <a:t>cytokinů</a:t>
            </a:r>
            <a:r>
              <a:rPr lang="cs-CZ" dirty="0" smtClean="0"/>
              <a:t>, </a:t>
            </a:r>
            <a:r>
              <a:rPr lang="cs-CZ" dirty="0" err="1" smtClean="0"/>
              <a:t>interleukinu</a:t>
            </a:r>
            <a:endParaRPr lang="cs-CZ" dirty="0" smtClean="0"/>
          </a:p>
          <a:p>
            <a:r>
              <a:rPr lang="cs-CZ" dirty="0" smtClean="0"/>
              <a:t>Živé mikrobiální </a:t>
            </a:r>
            <a:r>
              <a:rPr lang="cs-CZ" dirty="0" err="1" smtClean="0"/>
              <a:t>doplňy</a:t>
            </a:r>
            <a:r>
              <a:rPr lang="cs-CZ" dirty="0" smtClean="0"/>
              <a:t> potravy – příznivě ovlivňují střevní rovnováhu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29, 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043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52</TotalTime>
  <Words>493</Words>
  <Application>Microsoft Office PowerPoint</Application>
  <PresentationFormat>Předvádění na obrazovce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Austin</vt:lpstr>
      <vt:lpstr>Bioaktivní látky</vt:lpstr>
      <vt:lpstr>Kardiovaskulární systém</vt:lpstr>
      <vt:lpstr>Fytosteroly</vt:lpstr>
      <vt:lpstr>Fytosteroly</vt:lpstr>
      <vt:lpstr>Omega 3 MK</vt:lpstr>
      <vt:lpstr>česnek</vt:lpstr>
      <vt:lpstr>Víno</vt:lpstr>
      <vt:lpstr>Flavonoidy</vt:lpstr>
      <vt:lpstr>Probiotika</vt:lpstr>
      <vt:lpstr>probiotika</vt:lpstr>
      <vt:lpstr>Probiotika</vt:lpstr>
      <vt:lpstr>Prebiotika</vt:lpstr>
      <vt:lpstr>Synbiotika</vt:lpstr>
      <vt:lpstr>Glukany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Bioaktivní látky</dc:title>
  <dc:creator>User</dc:creator>
  <cp:lastModifiedBy>User</cp:lastModifiedBy>
  <cp:revision>5</cp:revision>
  <dcterms:created xsi:type="dcterms:W3CDTF">2015-03-29T21:20:13Z</dcterms:created>
  <dcterms:modified xsi:type="dcterms:W3CDTF">2015-03-29T22:12:46Z</dcterms:modified>
</cp:coreProperties>
</file>