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49"/>
  </p:notesMasterIdLst>
  <p:sldIdLst>
    <p:sldId id="256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80" r:id="rId23"/>
    <p:sldId id="279" r:id="rId24"/>
    <p:sldId id="269" r:id="rId25"/>
    <p:sldId id="270" r:id="rId26"/>
    <p:sldId id="271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72" r:id="rId40"/>
    <p:sldId id="293" r:id="rId41"/>
    <p:sldId id="294" r:id="rId42"/>
    <p:sldId id="295" r:id="rId43"/>
    <p:sldId id="296" r:id="rId44"/>
    <p:sldId id="273" r:id="rId45"/>
    <p:sldId id="297" r:id="rId46"/>
    <p:sldId id="298" r:id="rId47"/>
    <p:sldId id="278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00" autoAdjust="0"/>
  </p:normalViewPr>
  <p:slideViewPr>
    <p:cSldViewPr>
      <p:cViewPr>
        <p:scale>
          <a:sx n="40" d="100"/>
          <a:sy n="40" d="100"/>
        </p:scale>
        <p:origin x="-9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51648" cy="761256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rgbClr val="C00000"/>
                </a:solidFill>
              </a:rPr>
              <a:t>Bezpečnost</a:t>
            </a:r>
            <a:r>
              <a:rPr lang="cs-CZ" sz="6000" dirty="0" smtClean="0">
                <a:solidFill>
                  <a:srgbClr val="C00000"/>
                </a:solidFill>
              </a:rPr>
              <a:t> </a:t>
            </a:r>
            <a:r>
              <a:rPr lang="cs-CZ" sz="6000" dirty="0" smtClean="0">
                <a:solidFill>
                  <a:srgbClr val="C00000"/>
                </a:solidFill>
              </a:rPr>
              <a:t>potravin</a:t>
            </a:r>
            <a:endParaRPr lang="cs-CZ" sz="60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15064" cy="17526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www.viscojis.cz/teens/images/stories/pohyb/kontrola%20potravin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5976664" cy="370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Jednotlivé vědecké výbory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C00000"/>
                </a:solidFill>
              </a:rPr>
              <a:t>vědecký </a:t>
            </a:r>
            <a:r>
              <a:rPr lang="cs-CZ" sz="2800" b="1" u="sng" dirty="0" smtClean="0">
                <a:solidFill>
                  <a:srgbClr val="C00000"/>
                </a:solidFill>
              </a:rPr>
              <a:t>výbor veterinární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(</a:t>
            </a:r>
            <a:r>
              <a:rPr lang="cs-CZ" sz="2800" dirty="0" smtClean="0">
                <a:solidFill>
                  <a:srgbClr val="C00000"/>
                </a:solidFill>
              </a:rPr>
              <a:t>2002) - zabývá </a:t>
            </a:r>
            <a:r>
              <a:rPr lang="cs-CZ" sz="2800" dirty="0" smtClean="0">
                <a:solidFill>
                  <a:srgbClr val="C00000"/>
                </a:solidFill>
              </a:rPr>
              <a:t>především oblastmi zdraví a pohody zvířat, zoonóz, hygieny provozu a nezávadnosti živočišných </a:t>
            </a:r>
            <a:r>
              <a:rPr lang="cs-CZ" sz="2800" dirty="0" smtClean="0">
                <a:solidFill>
                  <a:srgbClr val="C00000"/>
                </a:solidFill>
              </a:rPr>
              <a:t>produktů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C00000"/>
                </a:solidFill>
              </a:rPr>
              <a:t>vědecký </a:t>
            </a:r>
            <a:r>
              <a:rPr lang="cs-CZ" sz="2800" b="1" u="sng" dirty="0" smtClean="0">
                <a:solidFill>
                  <a:srgbClr val="C00000"/>
                </a:solidFill>
              </a:rPr>
              <a:t>výbor výživy zvířat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se od roku 2002 zabývá otázkami v oblasti výživy zvířat (kvalita krmiv, krmná aditiva, stopové prvky a vedlejší produkty ve výživě zvířat, </a:t>
            </a:r>
            <a:r>
              <a:rPr lang="cs-CZ" sz="2800" dirty="0" err="1" smtClean="0">
                <a:solidFill>
                  <a:srgbClr val="C00000"/>
                </a:solidFill>
              </a:rPr>
              <a:t>farmakostimulanty</a:t>
            </a:r>
            <a:r>
              <a:rPr lang="cs-CZ" sz="2800" dirty="0" smtClean="0">
                <a:solidFill>
                  <a:srgbClr val="C00000"/>
                </a:solidFill>
              </a:rPr>
              <a:t>) s dopadem na bezpečnost potravního řetězce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Jednotlivé vědecké výbory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301608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C00000"/>
                </a:solidFill>
              </a:rPr>
              <a:t>vědecký </a:t>
            </a:r>
            <a:r>
              <a:rPr lang="cs-CZ" sz="2800" b="1" u="sng" dirty="0" smtClean="0">
                <a:solidFill>
                  <a:srgbClr val="C00000"/>
                </a:solidFill>
              </a:rPr>
              <a:t>výbor 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fytosanitání</a:t>
            </a:r>
            <a:r>
              <a:rPr lang="cs-CZ" sz="2800" b="1" u="sng" dirty="0" smtClean="0">
                <a:solidFill>
                  <a:srgbClr val="C00000"/>
                </a:solidFill>
              </a:rPr>
              <a:t> a životního prostředí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(2002) - zabývá </a:t>
            </a:r>
            <a:r>
              <a:rPr lang="cs-CZ" sz="2800" dirty="0" smtClean="0">
                <a:solidFill>
                  <a:srgbClr val="C00000"/>
                </a:solidFill>
              </a:rPr>
              <a:t>se sběrem informací, jejich analýzou a predikcí problémů v oblasti bezpečnosti potravin, které mají návaznost na problémy v primární zemědělské výrobě, importu a exportu zemědělských surovin/produktů a </a:t>
            </a:r>
            <a:r>
              <a:rPr lang="cs-CZ" sz="2800" dirty="0" err="1" smtClean="0">
                <a:solidFill>
                  <a:srgbClr val="C00000"/>
                </a:solidFill>
              </a:rPr>
              <a:t>fyto</a:t>
            </a:r>
            <a:r>
              <a:rPr lang="cs-CZ" sz="2800" dirty="0" smtClean="0">
                <a:solidFill>
                  <a:srgbClr val="C00000"/>
                </a:solidFill>
              </a:rPr>
              <a:t>-karanténní oblasti, a problémů vznikajících v důsledkem narušeného životního prostředí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C00000"/>
                </a:solidFill>
              </a:rPr>
              <a:t>vědecký </a:t>
            </a:r>
            <a:r>
              <a:rPr lang="cs-CZ" sz="2800" b="1" u="sng" dirty="0" smtClean="0">
                <a:solidFill>
                  <a:srgbClr val="C00000"/>
                </a:solidFill>
              </a:rPr>
              <a:t>výbor pro geneticky modifikované potraviny a </a:t>
            </a:r>
            <a:r>
              <a:rPr lang="cs-CZ" sz="2800" b="1" u="sng" dirty="0" smtClean="0">
                <a:solidFill>
                  <a:srgbClr val="C00000"/>
                </a:solidFill>
              </a:rPr>
              <a:t>krmiva </a:t>
            </a:r>
            <a:r>
              <a:rPr lang="cs-CZ" sz="2800" dirty="0" smtClean="0">
                <a:solidFill>
                  <a:srgbClr val="C00000"/>
                </a:solidFill>
              </a:rPr>
              <a:t>(2006)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/>
            </a:r>
            <a:br>
              <a:rPr lang="cs-CZ" sz="2800" dirty="0" smtClean="0">
                <a:solidFill>
                  <a:srgbClr val="C00000"/>
                </a:solidFill>
              </a:rPr>
            </a:b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2. řízení rizik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301608" cy="518457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Systém bezpečnosti potravin je v České republice koordinován </a:t>
            </a:r>
            <a:r>
              <a:rPr lang="cs-CZ" sz="2800" b="1" u="sng" dirty="0" smtClean="0">
                <a:solidFill>
                  <a:srgbClr val="C00000"/>
                </a:solidFill>
              </a:rPr>
              <a:t>resorty: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smtClean="0"/>
              <a:t> </a:t>
            </a:r>
            <a:r>
              <a:rPr lang="cs-CZ" sz="2800" smtClean="0">
                <a:solidFill>
                  <a:srgbClr val="C00000"/>
                </a:solidFill>
              </a:rPr>
              <a:t>zemědělství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zdravotnictví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 </a:t>
            </a:r>
            <a:r>
              <a:rPr lang="cs-CZ" sz="2800" dirty="0" smtClean="0">
                <a:solidFill>
                  <a:srgbClr val="C00000"/>
                </a:solidFill>
              </a:rPr>
              <a:t>spolupráci s dalšími ministerstvy a jinými organizacemi státní správy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9614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Jednotlivé resorty a instituce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301608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ministerstvo zemědělství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ministerstvo zdravotnictví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ministerstvo životního prostředí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ministerstvo průmyslu a obchodu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ministerstvo dopravy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státní úřad pro jadernou bezpečnost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celní orgány</a:t>
            </a:r>
            <a:r>
              <a:rPr lang="cs-CZ" sz="2800" dirty="0" smtClean="0">
                <a:solidFill>
                  <a:srgbClr val="C00000"/>
                </a:solidFill>
              </a:rPr>
              <a:t/>
            </a:r>
            <a:br>
              <a:rPr lang="cs-CZ" sz="2800" dirty="0" smtClean="0">
                <a:solidFill>
                  <a:srgbClr val="C00000"/>
                </a:solidFill>
              </a:rPr>
            </a:b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koordinační skupina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7" name="Pravá složená závorka 6"/>
          <p:cNvSpPr/>
          <p:nvPr/>
        </p:nvSpPr>
        <p:spPr>
          <a:xfrm rot="5400000">
            <a:off x="3275856" y="2060848"/>
            <a:ext cx="1944216" cy="72728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Ministerstvo zemědělství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problematika </a:t>
            </a:r>
            <a:r>
              <a:rPr lang="cs-CZ" sz="2800" dirty="0" smtClean="0">
                <a:solidFill>
                  <a:srgbClr val="C00000"/>
                </a:solidFill>
              </a:rPr>
              <a:t>veterinární a </a:t>
            </a:r>
            <a:r>
              <a:rPr lang="cs-CZ" sz="2800" dirty="0" err="1" smtClean="0">
                <a:solidFill>
                  <a:srgbClr val="C00000"/>
                </a:solidFill>
              </a:rPr>
              <a:t>fytosanitární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oblasti </a:t>
            </a:r>
            <a:r>
              <a:rPr lang="cs-CZ" sz="2800" dirty="0" smtClean="0">
                <a:solidFill>
                  <a:srgbClr val="C00000"/>
                </a:solidFill>
              </a:rPr>
              <a:t>výživy a pohody zvířat 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procesy </a:t>
            </a:r>
            <a:r>
              <a:rPr lang="cs-CZ" sz="2800" dirty="0" smtClean="0">
                <a:solidFill>
                  <a:srgbClr val="C00000"/>
                </a:solidFill>
              </a:rPr>
              <a:t>související s výrobou a označováním potravin a krmiv</a:t>
            </a:r>
            <a:r>
              <a:rPr lang="cs-CZ" sz="2800" dirty="0" smtClean="0">
                <a:solidFill>
                  <a:srgbClr val="C00000"/>
                </a:solidFill>
              </a:rPr>
              <a:t>,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problematiku </a:t>
            </a:r>
            <a:r>
              <a:rPr lang="cs-CZ" sz="2800" dirty="0" smtClean="0">
                <a:solidFill>
                  <a:srgbClr val="C00000"/>
                </a:solidFill>
              </a:rPr>
              <a:t>uvádění </a:t>
            </a:r>
            <a:r>
              <a:rPr lang="cs-CZ" sz="2800" dirty="0" smtClean="0">
                <a:solidFill>
                  <a:srgbClr val="C00000"/>
                </a:solidFill>
              </a:rPr>
              <a:t>GM </a:t>
            </a:r>
            <a:r>
              <a:rPr lang="cs-CZ" sz="2800" dirty="0" smtClean="0">
                <a:solidFill>
                  <a:srgbClr val="C00000"/>
                </a:solidFill>
              </a:rPr>
              <a:t>potravin a krmiv na </a:t>
            </a:r>
            <a:r>
              <a:rPr lang="cs-CZ" sz="2800" dirty="0" smtClean="0">
                <a:solidFill>
                  <a:srgbClr val="C00000"/>
                </a:solidFill>
              </a:rPr>
              <a:t>trh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bezpečnosti </a:t>
            </a:r>
            <a:r>
              <a:rPr lang="cs-CZ" sz="2800" dirty="0" smtClean="0">
                <a:solidFill>
                  <a:srgbClr val="C00000"/>
                </a:solidFill>
              </a:rPr>
              <a:t>vstupů při výrobě, skladování, distribuci a používání potravin a </a:t>
            </a:r>
            <a:r>
              <a:rPr lang="cs-CZ" sz="2800" dirty="0" smtClean="0">
                <a:solidFill>
                  <a:srgbClr val="C00000"/>
                </a:solidFill>
              </a:rPr>
              <a:t>krmiv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oblast </a:t>
            </a:r>
            <a:r>
              <a:rPr lang="cs-CZ" sz="2800" dirty="0" smtClean="0">
                <a:solidFill>
                  <a:srgbClr val="C00000"/>
                </a:solidFill>
              </a:rPr>
              <a:t>ochrany </a:t>
            </a:r>
            <a:r>
              <a:rPr lang="cs-CZ" sz="2800" dirty="0" smtClean="0">
                <a:solidFill>
                  <a:srgbClr val="C00000"/>
                </a:solidFill>
              </a:rPr>
              <a:t>zvířat (zacházení </a:t>
            </a:r>
            <a:r>
              <a:rPr lang="cs-CZ" sz="2800" dirty="0" smtClean="0">
                <a:solidFill>
                  <a:srgbClr val="C00000"/>
                </a:solidFill>
              </a:rPr>
              <a:t>se </a:t>
            </a:r>
            <a:r>
              <a:rPr lang="cs-CZ" sz="2800" dirty="0" smtClean="0">
                <a:solidFill>
                  <a:srgbClr val="C00000"/>
                </a:solidFill>
              </a:rPr>
              <a:t>zvířaty)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prostřednictvím </a:t>
            </a:r>
            <a:r>
              <a:rPr lang="cs-CZ" sz="2800" dirty="0" smtClean="0">
                <a:solidFill>
                  <a:srgbClr val="C00000"/>
                </a:solidFill>
              </a:rPr>
              <a:t>příslušných orgánů státního dozoru provádí úřední kontrolu trhu v těchto </a:t>
            </a:r>
            <a:r>
              <a:rPr lang="cs-CZ" sz="2800" dirty="0" smtClean="0">
                <a:solidFill>
                  <a:srgbClr val="C00000"/>
                </a:solidFill>
              </a:rPr>
              <a:t>oblastech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Ministerstvo zdravotnictví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oblast </a:t>
            </a:r>
            <a:r>
              <a:rPr lang="cs-CZ" b="1" dirty="0" smtClean="0">
                <a:solidFill>
                  <a:srgbClr val="C00000"/>
                </a:solidFill>
              </a:rPr>
              <a:t>společného stravování </a:t>
            </a:r>
            <a:r>
              <a:rPr lang="cs-CZ" dirty="0" smtClean="0">
                <a:solidFill>
                  <a:srgbClr val="C00000"/>
                </a:solidFill>
              </a:rPr>
              <a:t>a předmětů a </a:t>
            </a:r>
            <a:r>
              <a:rPr lang="cs-CZ" b="1" dirty="0" smtClean="0">
                <a:solidFill>
                  <a:srgbClr val="C00000"/>
                </a:solidFill>
              </a:rPr>
              <a:t>materiálů </a:t>
            </a:r>
            <a:r>
              <a:rPr lang="cs-CZ" dirty="0" smtClean="0">
                <a:solidFill>
                  <a:srgbClr val="C00000"/>
                </a:solidFill>
              </a:rPr>
              <a:t>přicházejících do styku s </a:t>
            </a:r>
            <a:r>
              <a:rPr lang="cs-CZ" dirty="0" smtClean="0">
                <a:solidFill>
                  <a:srgbClr val="C00000"/>
                </a:solidFill>
              </a:rPr>
              <a:t>potravinami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ve </a:t>
            </a:r>
            <a:r>
              <a:rPr lang="cs-CZ" dirty="0" smtClean="0">
                <a:solidFill>
                  <a:srgbClr val="C00000"/>
                </a:solidFill>
              </a:rPr>
              <a:t>vztahu k výrobě a spotřebě potravin, za </a:t>
            </a:r>
            <a:r>
              <a:rPr lang="cs-CZ" b="1" dirty="0" smtClean="0">
                <a:solidFill>
                  <a:srgbClr val="C00000"/>
                </a:solidFill>
              </a:rPr>
              <a:t>stanovení požadavků</a:t>
            </a:r>
            <a:r>
              <a:rPr lang="cs-CZ" dirty="0" smtClean="0">
                <a:solidFill>
                  <a:srgbClr val="C00000"/>
                </a:solidFill>
              </a:rPr>
              <a:t> na potraviny v oblasti mikrobiologické, látek přídatných, pomocných a látek určených k aromatizaci potravin, kontaminantů, residuí pesticidů a veterinárních léčiv v potravinách a podmínek ozařování </a:t>
            </a:r>
            <a:r>
              <a:rPr lang="cs-CZ" dirty="0" smtClean="0">
                <a:solidFill>
                  <a:srgbClr val="C00000"/>
                </a:solidFill>
              </a:rPr>
              <a:t>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zodpovědnost </a:t>
            </a:r>
            <a:r>
              <a:rPr lang="cs-CZ" dirty="0" smtClean="0">
                <a:solidFill>
                  <a:srgbClr val="C00000"/>
                </a:solidFill>
              </a:rPr>
              <a:t>za agendu uvádění na trh </a:t>
            </a:r>
            <a:r>
              <a:rPr lang="cs-CZ" b="1" dirty="0" smtClean="0">
                <a:solidFill>
                  <a:srgbClr val="C00000"/>
                </a:solidFill>
              </a:rPr>
              <a:t>potravin nového typu</a:t>
            </a:r>
            <a:r>
              <a:rPr lang="cs-CZ" b="1" dirty="0" smtClean="0">
                <a:solidFill>
                  <a:srgbClr val="C00000"/>
                </a:solidFill>
              </a:rPr>
              <a:t>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prostřednictvím </a:t>
            </a:r>
            <a:r>
              <a:rPr lang="cs-CZ" dirty="0" smtClean="0">
                <a:solidFill>
                  <a:srgbClr val="C00000"/>
                </a:solidFill>
              </a:rPr>
              <a:t>příslušných orgánů státního </a:t>
            </a:r>
            <a:r>
              <a:rPr lang="cs-CZ" b="1" dirty="0" smtClean="0">
                <a:solidFill>
                  <a:srgbClr val="C00000"/>
                </a:solidFill>
              </a:rPr>
              <a:t>dozoru </a:t>
            </a:r>
            <a:r>
              <a:rPr lang="cs-CZ" dirty="0" smtClean="0">
                <a:solidFill>
                  <a:srgbClr val="C00000"/>
                </a:solidFill>
              </a:rPr>
              <a:t>vykonává kontrolní činnost nad trhem a službami v těchto </a:t>
            </a:r>
            <a:r>
              <a:rPr lang="cs-CZ" dirty="0" smtClean="0">
                <a:solidFill>
                  <a:srgbClr val="C00000"/>
                </a:solidFill>
              </a:rPr>
              <a:t>oblastech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Ministerstvo životního prostředí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endParaRPr lang="cs-CZ" b="1" baseline="-25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řízení </a:t>
            </a:r>
            <a:r>
              <a:rPr lang="cs-CZ" sz="2800" dirty="0" smtClean="0">
                <a:solidFill>
                  <a:srgbClr val="C00000"/>
                </a:solidFill>
              </a:rPr>
              <a:t>jednotného informačního systému o životním prostředí, včetně plošného monitoringu životního prostředí na území České </a:t>
            </a:r>
            <a:r>
              <a:rPr lang="cs-CZ" sz="2800" dirty="0" smtClean="0">
                <a:solidFill>
                  <a:srgbClr val="C00000"/>
                </a:solidFill>
              </a:rPr>
              <a:t>republiky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přípravy </a:t>
            </a:r>
            <a:r>
              <a:rPr lang="cs-CZ" sz="2800" dirty="0" smtClean="0">
                <a:solidFill>
                  <a:srgbClr val="C00000"/>
                </a:solidFill>
              </a:rPr>
              <a:t>a aktualizace právních předpisů, týkajících se nebezpečných chemických látek a směsí a správu v nakládání s geneticky modifikovanými </a:t>
            </a:r>
            <a:r>
              <a:rPr lang="cs-CZ" sz="2800" dirty="0" smtClean="0">
                <a:solidFill>
                  <a:srgbClr val="C00000"/>
                </a:solidFill>
              </a:rPr>
              <a:t>organismy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Ministerstvo průmyslu a obchodu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zpracovává </a:t>
            </a:r>
            <a:r>
              <a:rPr lang="cs-CZ" sz="2800" dirty="0" smtClean="0">
                <a:solidFill>
                  <a:srgbClr val="C00000"/>
                </a:solidFill>
              </a:rPr>
              <a:t>a udržuje systém na ochranu zájmů spotřebitele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189442" name="Picture 2" descr="http://www.lutech.cz/vysokotlake-rozvody/vysokotlake-rozvody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90437"/>
            <a:ext cx="4928989" cy="342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Ministerstvo dopravy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kompetentní k zajišťování bezpečnosti potravin při jejich přepravě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87394" name="Picture 2" descr="http://www.herber.webz.cz/www_ocean/obrazky/09-doprava/doprava-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35259"/>
            <a:ext cx="5472608" cy="3520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Státní úřad pro jadernou bezpečnost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stanovení </a:t>
            </a:r>
            <a:r>
              <a:rPr lang="cs-CZ" sz="2800" dirty="0" smtClean="0">
                <a:solidFill>
                  <a:srgbClr val="C00000"/>
                </a:solidFill>
              </a:rPr>
              <a:t>maximálních přípustných úrovní radioaktivní kontaminace potravin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řídí </a:t>
            </a:r>
            <a:r>
              <a:rPr lang="cs-CZ" sz="2800" dirty="0" smtClean="0">
                <a:solidFill>
                  <a:srgbClr val="C00000"/>
                </a:solidFill>
              </a:rPr>
              <a:t>sledování a vyhodnocování radioaktivní kontaminace potravin v rámci činnosti celostátní radiační monitorovací sítě</a:t>
            </a:r>
            <a:r>
              <a:rPr lang="cs-CZ" sz="2800" dirty="0" smtClean="0">
                <a:solidFill>
                  <a:srgbClr val="C00000"/>
                </a:solidFill>
              </a:rPr>
              <a:t>,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odborně </a:t>
            </a:r>
            <a:r>
              <a:rPr lang="cs-CZ" sz="2800" dirty="0" smtClean="0">
                <a:solidFill>
                  <a:srgbClr val="C00000"/>
                </a:solidFill>
              </a:rPr>
              <a:t>usměrňuje ostatní sledování a vyhodnocování radioaktivní kontaminace potravin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Bezpečnost potravin (BP)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je </a:t>
            </a:r>
            <a:r>
              <a:rPr lang="cs-CZ" sz="2800" b="1" dirty="0" smtClean="0">
                <a:solidFill>
                  <a:srgbClr val="C00000"/>
                </a:solidFill>
              </a:rPr>
              <a:t>základním principem evropské potravinové politiky, který zaručuje ochranu zdraví </a:t>
            </a:r>
            <a:r>
              <a:rPr lang="cs-CZ" sz="2800" b="1" dirty="0" smtClean="0">
                <a:solidFill>
                  <a:srgbClr val="C00000"/>
                </a:solidFill>
              </a:rPr>
              <a:t>spotřebitelů</a:t>
            </a:r>
          </a:p>
          <a:p>
            <a:pP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Bezpečnost potravin zahrnuje: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hygienu výroby </a:t>
            </a:r>
            <a:r>
              <a:rPr lang="cs-CZ" sz="2800" dirty="0" smtClean="0">
                <a:solidFill>
                  <a:srgbClr val="C00000"/>
                </a:solidFill>
              </a:rPr>
              <a:t>potravin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kontrolní mechanismy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monitoring </a:t>
            </a:r>
            <a:r>
              <a:rPr lang="cs-CZ" sz="2800" dirty="0" smtClean="0">
                <a:solidFill>
                  <a:srgbClr val="C00000"/>
                </a:solidFill>
              </a:rPr>
              <a:t>potravních </a:t>
            </a:r>
            <a:r>
              <a:rPr lang="cs-CZ" sz="2800" dirty="0" smtClean="0">
                <a:solidFill>
                  <a:srgbClr val="C00000"/>
                </a:solidFill>
              </a:rPr>
              <a:t>řetězců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bezpečnost </a:t>
            </a:r>
            <a:r>
              <a:rPr lang="cs-CZ" sz="2800" dirty="0" smtClean="0">
                <a:solidFill>
                  <a:srgbClr val="C00000"/>
                </a:solidFill>
              </a:rPr>
              <a:t>krmiv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Celní orgány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celní kontroly, které provádí </a:t>
            </a:r>
            <a:r>
              <a:rPr lang="cs-CZ" sz="2800" dirty="0" smtClean="0">
                <a:solidFill>
                  <a:srgbClr val="C00000"/>
                </a:solidFill>
              </a:rPr>
              <a:t>při dovozu vybraných výrobků potravin a krmiv kontroly </a:t>
            </a:r>
            <a:r>
              <a:rPr lang="cs-CZ" sz="2800" dirty="0" smtClean="0">
                <a:solidFill>
                  <a:srgbClr val="C00000"/>
                </a:solidFill>
              </a:rPr>
              <a:t>spolu </a:t>
            </a:r>
            <a:r>
              <a:rPr lang="cs-CZ" sz="2800" dirty="0" smtClean="0">
                <a:solidFill>
                  <a:srgbClr val="C00000"/>
                </a:solidFill>
              </a:rPr>
              <a:t>s </a:t>
            </a:r>
            <a:r>
              <a:rPr lang="cs-CZ" sz="2800" dirty="0" smtClean="0">
                <a:solidFill>
                  <a:srgbClr val="C00000"/>
                </a:solidFill>
              </a:rPr>
              <a:t>příslušnými </a:t>
            </a:r>
            <a:r>
              <a:rPr lang="cs-CZ" sz="2800" dirty="0" smtClean="0">
                <a:solidFill>
                  <a:srgbClr val="C00000"/>
                </a:solidFill>
              </a:rPr>
              <a:t>orgány státního </a:t>
            </a:r>
            <a:r>
              <a:rPr lang="cs-CZ" sz="2800" dirty="0" smtClean="0">
                <a:solidFill>
                  <a:srgbClr val="C00000"/>
                </a:solidFill>
              </a:rPr>
              <a:t>dozoru</a:t>
            </a:r>
            <a:endParaRPr lang="cs-CZ" dirty="0"/>
          </a:p>
        </p:txBody>
      </p:sp>
      <p:pic>
        <p:nvPicPr>
          <p:cNvPr id="6" name="Obrázek 5" descr="skoda-fabia-combi-celni-sprava-7345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314056" cy="2876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Koordinační skupina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byla ustanovena v </a:t>
            </a:r>
            <a:r>
              <a:rPr lang="cs-CZ" sz="2800" dirty="0" smtClean="0">
                <a:solidFill>
                  <a:srgbClr val="C00000"/>
                </a:solidFill>
              </a:rPr>
              <a:t>roce 2002 </a:t>
            </a:r>
            <a:r>
              <a:rPr lang="cs-CZ" sz="2800" dirty="0" smtClean="0">
                <a:solidFill>
                  <a:srgbClr val="C00000"/>
                </a:solidFill>
              </a:rPr>
              <a:t>pro </a:t>
            </a:r>
            <a:r>
              <a:rPr lang="cs-CZ" sz="2800" dirty="0" smtClean="0">
                <a:solidFill>
                  <a:srgbClr val="C00000"/>
                </a:solidFill>
              </a:rPr>
              <a:t>koordinaci </a:t>
            </a:r>
            <a:r>
              <a:rPr lang="cs-CZ" sz="2800" dirty="0" smtClean="0">
                <a:solidFill>
                  <a:srgbClr val="C00000"/>
                </a:solidFill>
              </a:rPr>
              <a:t>jednotlivých subjektů </a:t>
            </a:r>
            <a:r>
              <a:rPr lang="cs-CZ" sz="2800" dirty="0" smtClean="0">
                <a:solidFill>
                  <a:srgbClr val="C00000"/>
                </a:solidFill>
              </a:rPr>
              <a:t>v systému bezpečnosti </a:t>
            </a:r>
            <a:r>
              <a:rPr lang="cs-CZ" sz="2800" dirty="0" smtClean="0">
                <a:solidFill>
                  <a:srgbClr val="C00000"/>
                </a:solidFill>
              </a:rPr>
              <a:t>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v ní zastoupeny ústřední orgány státní správy, příslušné orgány státního dozoru, spotřebitelské a profesní organizace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jejím úkolem je </a:t>
            </a:r>
            <a:r>
              <a:rPr lang="cs-CZ" sz="2800" dirty="0" smtClean="0">
                <a:solidFill>
                  <a:srgbClr val="C00000"/>
                </a:solidFill>
              </a:rPr>
              <a:t>zejména </a:t>
            </a:r>
            <a:r>
              <a:rPr lang="cs-CZ" sz="2800" b="1" dirty="0" smtClean="0">
                <a:solidFill>
                  <a:srgbClr val="C00000"/>
                </a:solidFill>
              </a:rPr>
              <a:t>koordinace činností jednotlivých rezortů a stanovení priorit v oblasti bezpečnosti potravin</a:t>
            </a:r>
            <a:r>
              <a:rPr lang="cs-CZ" sz="2800" dirty="0" smtClean="0">
                <a:solidFill>
                  <a:srgbClr val="C00000"/>
                </a:solidFill>
              </a:rPr>
              <a:t>, zajištění vzájemné spolupráce na národní úrovni, posilování spolupráce s národními institucemi bezpečnosti potravin členských států EU a EFSA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Dozorové orgány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hrají důležitou </a:t>
            </a:r>
            <a:r>
              <a:rPr lang="cs-CZ" sz="2800" b="1" u="sng" dirty="0" smtClean="0">
                <a:solidFill>
                  <a:srgbClr val="C00000"/>
                </a:solidFill>
              </a:rPr>
              <a:t>roli v systému bezpečnosti </a:t>
            </a:r>
            <a:r>
              <a:rPr lang="cs-CZ" sz="2800" b="1" u="sng" dirty="0" smtClean="0">
                <a:solidFill>
                  <a:srgbClr val="C00000"/>
                </a:solidFill>
              </a:rPr>
              <a:t>potravin, které:</a:t>
            </a: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vykonávají úřední kontrolu potravin (a krmiv) na </a:t>
            </a:r>
            <a:r>
              <a:rPr lang="cs-CZ" sz="2800" dirty="0" smtClean="0">
                <a:solidFill>
                  <a:srgbClr val="C00000"/>
                </a:solidFill>
              </a:rPr>
              <a:t>trhu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dohlížejí </a:t>
            </a:r>
            <a:r>
              <a:rPr lang="cs-CZ" sz="2800" dirty="0" smtClean="0">
                <a:solidFill>
                  <a:srgbClr val="C00000"/>
                </a:solidFill>
              </a:rPr>
              <a:t>nad dodržováním požadavků stanovených zákonem o potravinách a souvisejícími vyhláškami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Dozorové orgány v ČR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státní zemědělská a potravinářská inspekce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státní veterinární správa ČR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orgány ochrany veřejného zdraví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ústřední kontrolní a zkušební ústav zemědělský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ústav pro kontrolu veterinárních biopreparátů a léčiv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Komunikace o riziku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klíčovou </a:t>
            </a:r>
            <a:r>
              <a:rPr lang="cs-CZ" sz="2800" dirty="0" smtClean="0">
                <a:solidFill>
                  <a:srgbClr val="C00000"/>
                </a:solidFill>
              </a:rPr>
              <a:t>částí systému </a:t>
            </a:r>
            <a:r>
              <a:rPr lang="cs-CZ" sz="2800" dirty="0" smtClean="0">
                <a:solidFill>
                  <a:srgbClr val="C00000"/>
                </a:solidFill>
              </a:rPr>
              <a:t>zajištění BP je </a:t>
            </a:r>
            <a:r>
              <a:rPr lang="cs-CZ" sz="2800" b="1" dirty="0" smtClean="0">
                <a:solidFill>
                  <a:srgbClr val="C00000"/>
                </a:solidFill>
              </a:rPr>
              <a:t>sdělování informací</a:t>
            </a:r>
            <a:r>
              <a:rPr lang="cs-CZ" sz="2800" dirty="0" smtClean="0">
                <a:solidFill>
                  <a:srgbClr val="C00000"/>
                </a:solidFill>
              </a:rPr>
              <a:t> všem zúčastněným </a:t>
            </a:r>
            <a:r>
              <a:rPr lang="cs-CZ" sz="2800" dirty="0" smtClean="0">
                <a:solidFill>
                  <a:srgbClr val="C00000"/>
                </a:solidFill>
              </a:rPr>
              <a:t>institucím a veřejnosti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nedílnou </a:t>
            </a:r>
            <a:r>
              <a:rPr lang="cs-CZ" sz="2800" dirty="0" smtClean="0">
                <a:solidFill>
                  <a:srgbClr val="C00000"/>
                </a:solidFill>
              </a:rPr>
              <a:t>součástí systému je </a:t>
            </a:r>
            <a:r>
              <a:rPr lang="cs-CZ" sz="2800" b="1" dirty="0" smtClean="0">
                <a:solidFill>
                  <a:srgbClr val="C00000"/>
                </a:solidFill>
              </a:rPr>
              <a:t>Informační centrum bezpečnosti </a:t>
            </a:r>
            <a:r>
              <a:rPr lang="cs-CZ" sz="2800" b="1" dirty="0" smtClean="0">
                <a:solidFill>
                  <a:srgbClr val="C00000"/>
                </a:solidFill>
              </a:rPr>
              <a:t>potravin</a:t>
            </a:r>
            <a:r>
              <a:rPr lang="cs-CZ" sz="2800" dirty="0" smtClean="0">
                <a:solidFill>
                  <a:srgbClr val="C00000"/>
                </a:solidFill>
              </a:rPr>
              <a:t> - http://www.</a:t>
            </a:r>
            <a:r>
              <a:rPr lang="cs-CZ" sz="2800" dirty="0" err="1" smtClean="0">
                <a:solidFill>
                  <a:srgbClr val="C00000"/>
                </a:solidFill>
              </a:rPr>
              <a:t>bezpecnostpotravin.cz</a:t>
            </a:r>
            <a:r>
              <a:rPr lang="cs-CZ" sz="2800" dirty="0" smtClean="0">
                <a:solidFill>
                  <a:srgbClr val="C00000"/>
                </a:solidFill>
              </a:rPr>
              <a:t>/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</a:t>
            </a:r>
            <a:r>
              <a:rPr lang="cs-CZ" sz="2800" dirty="0" smtClean="0">
                <a:solidFill>
                  <a:srgbClr val="C00000"/>
                </a:solidFill>
              </a:rPr>
              <a:t>systému zajištění </a:t>
            </a:r>
            <a:r>
              <a:rPr lang="cs-CZ" sz="2800" dirty="0" smtClean="0">
                <a:solidFill>
                  <a:srgbClr val="C00000"/>
                </a:solidFill>
              </a:rPr>
              <a:t>BP </a:t>
            </a:r>
            <a:r>
              <a:rPr lang="cs-CZ" sz="2800" dirty="0" smtClean="0">
                <a:solidFill>
                  <a:srgbClr val="C00000"/>
                </a:solidFill>
              </a:rPr>
              <a:t>také mají nenahraditelné místo zájmové organizace a spotřebitelská </a:t>
            </a:r>
            <a:r>
              <a:rPr lang="cs-CZ" sz="2800" dirty="0" smtClean="0">
                <a:solidFill>
                  <a:srgbClr val="C00000"/>
                </a:solidFill>
              </a:rPr>
              <a:t>sdružení (potravinářská komora, agrární komora)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Systém rychlého varování pro potraviny a krmiva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Rapid </a:t>
            </a:r>
            <a:r>
              <a:rPr lang="cs-CZ" sz="2800" dirty="0" err="1" smtClean="0">
                <a:solidFill>
                  <a:srgbClr val="C00000"/>
                </a:solidFill>
              </a:rPr>
              <a:t>Alert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System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for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Food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and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Feed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smtClean="0">
                <a:solidFill>
                  <a:srgbClr val="C00000"/>
                </a:solidFill>
              </a:rPr>
              <a:t>RASFF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slouží </a:t>
            </a:r>
            <a:r>
              <a:rPr lang="cs-CZ" sz="2800" dirty="0" smtClean="0">
                <a:solidFill>
                  <a:srgbClr val="C00000"/>
                </a:solidFill>
              </a:rPr>
              <a:t>k oznamování přímého nebo nepřímého rizika pro lidské zdraví pocházejícího z potraviny nebo </a:t>
            </a:r>
            <a:r>
              <a:rPr lang="cs-CZ" sz="2800" dirty="0" smtClean="0">
                <a:solidFill>
                  <a:srgbClr val="C00000"/>
                </a:solidFill>
              </a:rPr>
              <a:t>krmiva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umožňuje </a:t>
            </a:r>
            <a:r>
              <a:rPr lang="cs-CZ" sz="2800" dirty="0" smtClean="0">
                <a:solidFill>
                  <a:srgbClr val="C00000"/>
                </a:solidFill>
              </a:rPr>
              <a:t>rychlé a účinné sdílení </a:t>
            </a:r>
            <a:r>
              <a:rPr lang="cs-CZ" sz="2800" dirty="0" smtClean="0">
                <a:solidFill>
                  <a:srgbClr val="C00000"/>
                </a:solidFill>
              </a:rPr>
              <a:t>mezi </a:t>
            </a:r>
            <a:r>
              <a:rPr lang="cs-CZ" sz="2800" dirty="0" smtClean="0">
                <a:solidFill>
                  <a:srgbClr val="C00000"/>
                </a:solidFill>
              </a:rPr>
              <a:t>členy systému: Evropskou komisí, členskými státy EU a EFTA (Island, Lichtenštejnsko a Norsko) a Evropským úřadem pro bezpečnost potravin (</a:t>
            </a:r>
            <a:r>
              <a:rPr lang="cs-CZ" sz="2800" dirty="0" smtClean="0">
                <a:solidFill>
                  <a:srgbClr val="C00000"/>
                </a:solidFill>
              </a:rPr>
              <a:t>EFSA)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RASFF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byl zřízen na základě článku 50 </a:t>
            </a:r>
            <a:r>
              <a:rPr lang="cs-CZ" sz="2800" u="sng" dirty="0" smtClean="0">
                <a:solidFill>
                  <a:srgbClr val="C00000"/>
                </a:solidFill>
              </a:rPr>
              <a:t>Nařízení Evropského parlamentu a Rady (ES) č. 178/2002</a:t>
            </a:r>
            <a:r>
              <a:rPr lang="cs-CZ" sz="2800" dirty="0" smtClean="0">
                <a:solidFill>
                  <a:srgbClr val="C00000"/>
                </a:solidFill>
              </a:rPr>
              <a:t>, kterým se stanoví obecné zásady a požadavky potravinového práva, zřizuje se Evropský úřad pro bezpečnost potravin a stanoví postupy týkající se bezpečnosti </a:t>
            </a:r>
            <a:r>
              <a:rPr lang="cs-CZ" sz="2800" dirty="0" smtClean="0">
                <a:solidFill>
                  <a:srgbClr val="C00000"/>
                </a:solidFill>
              </a:rPr>
              <a:t>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 </a:t>
            </a:r>
            <a:r>
              <a:rPr lang="cs-CZ" sz="2800" dirty="0" smtClean="0">
                <a:solidFill>
                  <a:srgbClr val="C00000"/>
                </a:solidFill>
              </a:rPr>
              <a:t>všech členských státech a </a:t>
            </a:r>
            <a:r>
              <a:rPr lang="cs-CZ" sz="2800" dirty="0" smtClean="0">
                <a:solidFill>
                  <a:srgbClr val="C00000"/>
                </a:solidFill>
              </a:rPr>
              <a:t>v Evropské komisi byla </a:t>
            </a:r>
            <a:r>
              <a:rPr lang="cs-CZ" sz="2800" dirty="0" smtClean="0">
                <a:solidFill>
                  <a:srgbClr val="C00000"/>
                </a:solidFill>
              </a:rPr>
              <a:t>vytvořena kontaktní místa, mezi nimiž probíhá výměna informací o nebezpečných potravinách nebo krmivech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4 typy oznámení - RASFF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varování</a:t>
            </a:r>
            <a:r>
              <a:rPr lang="cs-CZ" sz="2800" b="1" dirty="0" smtClean="0">
                <a:solidFill>
                  <a:srgbClr val="C00000"/>
                </a:solidFill>
              </a:rPr>
              <a:t> </a:t>
            </a:r>
            <a:r>
              <a:rPr lang="cs-CZ" sz="2800" b="1" dirty="0" smtClean="0">
                <a:solidFill>
                  <a:srgbClr val="C00000"/>
                </a:solidFill>
              </a:rPr>
              <a:t>-</a:t>
            </a:r>
            <a:r>
              <a:rPr lang="cs-CZ" sz="2800" dirty="0" smtClean="0">
                <a:solidFill>
                  <a:srgbClr val="C00000"/>
                </a:solidFill>
              </a:rPr>
              <a:t> potraviny </a:t>
            </a:r>
            <a:r>
              <a:rPr lang="cs-CZ" sz="2800" dirty="0" smtClean="0">
                <a:solidFill>
                  <a:srgbClr val="C00000"/>
                </a:solidFill>
              </a:rPr>
              <a:t>či krmiva představující vážné rizika nabízeny spotřebitelům ke koupi a je tedy nutné rychle </a:t>
            </a:r>
            <a:r>
              <a:rPr lang="cs-CZ" sz="2800" dirty="0" smtClean="0">
                <a:solidFill>
                  <a:srgbClr val="C00000"/>
                </a:solidFill>
              </a:rPr>
              <a:t>jednat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informace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- rizikové </a:t>
            </a:r>
            <a:r>
              <a:rPr lang="cs-CZ" sz="2800" dirty="0" smtClean="0">
                <a:solidFill>
                  <a:srgbClr val="C00000"/>
                </a:solidFill>
              </a:rPr>
              <a:t>potraviny či krmiva již nejsou na trhu nebo se riziko nepovažuje za závažné, tudíž není od ostatních členů rychlý postup </a:t>
            </a:r>
            <a:r>
              <a:rPr lang="cs-CZ" sz="2800" dirty="0" smtClean="0">
                <a:solidFill>
                  <a:srgbClr val="C00000"/>
                </a:solidFill>
              </a:rPr>
              <a:t>vyžadován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odmítnutí </a:t>
            </a:r>
            <a:r>
              <a:rPr lang="cs-CZ" sz="2800" b="1" dirty="0" smtClean="0">
                <a:solidFill>
                  <a:srgbClr val="C00000"/>
                </a:solidFill>
              </a:rPr>
              <a:t>na </a:t>
            </a:r>
            <a:r>
              <a:rPr lang="cs-CZ" sz="2800" b="1" dirty="0" smtClean="0">
                <a:solidFill>
                  <a:srgbClr val="C00000"/>
                </a:solidFill>
              </a:rPr>
              <a:t>hranicích - </a:t>
            </a: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smtClean="0">
                <a:solidFill>
                  <a:srgbClr val="C00000"/>
                </a:solidFill>
              </a:rPr>
              <a:t>krmiva byly </a:t>
            </a:r>
            <a:r>
              <a:rPr lang="cs-CZ" sz="2800" dirty="0" smtClean="0">
                <a:solidFill>
                  <a:srgbClr val="C00000"/>
                </a:solidFill>
              </a:rPr>
              <a:t>testovány a odmítnuty na vnějších hranicích EU </a:t>
            </a:r>
            <a:r>
              <a:rPr lang="cs-CZ" sz="2800" dirty="0" smtClean="0">
                <a:solidFill>
                  <a:srgbClr val="C00000"/>
                </a:solidFill>
              </a:rPr>
              <a:t>bylo-li </a:t>
            </a:r>
            <a:r>
              <a:rPr lang="cs-CZ" sz="2800" dirty="0" smtClean="0">
                <a:solidFill>
                  <a:srgbClr val="C00000"/>
                </a:solidFill>
              </a:rPr>
              <a:t>u nich zjištěno zdravotní </a:t>
            </a:r>
            <a:r>
              <a:rPr lang="cs-CZ" sz="2800" dirty="0" smtClean="0">
                <a:solidFill>
                  <a:srgbClr val="C00000"/>
                </a:solidFill>
              </a:rPr>
              <a:t>riziko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novinky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- veškeré </a:t>
            </a:r>
            <a:r>
              <a:rPr lang="cs-CZ" sz="2800" dirty="0" smtClean="0">
                <a:solidFill>
                  <a:srgbClr val="C00000"/>
                </a:solidFill>
              </a:rPr>
              <a:t>informace týkající se bezpečnosti potravin a </a:t>
            </a:r>
            <a:r>
              <a:rPr lang="cs-CZ" sz="2800" dirty="0" smtClean="0">
                <a:solidFill>
                  <a:srgbClr val="C00000"/>
                </a:solidFill>
              </a:rPr>
              <a:t>krmiv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RASFF v ČR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fungování </a:t>
            </a:r>
            <a:r>
              <a:rPr lang="cs-CZ" sz="2800" dirty="0" smtClean="0">
                <a:solidFill>
                  <a:srgbClr val="C00000"/>
                </a:solidFill>
              </a:rPr>
              <a:t>RASFF v </a:t>
            </a:r>
            <a:r>
              <a:rPr lang="cs-CZ" sz="2800" dirty="0" smtClean="0">
                <a:solidFill>
                  <a:srgbClr val="C00000"/>
                </a:solidFill>
              </a:rPr>
              <a:t>ČR </a:t>
            </a:r>
            <a:r>
              <a:rPr lang="cs-CZ" sz="2800" dirty="0" smtClean="0">
                <a:solidFill>
                  <a:srgbClr val="C00000"/>
                </a:solidFill>
              </a:rPr>
              <a:t>je upraveno </a:t>
            </a:r>
            <a:r>
              <a:rPr lang="cs-CZ" sz="2800" u="sng" dirty="0" smtClean="0">
                <a:solidFill>
                  <a:srgbClr val="C00000"/>
                </a:solidFill>
              </a:rPr>
              <a:t>Nařízením vlády č. 98/2005 Sb.</a:t>
            </a:r>
            <a:r>
              <a:rPr lang="cs-CZ" sz="2800" dirty="0" smtClean="0">
                <a:solidFill>
                  <a:srgbClr val="C00000"/>
                </a:solidFill>
              </a:rPr>
              <a:t>, kterým se stanoví systém rychlého varování o vzniku rizika ohrožení zdraví lidí z potravin a </a:t>
            </a:r>
            <a:r>
              <a:rPr lang="cs-CZ" sz="2800" dirty="0" smtClean="0">
                <a:solidFill>
                  <a:srgbClr val="C00000"/>
                </a:solidFill>
              </a:rPr>
              <a:t>krmiv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národním </a:t>
            </a:r>
            <a:r>
              <a:rPr lang="cs-CZ" sz="2800" dirty="0" smtClean="0">
                <a:solidFill>
                  <a:srgbClr val="C00000"/>
                </a:solidFill>
              </a:rPr>
              <a:t>kontaktním místem </a:t>
            </a:r>
            <a:r>
              <a:rPr lang="cs-CZ" sz="2800" dirty="0" smtClean="0">
                <a:solidFill>
                  <a:srgbClr val="C00000"/>
                </a:solidFill>
              </a:rPr>
              <a:t>S</a:t>
            </a:r>
            <a:r>
              <a:rPr lang="cs-CZ" sz="2800" u="sng" dirty="0" smtClean="0">
                <a:solidFill>
                  <a:srgbClr val="C00000"/>
                </a:solidFill>
              </a:rPr>
              <a:t>tátní </a:t>
            </a:r>
            <a:r>
              <a:rPr lang="cs-CZ" sz="2800" u="sng" dirty="0" smtClean="0">
                <a:solidFill>
                  <a:srgbClr val="C00000"/>
                </a:solidFill>
              </a:rPr>
              <a:t>zemědělská a potravinářská inspekce</a:t>
            </a:r>
            <a:r>
              <a:rPr lang="cs-CZ" sz="2800" dirty="0" smtClean="0">
                <a:solidFill>
                  <a:srgbClr val="C00000"/>
                </a:solidFill>
              </a:rPr>
              <a:t> (SZPI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080120"/>
          </a:xfrm>
        </p:spPr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C00000"/>
                </a:solidFill>
              </a:rPr>
              <a:t>Evropský úřad pro bezpečnost potravin EFSA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317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 roku 2005 své stálé sídlo v italské Parmě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poskytuje nezávislá vědecká stanoviska, vědeckou a technickou podporu pro činnost Evropského společenství ve všech oblastech, které mají přímý nebo nepřímý vliv na bezpečnost potravin a krmiv</a:t>
            </a: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Zajištění BP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/>
          <a:lstStyle/>
          <a:p>
            <a:pPr lvl="0"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 BP zajišťují státní organizace (státní správa) a instituce financované státem:</a:t>
            </a:r>
          </a:p>
          <a:p>
            <a:pPr lvl="0">
              <a:buClr>
                <a:srgbClr val="C00000"/>
              </a:buCl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tvorba legislativy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průběžná a důsledná kontrola zdravotní bezpečnosti a kvality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monitoring cizorodých látek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aplikace vědeckých stanovisek do praxe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informování a vzdělávání spotřebitelů (např. zacházení s potravinami)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080120"/>
          </a:xfrm>
        </p:spPr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C00000"/>
                </a:solidFill>
              </a:rPr>
              <a:t>Evropský úřad pro bezpečnost potravin EFSA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8768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EFSA má 4 orgány: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správní rada – 14 členů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výkonný ředitel – řízení EFSA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poradní sbor  a jeho pracovní skupiny </a:t>
            </a:r>
            <a:r>
              <a:rPr lang="cs-CZ" sz="2800" dirty="0" smtClean="0">
                <a:solidFill>
                  <a:srgbClr val="C00000"/>
                </a:solidFill>
              </a:rPr>
              <a:t>– </a:t>
            </a:r>
            <a:r>
              <a:rPr lang="cs-CZ" sz="2800" dirty="0" smtClean="0">
                <a:solidFill>
                  <a:srgbClr val="C00000"/>
                </a:solidFill>
              </a:rPr>
              <a:t>zastupují příslušné </a:t>
            </a:r>
            <a:r>
              <a:rPr lang="cs-CZ" sz="2800" dirty="0" smtClean="0">
                <a:solidFill>
                  <a:srgbClr val="C00000"/>
                </a:solidFill>
              </a:rPr>
              <a:t>instituce 27 členských států EU (ČR Mze úřad pro potraviny)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vědecký výbor a vědecké komise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C00000"/>
                </a:solidFill>
              </a:rPr>
              <a:t>Vědecké komise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 skládají z nezávislých expertů členských států jmenovaných správní radou na dobu tří let (nejsou to zaměstnanci </a:t>
            </a:r>
            <a:r>
              <a:rPr lang="cs-CZ" sz="2800" dirty="0" smtClean="0">
                <a:solidFill>
                  <a:srgbClr val="C00000"/>
                </a:solidFill>
              </a:rPr>
              <a:t>EFSA)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roce 2008 se zvýšil počet z 9 na 10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vědecký </a:t>
            </a:r>
            <a:r>
              <a:rPr lang="cs-CZ" sz="2800" b="1" dirty="0" smtClean="0">
                <a:solidFill>
                  <a:srgbClr val="C00000"/>
                </a:solidFill>
              </a:rPr>
              <a:t>výbor</a:t>
            </a:r>
            <a:r>
              <a:rPr lang="cs-CZ" sz="2800" dirty="0" smtClean="0">
                <a:solidFill>
                  <a:srgbClr val="C00000"/>
                </a:solidFill>
              </a:rPr>
              <a:t> je složen z předsedů vědeckých komisí a nezávislých odborníků. Zodpovídá za koordinaci a jednotu postupu při přípravě vědeckého stanoviska a poskytování vědeckých stanovisek úřadu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C00000"/>
                </a:solidFill>
              </a:rPr>
              <a:t>Vědecké komise EFSA - 1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/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pro přísady a produkty nebo látky používané v krmivech </a:t>
            </a:r>
            <a:r>
              <a:rPr lang="cs-CZ" sz="2800" b="1" dirty="0" smtClean="0">
                <a:solidFill>
                  <a:srgbClr val="C00000"/>
                </a:solidFill>
              </a:rPr>
              <a:t>(FEEDAP </a:t>
            </a:r>
            <a:r>
              <a:rPr lang="cs-CZ" sz="2800" b="1" dirty="0" smtClean="0">
                <a:solidFill>
                  <a:srgbClr val="C00000"/>
                </a:solidFill>
              </a:rPr>
              <a:t>Panel)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pro </a:t>
            </a:r>
            <a:r>
              <a:rPr lang="cs-CZ" sz="2800" dirty="0" smtClean="0">
                <a:solidFill>
                  <a:srgbClr val="C00000"/>
                </a:solidFill>
              </a:rPr>
              <a:t>přípravky na ochranu rostlin a rezidua přípravků na ochranu rostlin </a:t>
            </a:r>
            <a:r>
              <a:rPr lang="cs-CZ" sz="2800" b="1" dirty="0" smtClean="0">
                <a:solidFill>
                  <a:srgbClr val="C00000"/>
                </a:solidFill>
              </a:rPr>
              <a:t>(PPR </a:t>
            </a:r>
            <a:r>
              <a:rPr lang="cs-CZ" sz="2800" b="1" dirty="0" smtClean="0">
                <a:solidFill>
                  <a:srgbClr val="C00000"/>
                </a:solidFill>
              </a:rPr>
              <a:t>Panel)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pro </a:t>
            </a:r>
            <a:r>
              <a:rPr lang="cs-CZ" sz="2800" dirty="0" smtClean="0">
                <a:solidFill>
                  <a:srgbClr val="C00000"/>
                </a:solidFill>
              </a:rPr>
              <a:t>geneticky modifikované organismy </a:t>
            </a:r>
            <a:r>
              <a:rPr lang="cs-CZ" sz="2800" b="1" dirty="0" smtClean="0">
                <a:solidFill>
                  <a:srgbClr val="C00000"/>
                </a:solidFill>
              </a:rPr>
              <a:t>(GMO </a:t>
            </a:r>
            <a:r>
              <a:rPr lang="cs-CZ" sz="2800" b="1" dirty="0" smtClean="0">
                <a:solidFill>
                  <a:srgbClr val="C00000"/>
                </a:solidFill>
              </a:rPr>
              <a:t>Panel)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pro </a:t>
            </a:r>
            <a:r>
              <a:rPr lang="cs-CZ" sz="2800" dirty="0" smtClean="0">
                <a:solidFill>
                  <a:srgbClr val="C00000"/>
                </a:solidFill>
              </a:rPr>
              <a:t>dietetické výrobky, výživu a alergie </a:t>
            </a:r>
            <a:r>
              <a:rPr lang="cs-CZ" sz="2800" b="1" dirty="0" smtClean="0">
                <a:solidFill>
                  <a:srgbClr val="C00000"/>
                </a:solidFill>
              </a:rPr>
              <a:t>(NDA </a:t>
            </a:r>
            <a:r>
              <a:rPr lang="cs-CZ" sz="2800" b="1" dirty="0" smtClean="0">
                <a:solidFill>
                  <a:srgbClr val="C00000"/>
                </a:solidFill>
              </a:rPr>
              <a:t>Panel)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pro </a:t>
            </a:r>
            <a:r>
              <a:rPr lang="cs-CZ" sz="2800" dirty="0" smtClean="0">
                <a:solidFill>
                  <a:srgbClr val="C00000"/>
                </a:solidFill>
              </a:rPr>
              <a:t>biologická nebezpečí </a:t>
            </a:r>
            <a:r>
              <a:rPr lang="cs-CZ" sz="2800" b="1" dirty="0" smtClean="0">
                <a:solidFill>
                  <a:srgbClr val="C00000"/>
                </a:solidFill>
              </a:rPr>
              <a:t>(BIOHAZ </a:t>
            </a:r>
            <a:r>
              <a:rPr lang="cs-CZ" sz="2800" b="1" dirty="0" smtClean="0">
                <a:solidFill>
                  <a:srgbClr val="C00000"/>
                </a:solidFill>
              </a:rPr>
              <a:t>Panel)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C00000"/>
                </a:solidFill>
              </a:rPr>
              <a:t>Vědecké komise EFSA - 2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/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cs-CZ" sz="2800" dirty="0" smtClean="0">
                <a:solidFill>
                  <a:srgbClr val="C00000"/>
                </a:solidFill>
              </a:rPr>
              <a:t>pro kontaminující látky v potravinovém řetězci </a:t>
            </a:r>
            <a:r>
              <a:rPr lang="cs-CZ" sz="2800" b="1" dirty="0" smtClean="0">
                <a:solidFill>
                  <a:srgbClr val="C00000"/>
                </a:solidFill>
              </a:rPr>
              <a:t>(CONTAM Panel);</a:t>
            </a:r>
            <a:endParaRPr lang="cs-CZ" sz="2800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cs-CZ" sz="2800" dirty="0" smtClean="0">
                <a:solidFill>
                  <a:srgbClr val="C00000"/>
                </a:solidFill>
              </a:rPr>
              <a:t>pro zdraví a pohodu zvířat </a:t>
            </a:r>
            <a:r>
              <a:rPr lang="cs-CZ" sz="2800" b="1" dirty="0" smtClean="0">
                <a:solidFill>
                  <a:srgbClr val="C00000"/>
                </a:solidFill>
              </a:rPr>
              <a:t>(AHAW Panel);</a:t>
            </a: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cs-CZ" sz="2800" dirty="0" smtClean="0">
                <a:solidFill>
                  <a:srgbClr val="C00000"/>
                </a:solidFill>
              </a:rPr>
              <a:t>pro zdraví rostlin </a:t>
            </a:r>
            <a:r>
              <a:rPr lang="cs-CZ" sz="2800" b="1" dirty="0" smtClean="0">
                <a:solidFill>
                  <a:srgbClr val="C00000"/>
                </a:solidFill>
              </a:rPr>
              <a:t>(PLH Panel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cs-CZ" sz="2800" dirty="0" smtClean="0">
                <a:solidFill>
                  <a:srgbClr val="C00000"/>
                </a:solidFill>
              </a:rPr>
              <a:t>pro potravinářské přídatné látky a nutriční zdroje přidané k potravinám </a:t>
            </a:r>
            <a:r>
              <a:rPr lang="cs-CZ" sz="2800" b="1" dirty="0" smtClean="0">
                <a:solidFill>
                  <a:srgbClr val="C00000"/>
                </a:solidFill>
              </a:rPr>
              <a:t>(ANS Panel)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cs-CZ" sz="2800" dirty="0" smtClean="0">
                <a:solidFill>
                  <a:srgbClr val="C00000"/>
                </a:solidFill>
              </a:rPr>
              <a:t>pro </a:t>
            </a:r>
            <a:r>
              <a:rPr lang="cs-CZ" sz="2800" dirty="0" smtClean="0">
                <a:solidFill>
                  <a:srgbClr val="C00000"/>
                </a:solidFill>
              </a:rPr>
              <a:t>materiály přicházející do styku s potravinami, enzymy, látky určené k aromatizaci a pomocné látky </a:t>
            </a:r>
            <a:r>
              <a:rPr lang="cs-CZ" sz="2800" b="1" dirty="0" smtClean="0">
                <a:solidFill>
                  <a:srgbClr val="C00000"/>
                </a:solidFill>
              </a:rPr>
              <a:t>(CEF Panel)</a:t>
            </a:r>
            <a:r>
              <a:rPr lang="cs-CZ" sz="2800" dirty="0" smtClean="0">
                <a:solidFill>
                  <a:srgbClr val="C00000"/>
                </a:solidFill>
              </a:rPr>
              <a:t>; další komise (panely) EFSA</a:t>
            </a: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511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Úřad pro potraviny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součástí ministerstva zemědělství od 1. dubna 2005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svou činností zastřešuje oblast potravin v ČR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i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má dva odbory: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C00000"/>
                </a:solidFill>
              </a:rPr>
              <a:t>odbor potravinářské výroby a legislativy,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C00000"/>
                </a:solidFill>
              </a:rPr>
              <a:t>odbor bezpečnosti potravin.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511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Funkce-Úřad pro potraviny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národní kontaktní místo </a:t>
            </a:r>
            <a:r>
              <a:rPr lang="cs-CZ" sz="2800" b="1" dirty="0" smtClean="0">
                <a:solidFill>
                  <a:srgbClr val="C00000"/>
                </a:solidFill>
              </a:rPr>
              <a:t>pro pracovní orgány EU</a:t>
            </a:r>
            <a:r>
              <a:rPr lang="cs-CZ" sz="2800" dirty="0" smtClean="0">
                <a:solidFill>
                  <a:srgbClr val="C00000"/>
                </a:solidFill>
              </a:rPr>
              <a:t> v oblasti  potravinového práva </a:t>
            </a:r>
            <a:r>
              <a:rPr lang="cs-CZ" sz="2800" dirty="0" smtClean="0">
                <a:solidFill>
                  <a:srgbClr val="C00000"/>
                </a:solidFill>
              </a:rPr>
              <a:t>a standardů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kontaktním </a:t>
            </a:r>
            <a:r>
              <a:rPr lang="cs-CZ" sz="2800" b="1" dirty="0" smtClean="0">
                <a:solidFill>
                  <a:srgbClr val="C00000"/>
                </a:solidFill>
              </a:rPr>
              <a:t>místem </a:t>
            </a:r>
            <a:r>
              <a:rPr lang="cs-CZ" sz="2800" dirty="0" smtClean="0">
                <a:solidFill>
                  <a:srgbClr val="C00000"/>
                </a:solidFill>
              </a:rPr>
              <a:t>EFSA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zodpovídá </a:t>
            </a:r>
            <a:r>
              <a:rPr lang="cs-CZ" sz="2800" dirty="0" smtClean="0">
                <a:solidFill>
                  <a:srgbClr val="C00000"/>
                </a:solidFill>
              </a:rPr>
              <a:t>za resortní politiku kvality </a:t>
            </a:r>
            <a:r>
              <a:rPr lang="cs-CZ" sz="2800" dirty="0" smtClean="0">
                <a:solidFill>
                  <a:srgbClr val="C00000"/>
                </a:solidFill>
              </a:rPr>
              <a:t>potravin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ř</a:t>
            </a:r>
            <a:r>
              <a:rPr lang="cs-CZ" sz="2800" b="1" dirty="0" smtClean="0">
                <a:solidFill>
                  <a:srgbClr val="C00000"/>
                </a:solidFill>
              </a:rPr>
              <a:t>ídí činnost</a:t>
            </a:r>
            <a:r>
              <a:rPr lang="cs-CZ" sz="2800" dirty="0" smtClean="0">
                <a:solidFill>
                  <a:srgbClr val="C00000"/>
                </a:solidFill>
              </a:rPr>
              <a:t> komise značky </a:t>
            </a:r>
            <a:r>
              <a:rPr lang="cs-CZ" sz="2800" dirty="0" smtClean="0">
                <a:solidFill>
                  <a:srgbClr val="C00000"/>
                </a:solidFill>
              </a:rPr>
              <a:t>kvality </a:t>
            </a:r>
            <a:r>
              <a:rPr lang="cs-CZ" sz="2800" dirty="0" smtClean="0">
                <a:solidFill>
                  <a:srgbClr val="C00000"/>
                </a:solidFill>
              </a:rPr>
              <a:t>KLASA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navrhuje </a:t>
            </a:r>
            <a:r>
              <a:rPr lang="cs-CZ" sz="2800" b="1" dirty="0" smtClean="0">
                <a:solidFill>
                  <a:srgbClr val="C00000"/>
                </a:solidFill>
              </a:rPr>
              <a:t>úpravy právních předpisů ČR</a:t>
            </a:r>
            <a:r>
              <a:rPr lang="cs-CZ" sz="2800" dirty="0" smtClean="0">
                <a:solidFill>
                  <a:srgbClr val="C00000"/>
                </a:solidFill>
              </a:rPr>
              <a:t> v oblasti výroby, kontroly, hygieny potravin a jejich zdravotní </a:t>
            </a:r>
            <a:r>
              <a:rPr lang="cs-CZ" sz="2800" dirty="0" smtClean="0">
                <a:solidFill>
                  <a:srgbClr val="C00000"/>
                </a:solidFill>
              </a:rPr>
              <a:t>nezávadnosti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analyzuje </a:t>
            </a:r>
            <a:r>
              <a:rPr lang="cs-CZ" sz="2800" b="1" dirty="0" smtClean="0">
                <a:solidFill>
                  <a:srgbClr val="C00000"/>
                </a:solidFill>
              </a:rPr>
              <a:t>trendy</a:t>
            </a:r>
            <a:r>
              <a:rPr lang="cs-CZ" sz="2800" dirty="0" smtClean="0">
                <a:solidFill>
                  <a:srgbClr val="C00000"/>
                </a:solidFill>
              </a:rPr>
              <a:t> ve vývoji potravinářského a tabákového průmyslu v </a:t>
            </a:r>
            <a:r>
              <a:rPr lang="cs-CZ" sz="2800" dirty="0" smtClean="0">
                <a:solidFill>
                  <a:srgbClr val="C00000"/>
                </a:solidFill>
              </a:rPr>
              <a:t>ČR aj.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511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Informační centrum bezpečnosti potravin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vznik v </a:t>
            </a:r>
            <a:r>
              <a:rPr lang="cs-CZ" sz="2800" dirty="0" smtClean="0">
                <a:solidFill>
                  <a:srgbClr val="C00000"/>
                </a:solidFill>
              </a:rPr>
              <a:t>roce 2002 na základě usnesení vlády ČR č. 1320/2001 ke </a:t>
            </a:r>
            <a:r>
              <a:rPr lang="cs-CZ" sz="2800" u="sng" dirty="0" smtClean="0">
                <a:solidFill>
                  <a:srgbClr val="C00000"/>
                </a:solidFill>
              </a:rPr>
              <a:t>Strategii zajištění bezpečnosti potravin v České </a:t>
            </a:r>
            <a:r>
              <a:rPr lang="cs-CZ" sz="2800" u="sng" dirty="0" smtClean="0">
                <a:solidFill>
                  <a:srgbClr val="C00000"/>
                </a:solidFill>
              </a:rPr>
              <a:t>republice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ICBP </a:t>
            </a:r>
            <a:r>
              <a:rPr lang="cs-CZ" sz="2800" dirty="0" smtClean="0">
                <a:solidFill>
                  <a:srgbClr val="C00000"/>
                </a:solidFill>
              </a:rPr>
              <a:t>je součástí odboru </a:t>
            </a:r>
            <a:r>
              <a:rPr lang="cs-CZ" sz="2800" dirty="0" smtClean="0">
                <a:solidFill>
                  <a:srgbClr val="C00000"/>
                </a:solidFill>
              </a:rPr>
              <a:t>BP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úkolem </a:t>
            </a:r>
            <a:r>
              <a:rPr lang="cs-CZ" sz="2800" dirty="0" smtClean="0">
                <a:solidFill>
                  <a:srgbClr val="C00000"/>
                </a:solidFill>
              </a:rPr>
              <a:t>je získávat a třídit dostupné informace z oblasti bezpečnosti potravin, zajišťovat jejich tok k příslušným institucím, zajišťovat osvětu a organizovat vzdělávací akce pro </a:t>
            </a:r>
            <a:r>
              <a:rPr lang="cs-CZ" sz="2800" dirty="0" smtClean="0">
                <a:solidFill>
                  <a:srgbClr val="C00000"/>
                </a:solidFill>
              </a:rPr>
              <a:t>spotřebitele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http://www.</a:t>
            </a:r>
            <a:r>
              <a:rPr lang="cs-CZ" sz="2800" dirty="0" err="1" smtClean="0">
                <a:solidFill>
                  <a:srgbClr val="C00000"/>
                </a:solidFill>
              </a:rPr>
              <a:t>bezpecnostpotravin.cz</a:t>
            </a:r>
            <a:r>
              <a:rPr lang="cs-CZ" sz="2800" dirty="0" smtClean="0">
                <a:solidFill>
                  <a:srgbClr val="C00000"/>
                </a:solidFill>
              </a:rPr>
              <a:t>/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1-shutterstock_54504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4292840" cy="4748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Strategie BP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řídící dokumenty od r. 2001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současnosti platí čtvrtá strategie (2010 – 2013)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cílem je posílení ochrany a podpory zdraví a oprávněných zájmů spotřebitelů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dokument </a:t>
            </a:r>
            <a:r>
              <a:rPr lang="cs-CZ" sz="2800" dirty="0" smtClean="0">
                <a:solidFill>
                  <a:srgbClr val="C00000"/>
                </a:solidFill>
              </a:rPr>
              <a:t>definuje klíčové oblasti rozvoje v letech 2010 – 2013 a stanovuje střednědobé úkoly pro subjekty působící v oblasti bezpečnosti potravin a výživy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Předchozí strategické dokumenty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čtvrtá strategie  navazuje na předcházející  koncepční materiály  z let </a:t>
            </a:r>
            <a:r>
              <a:rPr lang="cs-CZ" sz="2800" b="1" dirty="0" smtClean="0">
                <a:solidFill>
                  <a:srgbClr val="C00000"/>
                </a:solidFill>
              </a:rPr>
              <a:t>2001, 2004, 2007, </a:t>
            </a:r>
          </a:p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 je  </a:t>
            </a:r>
            <a:r>
              <a:rPr lang="cs-CZ" sz="2800" dirty="0" smtClean="0">
                <a:solidFill>
                  <a:srgbClr val="C00000"/>
                </a:solidFill>
              </a:rPr>
              <a:t>nově rozšířena o otázky výživy, jež </a:t>
            </a:r>
            <a:r>
              <a:rPr lang="cs-CZ" sz="2800" dirty="0" smtClean="0">
                <a:solidFill>
                  <a:srgbClr val="C00000"/>
                </a:solidFill>
              </a:rPr>
              <a:t>jsou zásadní </a:t>
            </a:r>
            <a:r>
              <a:rPr lang="cs-CZ" sz="2800" dirty="0" smtClean="0">
                <a:solidFill>
                  <a:srgbClr val="C00000"/>
                </a:solidFill>
              </a:rPr>
              <a:t>z pohledu dlouhodobého zlepšování zdravotního stavu </a:t>
            </a:r>
            <a:r>
              <a:rPr lang="cs-CZ" sz="2800" dirty="0" smtClean="0">
                <a:solidFill>
                  <a:srgbClr val="C00000"/>
                </a:solidFill>
              </a:rPr>
              <a:t>obyvatelstva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2001 – první strategický dokument ČR – Strategie bezpečnosti (zdravotní nezávadnosti) 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2004 – strategie zajištění bezpečnosti potravin v ČR po přistoupení k EU</a:t>
            </a:r>
            <a:endParaRPr lang="cs-CZ" sz="2800" dirty="0" smtClean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Systém zajištění BP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Organizace systému zajištění bezpečnosti potravin v ČR </a:t>
            </a:r>
            <a:r>
              <a:rPr lang="cs-CZ" sz="2800" dirty="0" smtClean="0">
                <a:solidFill>
                  <a:srgbClr val="C00000"/>
                </a:solidFill>
              </a:rPr>
              <a:t>vychází (jako </a:t>
            </a:r>
            <a:r>
              <a:rPr lang="cs-CZ" sz="2800" dirty="0" smtClean="0">
                <a:solidFill>
                  <a:srgbClr val="C00000"/>
                </a:solidFill>
              </a:rPr>
              <a:t>ve všech zemích </a:t>
            </a:r>
            <a:r>
              <a:rPr lang="cs-CZ" sz="2800" dirty="0" smtClean="0">
                <a:solidFill>
                  <a:srgbClr val="C00000"/>
                </a:solidFill>
              </a:rPr>
              <a:t>EU) z </a:t>
            </a:r>
            <a:r>
              <a:rPr lang="cs-CZ" sz="2800" b="1" dirty="0" smtClean="0">
                <a:solidFill>
                  <a:srgbClr val="C00000"/>
                </a:solidFill>
              </a:rPr>
              <a:t>analýzy </a:t>
            </a:r>
            <a:r>
              <a:rPr lang="cs-CZ" sz="2800" b="1" dirty="0" smtClean="0">
                <a:solidFill>
                  <a:srgbClr val="C00000"/>
                </a:solidFill>
              </a:rPr>
              <a:t>rizik. </a:t>
            </a:r>
            <a:r>
              <a:rPr lang="cs-CZ" sz="2800" dirty="0" smtClean="0">
                <a:solidFill>
                  <a:srgbClr val="C00000"/>
                </a:solidFill>
              </a:rPr>
              <a:t>Ta </a:t>
            </a:r>
            <a:r>
              <a:rPr lang="cs-CZ" sz="2800" dirty="0" smtClean="0">
                <a:solidFill>
                  <a:srgbClr val="C00000"/>
                </a:solidFill>
              </a:rPr>
              <a:t>je složena ze tří velkých celků, jež jsou uspořádány nezávisle, ale navzájem se doplňují</a:t>
            </a:r>
            <a:r>
              <a:rPr lang="cs-CZ" sz="2800" b="1" dirty="0" smtClean="0">
                <a:solidFill>
                  <a:srgbClr val="C00000"/>
                </a:solidFill>
              </a:rPr>
              <a:t>: 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hodnocení rizik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řízení </a:t>
            </a:r>
            <a:r>
              <a:rPr lang="cs-CZ" sz="2800" b="1" dirty="0" smtClean="0">
                <a:solidFill>
                  <a:srgbClr val="C00000"/>
                </a:solidFill>
              </a:rPr>
              <a:t>rizik 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komunikace </a:t>
            </a:r>
            <a:r>
              <a:rPr lang="cs-CZ" sz="2800" b="1" dirty="0" smtClean="0">
                <a:solidFill>
                  <a:srgbClr val="C00000"/>
                </a:solidFill>
              </a:rPr>
              <a:t>o </a:t>
            </a:r>
            <a:r>
              <a:rPr lang="cs-CZ" sz="2800" b="1" dirty="0" smtClean="0">
                <a:solidFill>
                  <a:srgbClr val="C00000"/>
                </a:solidFill>
              </a:rPr>
              <a:t>riziku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Systém zajištění BP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systém bezpečn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17327"/>
            <a:ext cx="7776864" cy="56920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1. hodnocení rizik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494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 </a:t>
            </a:r>
            <a:r>
              <a:rPr lang="cs-CZ" sz="2800" dirty="0" smtClean="0">
                <a:solidFill>
                  <a:srgbClr val="C00000"/>
                </a:solidFill>
              </a:rPr>
              <a:t>hodnocení zdravotních rizik jsou zodpovědná odborná pracoviště Ministerstva </a:t>
            </a:r>
            <a:r>
              <a:rPr lang="cs-CZ" sz="2800" dirty="0" smtClean="0">
                <a:solidFill>
                  <a:srgbClr val="C00000"/>
                </a:solidFill>
              </a:rPr>
              <a:t>zdravotnictví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</a:t>
            </a:r>
            <a:r>
              <a:rPr lang="cs-CZ" sz="2800" dirty="0" smtClean="0">
                <a:solidFill>
                  <a:srgbClr val="C00000"/>
                </a:solidFill>
              </a:rPr>
              <a:t>celém potravinovém řetězci se </a:t>
            </a:r>
            <a:r>
              <a:rPr lang="cs-CZ" sz="2800" dirty="0" smtClean="0">
                <a:solidFill>
                  <a:srgbClr val="C00000"/>
                </a:solidFill>
              </a:rPr>
              <a:t>však vyskytuje </a:t>
            </a:r>
            <a:r>
              <a:rPr lang="cs-CZ" sz="2800" dirty="0" smtClean="0">
                <a:solidFill>
                  <a:srgbClr val="C00000"/>
                </a:solidFill>
              </a:rPr>
              <a:t>celá řada dalších rizik, která mají vliv např. na zdraví zvířat a rostlin. Pro jejich hodnocení byly ustaveny vědecké </a:t>
            </a:r>
            <a:r>
              <a:rPr lang="cs-CZ" sz="2800" dirty="0" smtClean="0">
                <a:solidFill>
                  <a:srgbClr val="C00000"/>
                </a:solidFill>
              </a:rPr>
              <a:t>výbory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Vědecké výbory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expertní </a:t>
            </a:r>
            <a:r>
              <a:rPr lang="cs-CZ" sz="2800" dirty="0" smtClean="0">
                <a:solidFill>
                  <a:srgbClr val="C00000"/>
                </a:solidFill>
              </a:rPr>
              <a:t>skupiny, poradní orgány </a:t>
            </a:r>
            <a:r>
              <a:rPr lang="cs-CZ" sz="2800" dirty="0" smtClean="0">
                <a:solidFill>
                  <a:srgbClr val="C00000"/>
                </a:solidFill>
              </a:rPr>
              <a:t>koordinační skupiny bezpečnosti potravin, nepřímo </a:t>
            </a:r>
            <a:r>
              <a:rPr lang="cs-CZ" sz="2800" dirty="0" smtClean="0">
                <a:solidFill>
                  <a:srgbClr val="C00000"/>
                </a:solidFill>
              </a:rPr>
              <a:t>tedy ministra zemědělství.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složeny z </a:t>
            </a:r>
            <a:r>
              <a:rPr lang="cs-CZ" sz="2800" dirty="0" smtClean="0">
                <a:solidFill>
                  <a:srgbClr val="C00000"/>
                </a:solidFill>
              </a:rPr>
              <a:t>nejlepších odborníků v daných oblastech.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jejich </a:t>
            </a:r>
            <a:r>
              <a:rPr lang="cs-CZ" sz="2800" dirty="0" smtClean="0">
                <a:solidFill>
                  <a:srgbClr val="C00000"/>
                </a:solidFill>
              </a:rPr>
              <a:t>úkolem je zpracovávat vědecké studie, poskytovat odborná stanoviska, připravovat návrhy na přijímání opatření k zajištění zdravotní nezávadnosti v celém řetězci výroby potravin a krmiv, a spolupracovat na řešení aktuálních </a:t>
            </a:r>
            <a:r>
              <a:rPr lang="cs-CZ" sz="2800" dirty="0" smtClean="0">
                <a:solidFill>
                  <a:srgbClr val="C00000"/>
                </a:solidFill>
              </a:rPr>
              <a:t>otázek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959</TotalTime>
  <Words>1308</Words>
  <Application>Microsoft Office PowerPoint</Application>
  <PresentationFormat>Předvádění na obrazovce (4:3)</PresentationFormat>
  <Paragraphs>216</Paragraphs>
  <Slides>37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37</vt:i4>
      </vt:variant>
    </vt:vector>
  </HeadingPairs>
  <TitlesOfParts>
    <vt:vector size="48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Bezpečnost potravin</vt:lpstr>
      <vt:lpstr>Bezpečnost potravin (BP)</vt:lpstr>
      <vt:lpstr>Zajištění BP</vt:lpstr>
      <vt:lpstr>Strategie BP</vt:lpstr>
      <vt:lpstr>Předchozí strategické dokumenty</vt:lpstr>
      <vt:lpstr>Systém zajištění BP</vt:lpstr>
      <vt:lpstr>Systém zajištění BP</vt:lpstr>
      <vt:lpstr>1. hodnocení rizik</vt:lpstr>
      <vt:lpstr>Vědecké výbory</vt:lpstr>
      <vt:lpstr>Jednotlivé vědecké výbory</vt:lpstr>
      <vt:lpstr>Jednotlivé vědecké výbory</vt:lpstr>
      <vt:lpstr>2. řízení rizik</vt:lpstr>
      <vt:lpstr>Jednotlivé resorty a instituce</vt:lpstr>
      <vt:lpstr>Ministerstvo zemědělství</vt:lpstr>
      <vt:lpstr>Ministerstvo zdravotnictví</vt:lpstr>
      <vt:lpstr>Ministerstvo životního prostředí </vt:lpstr>
      <vt:lpstr>Ministerstvo průmyslu a obchodu</vt:lpstr>
      <vt:lpstr>Ministerstvo dopravy</vt:lpstr>
      <vt:lpstr>Státní úřad pro jadernou bezpečnost</vt:lpstr>
      <vt:lpstr>Celní orgány</vt:lpstr>
      <vt:lpstr>Koordinační skupina</vt:lpstr>
      <vt:lpstr>Dozorové orgány</vt:lpstr>
      <vt:lpstr>Dozorové orgány v ČR</vt:lpstr>
      <vt:lpstr>Komunikace o riziku</vt:lpstr>
      <vt:lpstr>Systém rychlého varování pro potraviny a krmiva</vt:lpstr>
      <vt:lpstr>RASFF</vt:lpstr>
      <vt:lpstr>4 typy oznámení - RASFF</vt:lpstr>
      <vt:lpstr>RASFF v ČR</vt:lpstr>
      <vt:lpstr>    Evropský úřad pro bezpečnost potravin EFSA</vt:lpstr>
      <vt:lpstr>    Evropský úřad pro bezpečnost potravin EFSA</vt:lpstr>
      <vt:lpstr>    Vědecké komise</vt:lpstr>
      <vt:lpstr>    Vědecké komise EFSA - 1</vt:lpstr>
      <vt:lpstr>    Vědecké komise EFSA - 2</vt:lpstr>
      <vt:lpstr>Úřad pro potraviny</vt:lpstr>
      <vt:lpstr>Funkce-Úřad pro potraviny</vt:lpstr>
      <vt:lpstr>Informační centrum bezpečnosti potravin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Misicka</cp:lastModifiedBy>
  <cp:revision>5</cp:revision>
  <dcterms:created xsi:type="dcterms:W3CDTF">2011-10-02T12:59:07Z</dcterms:created>
  <dcterms:modified xsi:type="dcterms:W3CDTF">2013-03-10T13:02:35Z</dcterms:modified>
</cp:coreProperties>
</file>