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62" r:id="rId9"/>
    <p:sldId id="267" r:id="rId10"/>
    <p:sldId id="272" r:id="rId11"/>
    <p:sldId id="273" r:id="rId12"/>
    <p:sldId id="274" r:id="rId13"/>
    <p:sldId id="275" r:id="rId14"/>
    <p:sldId id="259" r:id="rId15"/>
    <p:sldId id="260" r:id="rId16"/>
    <p:sldId id="268" r:id="rId17"/>
    <p:sldId id="269" r:id="rId18"/>
    <p:sldId id="270" r:id="rId19"/>
    <p:sldId id="271" r:id="rId20"/>
    <p:sldId id="276" r:id="rId2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vnoramenný trojúhelník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5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pPr>
              <a:defRPr/>
            </a:pPr>
            <a:fld id="{DEF4E4BB-8FC2-44AC-9BE4-C2A45DF01814}" type="datetimeFigureOut">
              <a:rPr lang="cs-CZ"/>
              <a:pPr>
                <a:defRPr/>
              </a:pPr>
              <a:t>11.4.2014</a:t>
            </a:fld>
            <a:endParaRPr lang="cs-CZ"/>
          </a:p>
        </p:txBody>
      </p:sp>
      <p:sp>
        <p:nvSpPr>
          <p:cNvPr id="6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32F0409-E029-4CFD-90DE-105C1800FB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48538-9AE0-4726-A829-C1B69A564213}" type="datetimeFigureOut">
              <a:rPr lang="cs-CZ"/>
              <a:pPr>
                <a:defRPr/>
              </a:pPr>
              <a:t>11.4.2014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0926D-8480-414D-A7F8-37F7CACDFA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CB79B-DFA3-4C51-A9D9-92A5A22DE90C}" type="datetimeFigureOut">
              <a:rPr lang="cs-CZ"/>
              <a:pPr>
                <a:defRPr/>
              </a:pPr>
              <a:t>11.4.2014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F919B-6735-4D4E-9B36-5B58109000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3089A-9270-4995-842D-F48FCB905339}" type="datetimeFigureOut">
              <a:rPr lang="cs-CZ"/>
              <a:pPr>
                <a:defRPr/>
              </a:pPr>
              <a:t>11.4.2014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1FF5C-E179-4DC7-9B29-0D737400F6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vnoramenný trojúhelník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Přímá spojnice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42846-9496-4205-BD52-01CD575FAFFA}" type="datetimeFigureOut">
              <a:rPr lang="cs-CZ"/>
              <a:pPr>
                <a:defRPr/>
              </a:pPr>
              <a:t>11.4.2014</a:t>
            </a:fld>
            <a:endParaRPr lang="cs-CZ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07E87-9F1B-4B9D-A7F9-21757EA059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5F1DC-6851-4909-B89A-FF3F1DDC9E16}" type="datetimeFigureOut">
              <a:rPr lang="cs-CZ"/>
              <a:pPr>
                <a:defRPr/>
              </a:pPr>
              <a:t>11.4.2014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3BADE-9F76-415C-AB15-2C83D20EB4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853DB-C908-4DFD-A3F2-D55A098744CC}" type="datetimeFigureOut">
              <a:rPr lang="cs-CZ"/>
              <a:pPr>
                <a:defRPr/>
              </a:pPr>
              <a:t>11.4.2014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3E671D77-32F2-4AD4-9CA5-E24B7B6AB8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D34DA-4A7C-4583-AA6B-B964672C7DDD}" type="datetimeFigureOut">
              <a:rPr lang="cs-CZ"/>
              <a:pPr>
                <a:defRPr/>
              </a:pPr>
              <a:t>11.4.2014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670D5-2784-490A-8521-5F435533D3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D4D0-E4FE-44A3-9F07-28B90F4B0DF8}" type="datetimeFigureOut">
              <a:rPr lang="cs-CZ"/>
              <a:pPr>
                <a:defRPr/>
              </a:pPr>
              <a:t>11.4.2014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3E49D-9443-418E-88F9-812B62ABA1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11F16903-F140-4969-AD6D-ECB4B9AC6374}" type="datetimeFigureOut">
              <a:rPr lang="cs-CZ"/>
              <a:pPr>
                <a:defRPr/>
              </a:pPr>
              <a:t>11.4.2014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06FA52E4-40FF-44DE-972E-CDD37C335C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5BA83D96-15C2-4B09-82A3-863F6470E24E}" type="datetimeFigureOut">
              <a:rPr lang="cs-CZ"/>
              <a:pPr>
                <a:defRPr/>
              </a:pPr>
              <a:t>11.4.2014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 smtClean="0"/>
            </a:lvl1pPr>
          </a:lstStyle>
          <a:p>
            <a:pPr>
              <a:defRPr/>
            </a:pPr>
            <a:fld id="{9D4FF080-181E-41CC-82CC-FCA0C12133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Přímá spojnice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30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0C864FEA-6560-4517-A19C-447EE50EE2E1}" type="datetimeFigureOut">
              <a:rPr lang="cs-CZ"/>
              <a:pPr>
                <a:defRPr/>
              </a:pPr>
              <a:t>11.4.2014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9121619E-BBFB-4725-BA51-7ECEBBECAD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68" r:id="rId6"/>
    <p:sldLayoutId id="2147483669" r:id="rId7"/>
    <p:sldLayoutId id="2147483677" r:id="rId8"/>
    <p:sldLayoutId id="2147483678" r:id="rId9"/>
    <p:sldLayoutId id="2147483670" r:id="rId10"/>
    <p:sldLayoutId id="2147483671" r:id="rId11"/>
  </p:sldLayoutIdLst>
  <p:txStyles>
    <p:titleStyle>
      <a:lvl1pPr marL="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ORGANIZACE SPORTOVNÍ AKCE</a:t>
            </a:r>
            <a:endParaRPr lang="cs-CZ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4797152"/>
            <a:ext cx="8062912" cy="1752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Lucie Vavračová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mtClean="0">
                <a:ln>
                  <a:noFill/>
                </a:ln>
                <a:effectLst/>
              </a:rPr>
              <a:t>Žádost o živé hudební reprodukce</a:t>
            </a:r>
          </a:p>
        </p:txBody>
      </p:sp>
      <p:pic>
        <p:nvPicPr>
          <p:cNvPr id="37892" name="Picture 4" descr="žádost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31913" y="1655763"/>
            <a:ext cx="6935787" cy="52022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mtClean="0">
                <a:ln>
                  <a:noFill/>
                </a:ln>
                <a:effectLst/>
              </a:rPr>
              <a:t>Žádost o živé hudební reprodukce</a:t>
            </a:r>
          </a:p>
        </p:txBody>
      </p:sp>
      <p:pic>
        <p:nvPicPr>
          <p:cNvPr id="39940" name="Picture 4" descr="žádost3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87450" y="1630363"/>
            <a:ext cx="6840538" cy="5130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mtClean="0">
                <a:ln>
                  <a:noFill/>
                </a:ln>
                <a:effectLst/>
              </a:rPr>
              <a:t>Ohlášení na Městský úřad</a:t>
            </a:r>
          </a:p>
        </p:txBody>
      </p:sp>
      <p:pic>
        <p:nvPicPr>
          <p:cNvPr id="41988" name="Picture 4" descr="úřad1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71550" y="1468438"/>
            <a:ext cx="7129463" cy="53467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mtClean="0">
                <a:ln>
                  <a:noFill/>
                </a:ln>
                <a:effectLst/>
              </a:rPr>
              <a:t>Ohlášení na městský úřad</a:t>
            </a:r>
          </a:p>
        </p:txBody>
      </p:sp>
      <p:pic>
        <p:nvPicPr>
          <p:cNvPr id="44036" name="Picture 4" descr="úřad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00113" y="1341438"/>
            <a:ext cx="6985000" cy="52387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Kategorie</a:t>
            </a:r>
            <a:endParaRPr lang="cs-CZ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lnSpcReduction="1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Turnaj proběhne ve 3 kategoriích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A) základní školy 9:00- 13:00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B) střední školy 14:00-18:00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C) 20+ 18:00-23:00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Do každé kategorie se smí přihlásit max. 16 týmů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K dnešnímu dni máme v kategirii A) přihlášených 8 týmů, v kategorii B) 5 týmů a v kategorii C) 10 týmů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Rozlosování soutěže</a:t>
            </a:r>
            <a:endParaRPr lang="cs-CZ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600" smtClean="0"/>
              <a:t>Rozlosování bude probíhat následovně: pokud v kategorii B) zůstane pouze 5 týmů, budou hrát systémem každý s každým, vyhraje tým s nejvyšším bodovým ziskem, pokud bude bodový zisk nerozhodný, bude na druhém místě rozhodovat vzájemný zápas a na třetím místě skóre</a:t>
            </a:r>
          </a:p>
          <a:p>
            <a:pPr>
              <a:lnSpc>
                <a:spcPct val="80000"/>
              </a:lnSpc>
            </a:pPr>
            <a:r>
              <a:rPr lang="cs-CZ" sz="2600" smtClean="0"/>
              <a:t>V ostatních kategoriích se týmy rozdělí do dvou skupin, ve kterých se bude hrát systémem každý s každým, dále pak dva nejlepší týmy z obou skupin budou hrát proti sobě systémem A1-B2, B1-A2, vítězové budou hrát o celkové 1. místo, poražení pak o místo 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mtClean="0">
                <a:ln>
                  <a:noFill/>
                </a:ln>
                <a:effectLst/>
              </a:rPr>
              <a:t>Časový rozpis utkání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1700" smtClean="0"/>
              <a:t>Kategorie A) celkem 8 přihlášených týmů, 2 skupiny</a:t>
            </a:r>
          </a:p>
          <a:p>
            <a:pPr>
              <a:lnSpc>
                <a:spcPct val="80000"/>
              </a:lnSpc>
            </a:pPr>
            <a:r>
              <a:rPr lang="cs-CZ" sz="1700" smtClean="0"/>
              <a:t>Skupina A bude hrát na hřišti 1</a:t>
            </a:r>
          </a:p>
          <a:p>
            <a:pPr>
              <a:lnSpc>
                <a:spcPct val="80000"/>
              </a:lnSpc>
            </a:pPr>
            <a:r>
              <a:rPr lang="cs-CZ" sz="1700" smtClean="0"/>
              <a:t>Skupina B hraje na hřišti 2</a:t>
            </a:r>
          </a:p>
          <a:p>
            <a:pPr>
              <a:lnSpc>
                <a:spcPct val="80000"/>
              </a:lnSpc>
            </a:pPr>
            <a:r>
              <a:rPr lang="cs-CZ" sz="1700" smtClean="0"/>
              <a:t>Časový harmonogram: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cs-CZ" sz="1700" smtClean="0"/>
              <a:t>A1-A2 9:00-9:30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cs-CZ" sz="1700" smtClean="0"/>
              <a:t>A3-A4 9:30-10:00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cs-CZ" sz="1700" smtClean="0"/>
              <a:t>A1-A3 10:00-10:30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cs-CZ" sz="1700" smtClean="0"/>
              <a:t>A2-A4 10:30- 11:00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cs-CZ" sz="1700" smtClean="0"/>
              <a:t>A1-A4 11:00- 11:30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cs-CZ" sz="1700" smtClean="0"/>
              <a:t>A2-A3 11:30-12:00</a:t>
            </a:r>
          </a:p>
          <a:p>
            <a:pPr>
              <a:lnSpc>
                <a:spcPct val="80000"/>
              </a:lnSpc>
            </a:pPr>
            <a:r>
              <a:rPr lang="cs-CZ" sz="1700" smtClean="0"/>
              <a:t>Současně bude probíhat soutěž skupiny B na druhém hřišti, </a:t>
            </a:r>
          </a:p>
          <a:p>
            <a:pPr>
              <a:lnSpc>
                <a:spcPct val="80000"/>
              </a:lnSpc>
            </a:pPr>
            <a:r>
              <a:rPr lang="cs-CZ" sz="1700" smtClean="0"/>
              <a:t>Semifinále: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cs-CZ" sz="1700" smtClean="0"/>
              <a:t>Hřiště 1 12:15- 12:45 Vítěz A- Druhý B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cs-CZ" sz="1700" smtClean="0"/>
              <a:t>Hřiště 2 12:15-12:45 Vítěz B- Druhý A,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cs-CZ" sz="1700" smtClean="0"/>
              <a:t>Finále: Proherci boj o 3. místo: Hřiště 1 13:00-13:30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cs-CZ" sz="1700" smtClean="0"/>
              <a:t>Finále: Zápas o 1. místo Hřiště 1 13:30-14:00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cs-CZ" sz="1700" smtClean="0"/>
          </a:p>
          <a:p>
            <a:pPr>
              <a:lnSpc>
                <a:spcPct val="80000"/>
              </a:lnSpc>
            </a:pPr>
            <a:endParaRPr lang="cs-CZ" sz="1700" smtClean="0"/>
          </a:p>
          <a:p>
            <a:pPr>
              <a:lnSpc>
                <a:spcPct val="80000"/>
              </a:lnSpc>
            </a:pPr>
            <a:endParaRPr lang="cs-CZ" sz="1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mtClean="0">
                <a:ln>
                  <a:noFill/>
                </a:ln>
                <a:effectLst/>
              </a:rPr>
              <a:t>Časový rozpis utkání</a:t>
            </a:r>
          </a:p>
        </p:txBody>
      </p:sp>
      <p:sp>
        <p:nvSpPr>
          <p:cNvPr id="3379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1700" smtClean="0"/>
              <a:t>Kategorie B) přihlášených 5 týmů</a:t>
            </a:r>
          </a:p>
          <a:p>
            <a:pPr>
              <a:lnSpc>
                <a:spcPct val="80000"/>
              </a:lnSpc>
            </a:pPr>
            <a:r>
              <a:rPr lang="cs-CZ" sz="1700" smtClean="0"/>
              <a:t>Hraje se systémem každý s každým od 14:00 na dvou hřištích zároveň</a:t>
            </a:r>
          </a:p>
          <a:p>
            <a:pPr>
              <a:lnSpc>
                <a:spcPct val="80000"/>
              </a:lnSpc>
            </a:pPr>
            <a:r>
              <a:rPr lang="cs-CZ" sz="1700" smtClean="0"/>
              <a:t>14:00-14:30 A1-A2- hřiště 1</a:t>
            </a:r>
          </a:p>
          <a:p>
            <a:pPr>
              <a:lnSpc>
                <a:spcPct val="80000"/>
              </a:lnSpc>
            </a:pPr>
            <a:r>
              <a:rPr lang="cs-CZ" sz="1700" smtClean="0"/>
              <a:t>14:00-14:30 A3-A4- hřiště 2</a:t>
            </a:r>
          </a:p>
          <a:p>
            <a:pPr>
              <a:lnSpc>
                <a:spcPct val="80000"/>
              </a:lnSpc>
            </a:pPr>
            <a:r>
              <a:rPr lang="cs-CZ" sz="1700" smtClean="0"/>
              <a:t>14:30-15:00 A5-A1- hřiště 1</a:t>
            </a:r>
          </a:p>
          <a:p>
            <a:pPr>
              <a:lnSpc>
                <a:spcPct val="80000"/>
              </a:lnSpc>
            </a:pPr>
            <a:r>
              <a:rPr lang="cs-CZ" sz="1700" smtClean="0"/>
              <a:t>14:30-15:00 A2-A3- hřiště 2</a:t>
            </a:r>
          </a:p>
          <a:p>
            <a:pPr>
              <a:lnSpc>
                <a:spcPct val="80000"/>
              </a:lnSpc>
            </a:pPr>
            <a:r>
              <a:rPr lang="cs-CZ" sz="1700" smtClean="0"/>
              <a:t>15:00-15:30 A4-A5- hřiště 1</a:t>
            </a:r>
          </a:p>
          <a:p>
            <a:pPr>
              <a:lnSpc>
                <a:spcPct val="80000"/>
              </a:lnSpc>
            </a:pPr>
            <a:r>
              <a:rPr lang="cs-CZ" sz="1700" smtClean="0"/>
              <a:t>15:00-15:30 A1- A3- hřiště 2</a:t>
            </a:r>
          </a:p>
          <a:p>
            <a:pPr>
              <a:lnSpc>
                <a:spcPct val="80000"/>
              </a:lnSpc>
            </a:pPr>
            <a:r>
              <a:rPr lang="cs-CZ" sz="1700" smtClean="0"/>
              <a:t>15:30-16:00 A2- A4- hřiště 1</a:t>
            </a:r>
          </a:p>
          <a:p>
            <a:pPr>
              <a:lnSpc>
                <a:spcPct val="80000"/>
              </a:lnSpc>
            </a:pPr>
            <a:r>
              <a:rPr lang="cs-CZ" sz="1700" smtClean="0"/>
              <a:t>15:30-16:00 A5- A3- hřiště 2</a:t>
            </a:r>
          </a:p>
          <a:p>
            <a:pPr>
              <a:lnSpc>
                <a:spcPct val="80000"/>
              </a:lnSpc>
            </a:pPr>
            <a:r>
              <a:rPr lang="cs-CZ" sz="1700" smtClean="0"/>
              <a:t>16:00-16:30 A1- A4- Hřiště 1</a:t>
            </a:r>
          </a:p>
          <a:p>
            <a:pPr>
              <a:lnSpc>
                <a:spcPct val="80000"/>
              </a:lnSpc>
            </a:pPr>
            <a:r>
              <a:rPr lang="cs-CZ" sz="1700" smtClean="0"/>
              <a:t>16:00-16:30 A2- A5- Hřiště 2</a:t>
            </a:r>
          </a:p>
          <a:p>
            <a:pPr>
              <a:lnSpc>
                <a:spcPct val="80000"/>
              </a:lnSpc>
            </a:pPr>
            <a:r>
              <a:rPr lang="cs-CZ" sz="1700" smtClean="0"/>
              <a:t>Semifinále: První místo- čtvrté místo: 16:30-17:00- hřiště 1</a:t>
            </a:r>
          </a:p>
          <a:p>
            <a:pPr>
              <a:lnSpc>
                <a:spcPct val="80000"/>
              </a:lnSpc>
            </a:pPr>
            <a:r>
              <a:rPr lang="cs-CZ" sz="1700" smtClean="0"/>
              <a:t>                  : Druhé místo- třetí místo: 16:30-17:00- hřiště 2</a:t>
            </a:r>
          </a:p>
          <a:p>
            <a:pPr>
              <a:lnSpc>
                <a:spcPct val="80000"/>
              </a:lnSpc>
            </a:pPr>
            <a:r>
              <a:rPr lang="cs-CZ" sz="1700" smtClean="0"/>
              <a:t>O třetí místo: 17:00-17:30- hřiště 1</a:t>
            </a:r>
          </a:p>
          <a:p>
            <a:pPr>
              <a:lnSpc>
                <a:spcPct val="80000"/>
              </a:lnSpc>
            </a:pPr>
            <a:r>
              <a:rPr lang="cs-CZ" sz="1700" smtClean="0"/>
              <a:t>Finále: 17:30-18:00- hřiště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mtClean="0">
                <a:ln>
                  <a:noFill/>
                </a:ln>
                <a:effectLst/>
              </a:rPr>
              <a:t>Časový rozpis utkání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100" smtClean="0"/>
              <a:t>Kategorie C) přihlášených 10 týmů, bude se hrát na 2 skupiny, které budou souběžně hrát na 4 hřištích</a:t>
            </a:r>
          </a:p>
          <a:p>
            <a:pPr>
              <a:lnSpc>
                <a:spcPct val="90000"/>
              </a:lnSpc>
            </a:pPr>
            <a:r>
              <a:rPr lang="cs-CZ" sz="2100" smtClean="0"/>
              <a:t>Hřiště 1,2: skupina A</a:t>
            </a:r>
          </a:p>
          <a:p>
            <a:pPr>
              <a:lnSpc>
                <a:spcPct val="90000"/>
              </a:lnSpc>
            </a:pPr>
            <a:r>
              <a:rPr lang="cs-CZ" sz="2100" smtClean="0"/>
              <a:t>18:00-18:30 A1-A2- hřiště 1</a:t>
            </a:r>
          </a:p>
          <a:p>
            <a:pPr>
              <a:lnSpc>
                <a:spcPct val="90000"/>
              </a:lnSpc>
            </a:pPr>
            <a:r>
              <a:rPr lang="cs-CZ" sz="2100" smtClean="0"/>
              <a:t>18:00-18:30 A3-A4- hřiště 2</a:t>
            </a:r>
          </a:p>
          <a:p>
            <a:pPr>
              <a:lnSpc>
                <a:spcPct val="90000"/>
              </a:lnSpc>
            </a:pPr>
            <a:r>
              <a:rPr lang="cs-CZ" sz="2100" smtClean="0"/>
              <a:t>18:30-19:00 A5-A1- hřiště 1</a:t>
            </a:r>
          </a:p>
          <a:p>
            <a:pPr>
              <a:lnSpc>
                <a:spcPct val="90000"/>
              </a:lnSpc>
            </a:pPr>
            <a:r>
              <a:rPr lang="cs-CZ" sz="2100" smtClean="0"/>
              <a:t>18:30-19:00 A2-A3- hřiště 2</a:t>
            </a:r>
          </a:p>
          <a:p>
            <a:pPr>
              <a:lnSpc>
                <a:spcPct val="90000"/>
              </a:lnSpc>
            </a:pPr>
            <a:r>
              <a:rPr lang="cs-CZ" sz="2100" smtClean="0"/>
              <a:t>19:00- 19:30 A4-A5- hřiště 1</a:t>
            </a:r>
          </a:p>
          <a:p>
            <a:pPr>
              <a:lnSpc>
                <a:spcPct val="90000"/>
              </a:lnSpc>
            </a:pPr>
            <a:r>
              <a:rPr lang="cs-CZ" sz="2100" smtClean="0"/>
              <a:t>19:00- 19:30 A1- A3- hřiště 2</a:t>
            </a:r>
          </a:p>
          <a:p>
            <a:pPr>
              <a:lnSpc>
                <a:spcPct val="90000"/>
              </a:lnSpc>
            </a:pPr>
            <a:r>
              <a:rPr lang="cs-CZ" sz="2100" smtClean="0"/>
              <a:t>19:30-20:00 A2- A4- hřiště 1</a:t>
            </a:r>
          </a:p>
          <a:p>
            <a:pPr>
              <a:lnSpc>
                <a:spcPct val="90000"/>
              </a:lnSpc>
            </a:pPr>
            <a:r>
              <a:rPr lang="cs-CZ" sz="2100" smtClean="0"/>
              <a:t>19:30-20:00 A5- A3- hřiště 2</a:t>
            </a:r>
          </a:p>
          <a:p>
            <a:pPr>
              <a:lnSpc>
                <a:spcPct val="90000"/>
              </a:lnSpc>
            </a:pPr>
            <a:r>
              <a:rPr lang="cs-CZ" sz="2100" smtClean="0"/>
              <a:t>20:00-20:30 A1- A4- Hřiště 1</a:t>
            </a:r>
          </a:p>
          <a:p>
            <a:pPr>
              <a:lnSpc>
                <a:spcPct val="90000"/>
              </a:lnSpc>
            </a:pPr>
            <a:r>
              <a:rPr lang="cs-CZ" sz="2100" smtClean="0"/>
              <a:t>20:00-20-30 A2- A5- Hřiště 2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cs-CZ" sz="2100" smtClean="0"/>
          </a:p>
          <a:p>
            <a:pPr>
              <a:lnSpc>
                <a:spcPct val="90000"/>
              </a:lnSpc>
            </a:pPr>
            <a:endParaRPr lang="cs-CZ" sz="21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mtClean="0">
                <a:ln>
                  <a:noFill/>
                </a:ln>
                <a:effectLst/>
              </a:rPr>
              <a:t>Časový rozpis utkání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1900" smtClean="0"/>
              <a:t>Skupina B bude hrát na hřišti 3, 4</a:t>
            </a:r>
          </a:p>
          <a:p>
            <a:pPr>
              <a:lnSpc>
                <a:spcPct val="80000"/>
              </a:lnSpc>
            </a:pPr>
            <a:r>
              <a:rPr lang="cs-CZ" sz="1900" smtClean="0"/>
              <a:t>18:00-18:30 B1-B2- hřiště 3</a:t>
            </a:r>
          </a:p>
          <a:p>
            <a:pPr>
              <a:lnSpc>
                <a:spcPct val="80000"/>
              </a:lnSpc>
            </a:pPr>
            <a:r>
              <a:rPr lang="cs-CZ" sz="1900" smtClean="0"/>
              <a:t>18:00-18:30 B3-B4- hřiště 4</a:t>
            </a:r>
          </a:p>
          <a:p>
            <a:pPr>
              <a:lnSpc>
                <a:spcPct val="80000"/>
              </a:lnSpc>
            </a:pPr>
            <a:r>
              <a:rPr lang="cs-CZ" sz="1900" smtClean="0"/>
              <a:t>18:30-19:00 B5-B1- hřiště 3</a:t>
            </a:r>
          </a:p>
          <a:p>
            <a:pPr>
              <a:lnSpc>
                <a:spcPct val="80000"/>
              </a:lnSpc>
            </a:pPr>
            <a:r>
              <a:rPr lang="cs-CZ" sz="1900" smtClean="0"/>
              <a:t>18:30-19:00 B2-B3- hřiště 4</a:t>
            </a:r>
          </a:p>
          <a:p>
            <a:pPr>
              <a:lnSpc>
                <a:spcPct val="80000"/>
              </a:lnSpc>
            </a:pPr>
            <a:r>
              <a:rPr lang="cs-CZ" sz="1900" smtClean="0"/>
              <a:t>19:00- 19:30 B4-B5- hřiště 3</a:t>
            </a:r>
          </a:p>
          <a:p>
            <a:pPr>
              <a:lnSpc>
                <a:spcPct val="80000"/>
              </a:lnSpc>
            </a:pPr>
            <a:r>
              <a:rPr lang="cs-CZ" sz="1900" smtClean="0"/>
              <a:t>19:00- 19:30 B1- B3- hřiště 4</a:t>
            </a:r>
          </a:p>
          <a:p>
            <a:pPr>
              <a:lnSpc>
                <a:spcPct val="80000"/>
              </a:lnSpc>
            </a:pPr>
            <a:r>
              <a:rPr lang="cs-CZ" sz="1900" smtClean="0"/>
              <a:t>19:30-20:00 B2- B4- hřiště 3</a:t>
            </a:r>
          </a:p>
          <a:p>
            <a:pPr>
              <a:lnSpc>
                <a:spcPct val="80000"/>
              </a:lnSpc>
            </a:pPr>
            <a:r>
              <a:rPr lang="cs-CZ" sz="1900" smtClean="0"/>
              <a:t>19:30-20:00 B5- B3- hřiště 4</a:t>
            </a:r>
          </a:p>
          <a:p>
            <a:pPr>
              <a:lnSpc>
                <a:spcPct val="80000"/>
              </a:lnSpc>
            </a:pPr>
            <a:r>
              <a:rPr lang="cs-CZ" sz="1900" smtClean="0"/>
              <a:t>20:00-20:30 B1- B4- Hřiště 3</a:t>
            </a:r>
          </a:p>
          <a:p>
            <a:pPr>
              <a:lnSpc>
                <a:spcPct val="80000"/>
              </a:lnSpc>
            </a:pPr>
            <a:r>
              <a:rPr lang="cs-CZ" sz="1900" smtClean="0"/>
              <a:t>20:00-20-30 B2- B5- Hřiště 4</a:t>
            </a:r>
          </a:p>
          <a:p>
            <a:pPr>
              <a:lnSpc>
                <a:spcPct val="80000"/>
              </a:lnSpc>
            </a:pPr>
            <a:r>
              <a:rPr lang="cs-CZ" sz="1900" smtClean="0"/>
              <a:t>Semifinále: Vítěz A- Druhý B: 20:45-21:15 hřiště 1</a:t>
            </a:r>
          </a:p>
          <a:p>
            <a:pPr>
              <a:lnSpc>
                <a:spcPct val="80000"/>
              </a:lnSpc>
            </a:pPr>
            <a:r>
              <a:rPr lang="cs-CZ" sz="1900" smtClean="0"/>
              <a:t>Vítěz B- Druhý A: 20:45-21:15 hřiště 2</a:t>
            </a:r>
          </a:p>
          <a:p>
            <a:pPr>
              <a:lnSpc>
                <a:spcPct val="80000"/>
              </a:lnSpc>
            </a:pPr>
            <a:r>
              <a:rPr lang="cs-CZ" sz="1900" smtClean="0"/>
              <a:t>O třetí místo: 21:30-22:00 hřiště 1</a:t>
            </a:r>
          </a:p>
          <a:p>
            <a:pPr>
              <a:lnSpc>
                <a:spcPct val="80000"/>
              </a:lnSpc>
            </a:pPr>
            <a:r>
              <a:rPr lang="cs-CZ" sz="1900" smtClean="0"/>
              <a:t>Finále: 22:00-22:30 hřiště 2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cs-CZ" sz="1900" smtClean="0"/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cs-CZ" sz="19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endParaRPr lang="cs-CZ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pic>
        <p:nvPicPr>
          <p:cNvPr id="14338" name="Content Placeholder 3" descr="298000_440656966028067_576699799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08175" y="0"/>
            <a:ext cx="5256213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mtClean="0">
                <a:ln>
                  <a:noFill/>
                </a:ln>
                <a:effectLst/>
              </a:rPr>
              <a:t>Startovné, přihlášky, rozhodčí, zdravotník</a:t>
            </a:r>
          </a:p>
        </p:txBody>
      </p:sp>
      <p:sp>
        <p:nvSpPr>
          <p:cNvPr id="4608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200" smtClean="0"/>
              <a:t>Přihlášky týmy zasílají na emailovou adresu emilvodak@ seznam.cz do 1. 5. 2013 nebo do vyčerpání volných míst</a:t>
            </a:r>
          </a:p>
          <a:p>
            <a:pPr>
              <a:lnSpc>
                <a:spcPct val="80000"/>
              </a:lnSpc>
            </a:pPr>
            <a:r>
              <a:rPr lang="cs-CZ" sz="2200" smtClean="0"/>
              <a:t>Startovné činí 500,- na tým pro kategorie A),B)</a:t>
            </a:r>
          </a:p>
          <a:p>
            <a:pPr>
              <a:lnSpc>
                <a:spcPct val="80000"/>
              </a:lnSpc>
            </a:pPr>
            <a:r>
              <a:rPr lang="cs-CZ" sz="2200" smtClean="0"/>
              <a:t>700,- na tým pro kategorii C)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cs-CZ" sz="2200" smtClean="0"/>
              <a:t>(v ceně startovného je zahrnuto památeční triko pro každého hráče, lístek na pití a jídlo v hodnotě 50,-)</a:t>
            </a:r>
          </a:p>
          <a:p>
            <a:pPr>
              <a:lnSpc>
                <a:spcPct val="80000"/>
              </a:lnSpc>
            </a:pPr>
            <a:r>
              <a:rPr lang="cs-CZ" sz="2200" smtClean="0"/>
              <a:t>Co se týče rozhodčích, tak turnaj budou pískat samotní hráči kategorie 20+, kteří se budou během turnaje střídat</a:t>
            </a:r>
          </a:p>
          <a:p>
            <a:pPr>
              <a:lnSpc>
                <a:spcPct val="80000"/>
              </a:lnSpc>
            </a:pPr>
            <a:r>
              <a:rPr lang="cs-CZ" sz="2200" smtClean="0"/>
              <a:t>Zdravotník bude přítomný na místě: Zdravotnice Bc. Jolana Žižková, vystudovala univezitu UPOL v Olomouci- zdravotní sestra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cs-CZ" sz="2200" smtClean="0"/>
          </a:p>
          <a:p>
            <a:endParaRPr lang="cs-CZ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Datum a popis akce</a:t>
            </a:r>
            <a:endParaRPr lang="cs-CZ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85000" lnSpcReduction="2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Streetball Jeseník  se uskuteční v sobotu 4. 5. 2013 od 9:00, jedná se o turnaj smíšených trojic, to znamená, že týmy mohou tvořit pouze ženy nebo pouze muži nebo muži a ženy navzájem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Turnaj proběhne na parkovišti v Jeseníku v centru města, na které se vlezou 4 hrací hřiště. 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Co se týče zajištění plochy, museli jsme se domluvit s Policií ČR, abychom mohli využít celé parkoviště pouze pro naše potřeby.  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Ohledně povolení od Městského úřadu v Jeseníku, jsme museli náš návrh předložit na březnovém zasedání, na kterém byl schválen. 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cs-CZ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Ekonomická rozvaha</a:t>
            </a:r>
            <a:endParaRPr lang="cs-CZ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cs-CZ" smtClean="0"/>
              <a:t>Pronájem parkoviště: 0,-</a:t>
            </a:r>
          </a:p>
          <a:p>
            <a:r>
              <a:rPr lang="cs-CZ" smtClean="0"/>
              <a:t>Zisk ze startovného: cca 15000,-</a:t>
            </a:r>
          </a:p>
          <a:p>
            <a:r>
              <a:rPr lang="cs-CZ" smtClean="0"/>
              <a:t>Občerstvení pro hráče a zapisovatele: každý dostane lístek v hodnotě 50 ,- ( celkem cca: 5000,- )</a:t>
            </a:r>
          </a:p>
          <a:p>
            <a:r>
              <a:rPr lang="cs-CZ" smtClean="0"/>
              <a:t>Trička pro každého hráče + zapisovatele a pořadatele: díky sponzoringu Studia 4 vyjde tričko na jednoho člověka na 70,-(celkem cca: 7000,-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Ekonomická rozvaha</a:t>
            </a:r>
            <a:endParaRPr lang="cs-CZ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lnSpcReduction="1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Ceny: každá 3 vítězná družstva v každé kategorii dostanou diplom dárkový koš v hodnotě 400,-, 300,- a 200,- a upomínkové předměty našich sponzorů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Díky sponzorskému daru od obchdu Adam v Jeseníku, dostaneme na dárkové koše slevu 50%, to znamená celkem náklady: 1350,-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Náklady na rozhodčí: 0,-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Náklady na plakáty: 1000,-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Ekonomická rozvaha</a:t>
            </a:r>
            <a:endParaRPr lang="cs-CZ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cs-CZ" smtClean="0"/>
              <a:t>Celkové náklady: Zisk: 15000,- ze startovného</a:t>
            </a:r>
          </a:p>
          <a:p>
            <a:r>
              <a:rPr lang="cs-CZ" smtClean="0"/>
              <a:t>Celkové náklady: 14350,-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Propagace a doprovodný program</a:t>
            </a:r>
            <a:endParaRPr lang="cs-CZ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lnSpcReduction="1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Vyrobili jsme plakáty, které jsme nechali vylepit v Jeseníku a okolí.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Do okolních měst jsme poslali plakáty e-mailem na Základní a Střední školy, dále pak jsme vytvořili stránku na Facebooku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Doprovodný program: Na začátku turnaje vystoupí místní mažoretky a roztleskávačky (vystoupení je zdarma) a během tornaje proběhne soutěž v trojkách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Sponzoring, občerstvení</a:t>
            </a:r>
            <a:endParaRPr lang="cs-CZ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600" smtClean="0"/>
              <a:t>Mezi hlavní sponzory naší akce patří Gymnázium Jeseník, IC Jeseník, Město Jeseník, Pizzeria Pepino, Samoobsluha Adam a Studio 4</a:t>
            </a:r>
          </a:p>
          <a:p>
            <a:pPr>
              <a:lnSpc>
                <a:spcPct val="80000"/>
              </a:lnSpc>
            </a:pPr>
            <a:r>
              <a:rPr lang="cs-CZ" sz="2600" smtClean="0"/>
              <a:t>Město Jeseník nám poskytlo sponzorský dar, díky kterému můžeme akci na parkovišti pořádat zcela zdarma</a:t>
            </a:r>
          </a:p>
          <a:p>
            <a:pPr>
              <a:lnSpc>
                <a:spcPct val="80000"/>
              </a:lnSpc>
            </a:pPr>
            <a:r>
              <a:rPr lang="cs-CZ" sz="2600" smtClean="0"/>
              <a:t>Ostatní sponzoři nám přispěli na výrobu triček a na věcné dary do výherních balíčků </a:t>
            </a:r>
          </a:p>
          <a:p>
            <a:pPr>
              <a:lnSpc>
                <a:spcPct val="80000"/>
              </a:lnSpc>
            </a:pPr>
            <a:r>
              <a:rPr lang="cs-CZ" sz="2600" smtClean="0"/>
              <a:t>Pizzeria Pepino nám bude zajišťovat občerstvení na místě ve vlastním stánku. Jelikož pro nás nachystají speciální ceny, bude pronájem stánku zcela zdarma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mtClean="0">
                <a:ln>
                  <a:noFill/>
                </a:ln>
                <a:effectLst/>
                <a:latin typeface="Arial" charset="0"/>
              </a:rPr>
              <a:t>Žádost o živé hudební reprodukce</a:t>
            </a:r>
          </a:p>
        </p:txBody>
      </p:sp>
      <p:pic>
        <p:nvPicPr>
          <p:cNvPr id="31749" name="Picture 5" descr="žádost 1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87450" y="1630363"/>
            <a:ext cx="6913563" cy="51847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196</TotalTime>
  <Words>1036</Words>
  <Application>Microsoft Office PowerPoint</Application>
  <PresentationFormat>Předvádění na obrazovce (4:3)</PresentationFormat>
  <Paragraphs>115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Talent</vt:lpstr>
      <vt:lpstr>ORGANIZACE SPORTOVNÍ AKCE</vt:lpstr>
      <vt:lpstr>Snímek 2</vt:lpstr>
      <vt:lpstr>Datum a popis akce</vt:lpstr>
      <vt:lpstr>Ekonomická rozvaha</vt:lpstr>
      <vt:lpstr>Ekonomická rozvaha</vt:lpstr>
      <vt:lpstr>Ekonomická rozvaha</vt:lpstr>
      <vt:lpstr>Propagace a doprovodný program</vt:lpstr>
      <vt:lpstr>Sponzoring, občerstvení</vt:lpstr>
      <vt:lpstr>Žádost o živé hudební reprodukce</vt:lpstr>
      <vt:lpstr>Žádost o živé hudební reprodukce</vt:lpstr>
      <vt:lpstr>Žádost o živé hudební reprodukce</vt:lpstr>
      <vt:lpstr>Ohlášení na Městský úřad</vt:lpstr>
      <vt:lpstr>Ohlášení na městský úřad</vt:lpstr>
      <vt:lpstr>Kategorie</vt:lpstr>
      <vt:lpstr>Rozlosování soutěže</vt:lpstr>
      <vt:lpstr>Časový rozpis utkání</vt:lpstr>
      <vt:lpstr>Časový rozpis utkání</vt:lpstr>
      <vt:lpstr>Časový rozpis utkání</vt:lpstr>
      <vt:lpstr>Časový rozpis utkání</vt:lpstr>
      <vt:lpstr>Startovné, přihlášky, rozhodčí, zdravotník</vt:lpstr>
    </vt:vector>
  </TitlesOfParts>
  <Company>zs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Stimulace obratnostních schopností</dc:title>
  <dc:creator>učitel</dc:creator>
  <cp:lastModifiedBy>Petivlasova</cp:lastModifiedBy>
  <cp:revision>15</cp:revision>
  <dcterms:created xsi:type="dcterms:W3CDTF">2013-04-11T07:04:59Z</dcterms:created>
  <dcterms:modified xsi:type="dcterms:W3CDTF">2014-04-11T07:34:34Z</dcterms:modified>
</cp:coreProperties>
</file>