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91B0077-779F-4CF0-BC7E-35C8D7AF1746}" type="datetimeFigureOut">
              <a:rPr lang="cs-CZ" smtClean="0"/>
              <a:t>18.3.2015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E62AEB-88AA-4F4D-971C-C366005BBF7E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SILOVÉHO </a:t>
            </a:r>
            <a:r>
              <a:rPr lang="cs-CZ" dirty="0" err="1" smtClean="0"/>
              <a:t>TréninkU</a:t>
            </a:r>
            <a:r>
              <a:rPr lang="cs-CZ" dirty="0" smtClean="0"/>
              <a:t> žen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Jan </a:t>
            </a:r>
            <a:r>
              <a:rPr lang="cs-CZ" dirty="0" err="1" smtClean="0"/>
              <a:t>Cacek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424766" cy="1143000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FFFF00"/>
                </a:solidFill>
              </a:rPr>
              <a:t>Absolutní X relativní produkce síly</a:t>
            </a:r>
            <a:endParaRPr lang="cs-CZ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promítnutí aktivní tělesné hmoty do silové rovnice zjistíme: </a:t>
            </a:r>
          </a:p>
          <a:p>
            <a:pPr lvl="1"/>
            <a:r>
              <a:rPr lang="cs-CZ" dirty="0" smtClean="0"/>
              <a:t>rozdíl mezi muži a ženami v relativních výkonech je menší </a:t>
            </a:r>
          </a:p>
          <a:p>
            <a:endParaRPr lang="cs-CZ" dirty="0" smtClean="0"/>
          </a:p>
          <a:p>
            <a:r>
              <a:rPr lang="cs-CZ" dirty="0" smtClean="0"/>
              <a:t>produkce síly na 1cm2 příčného průřezu svalu:</a:t>
            </a:r>
          </a:p>
          <a:p>
            <a:pPr lvl="1"/>
            <a:r>
              <a:rPr lang="cs-CZ" dirty="0" smtClean="0"/>
              <a:t>shodná u mužů i žen</a:t>
            </a:r>
          </a:p>
          <a:p>
            <a:pPr lvl="2"/>
            <a:r>
              <a:rPr lang="cs-CZ" dirty="0" smtClean="0"/>
              <a:t> Například 15cm2 příčného průřezu flexorů paže mužů i žen dokáže podle </a:t>
            </a:r>
            <a:r>
              <a:rPr lang="cs-CZ" dirty="0" err="1" smtClean="0"/>
              <a:t>Ikae</a:t>
            </a:r>
            <a:r>
              <a:rPr lang="cs-CZ" dirty="0" smtClean="0"/>
              <a:t> a </a:t>
            </a:r>
            <a:r>
              <a:rPr lang="cs-CZ" dirty="0" err="1" smtClean="0"/>
              <a:t>Fukunaga</a:t>
            </a:r>
            <a:r>
              <a:rPr lang="cs-CZ" dirty="0" smtClean="0"/>
              <a:t> (1968) překonat stejný odpor rovnající se 19 kg.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i="1" dirty="0" smtClean="0">
                <a:solidFill>
                  <a:srgbClr val="FFFF00"/>
                </a:solidFill>
              </a:rPr>
              <a:t>Hormonální rozdíly mezi muži a ženami </a:t>
            </a:r>
            <a:endParaRPr lang="cs-CZ" sz="3200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výrazně ovlivňují růstové faktory (</a:t>
            </a:r>
            <a:r>
              <a:rPr lang="cs-CZ" dirty="0" err="1" smtClean="0"/>
              <a:t>hypetrofii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trojice anabolických hormonů, které jsou zodpovědné za hypertrofii svalstva</a:t>
            </a:r>
          </a:p>
          <a:p>
            <a:pPr lvl="1"/>
            <a:r>
              <a:rPr lang="cs-CZ" dirty="0" smtClean="0"/>
              <a:t>Jedná se o: </a:t>
            </a:r>
          </a:p>
          <a:p>
            <a:pPr lvl="2"/>
            <a:r>
              <a:rPr lang="cs-CZ" dirty="0" smtClean="0"/>
              <a:t>testosteron, </a:t>
            </a:r>
          </a:p>
          <a:p>
            <a:pPr lvl="2"/>
            <a:r>
              <a:rPr lang="cs-CZ" dirty="0" smtClean="0"/>
              <a:t>inzulinu podobný růstový faktor I (IGF-I) </a:t>
            </a:r>
          </a:p>
          <a:p>
            <a:pPr lvl="2"/>
            <a:r>
              <a:rPr lang="cs-CZ" dirty="0" smtClean="0"/>
              <a:t>růstový hormon (GH). </a:t>
            </a:r>
          </a:p>
          <a:p>
            <a:endParaRPr lang="cs-CZ" dirty="0" smtClean="0"/>
          </a:p>
          <a:p>
            <a:r>
              <a:rPr lang="cs-CZ" dirty="0" smtClean="0"/>
              <a:t>Největší rozdíly v reakci na zátěžový podnět i v klidovém stavu lze u testosteronu. </a:t>
            </a:r>
          </a:p>
          <a:p>
            <a:endParaRPr lang="cs-CZ" dirty="0" smtClean="0"/>
          </a:p>
          <a:p>
            <a:r>
              <a:rPr lang="cs-CZ" dirty="0" smtClean="0"/>
              <a:t>Testosteron </a:t>
            </a:r>
          </a:p>
          <a:p>
            <a:pPr lvl="1"/>
            <a:r>
              <a:rPr lang="cs-CZ" dirty="0" smtClean="0"/>
              <a:t>aktivuje androgenní receptory ve svalové buňce a tím stimuluje transkripci proteinů z DNA. Bazální hladinu testosteronu mají ženy asi 10 – 20x nižší (kolem 0,3ng/dl krve).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7467600" cy="6357958"/>
          </a:xfrm>
        </p:spPr>
        <p:txBody>
          <a:bodyPr>
            <a:normAutofit fontScale="55000" lnSpcReduction="20000"/>
          </a:bodyPr>
          <a:lstStyle/>
          <a:p>
            <a:r>
              <a:rPr lang="cs-CZ" b="1" i="1" dirty="0" smtClean="0"/>
              <a:t>u dívek a chlapců před dosažením puberty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rozdíly minimální, 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Vysvětluje malé diference mezi výkony chlapců a dívek</a:t>
            </a:r>
          </a:p>
          <a:p>
            <a:endParaRPr lang="cs-CZ" dirty="0" smtClean="0"/>
          </a:p>
          <a:p>
            <a:r>
              <a:rPr lang="cs-CZ" dirty="0" smtClean="0"/>
              <a:t>reakce testosteronu na intenzivní silový podnět (posilování s odpory) </a:t>
            </a:r>
          </a:p>
          <a:p>
            <a:pPr lvl="1"/>
            <a:r>
              <a:rPr lang="cs-CZ" dirty="0" smtClean="0"/>
              <a:t>u mužů je zcela odlišná než reakce na obdobný podnět u žen</a:t>
            </a:r>
          </a:p>
          <a:p>
            <a:endParaRPr lang="cs-CZ" dirty="0" smtClean="0"/>
          </a:p>
          <a:p>
            <a:r>
              <a:rPr lang="cs-CZ" dirty="0" smtClean="0"/>
              <a:t> mužů se výrazně zvyšuje jeho hladina</a:t>
            </a:r>
          </a:p>
          <a:p>
            <a:r>
              <a:rPr lang="cs-CZ" b="1" i="1" dirty="0" smtClean="0">
                <a:solidFill>
                  <a:srgbClr val="FF0000"/>
                </a:solidFill>
              </a:rPr>
              <a:t>X</a:t>
            </a:r>
            <a:r>
              <a:rPr lang="cs-CZ" dirty="0" smtClean="0"/>
              <a:t> u žen dochází pouze k nepatrným změnám</a:t>
            </a:r>
          </a:p>
          <a:p>
            <a:endParaRPr lang="cs-CZ" dirty="0" smtClean="0"/>
          </a:p>
          <a:p>
            <a:r>
              <a:rPr lang="cs-CZ" dirty="0" smtClean="0"/>
              <a:t>Využitelnost testosteronu v těle pro svalové receptory </a:t>
            </a:r>
          </a:p>
          <a:p>
            <a:pPr lvl="1"/>
            <a:r>
              <a:rPr lang="cs-CZ" dirty="0" smtClean="0"/>
              <a:t>u mužů okolo 50% z celkového množství, </a:t>
            </a:r>
          </a:p>
          <a:p>
            <a:pPr lvl="1"/>
            <a:r>
              <a:rPr lang="cs-CZ" dirty="0" smtClean="0"/>
              <a:t>u žen pouze cca 10%. </a:t>
            </a:r>
          </a:p>
          <a:p>
            <a:endParaRPr lang="cs-CZ" dirty="0" smtClean="0"/>
          </a:p>
          <a:p>
            <a:r>
              <a:rPr lang="cs-CZ" dirty="0" smtClean="0"/>
              <a:t>Obavy </a:t>
            </a:r>
          </a:p>
          <a:p>
            <a:r>
              <a:rPr lang="cs-CZ" dirty="0" smtClean="0"/>
              <a:t>nárůst hladiny testosteronu a s ním související maskulinizace vlivem posilování – neopodstatněné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hladiny testosteronu u žen jsou průměrně tak nízké, že radikální vliv na </a:t>
            </a:r>
            <a:r>
              <a:rPr lang="cs-CZ" dirty="0" err="1" smtClean="0"/>
              <a:t>hypetrofii</a:t>
            </a:r>
            <a:r>
              <a:rPr lang="cs-CZ" dirty="0" smtClean="0"/>
              <a:t> svalstva nemůžeme očekávat.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>
                <a:solidFill>
                  <a:srgbClr val="FFFF00"/>
                </a:solidFill>
              </a:rPr>
              <a:t>Růstový hormon (GH) </a:t>
            </a:r>
            <a:endParaRPr lang="cs-CZ" sz="3200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543956" cy="557214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stimuluje růst svalů </a:t>
            </a:r>
          </a:p>
          <a:p>
            <a:endParaRPr lang="cs-CZ" dirty="0" smtClean="0"/>
          </a:p>
          <a:p>
            <a:r>
              <a:rPr lang="cs-CZ" dirty="0" smtClean="0"/>
              <a:t>umožní efektivnější přepravu aminokyselin přes buněčné membrány</a:t>
            </a:r>
          </a:p>
          <a:p>
            <a:pPr lvl="1"/>
            <a:r>
              <a:rPr lang="cs-CZ" dirty="0" smtClean="0"/>
              <a:t>vede k zvýšení množství RNA a větší syntéze proteinů 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5800" b="1" i="1" dirty="0" smtClean="0">
                <a:solidFill>
                  <a:srgbClr val="FFFF00"/>
                </a:solidFill>
              </a:rPr>
              <a:t> </a:t>
            </a:r>
            <a:r>
              <a:rPr lang="cs-CZ" sz="5800" i="1" dirty="0" smtClean="0">
                <a:solidFill>
                  <a:srgbClr val="FFFF00"/>
                </a:solidFill>
              </a:rPr>
              <a:t>inzulínu podobný růstový faktor I (IGF-I)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silný anabolický faktor</a:t>
            </a:r>
          </a:p>
          <a:p>
            <a:endParaRPr lang="cs-CZ" dirty="0" smtClean="0"/>
          </a:p>
          <a:p>
            <a:r>
              <a:rPr lang="cs-CZ" dirty="0" smtClean="0"/>
              <a:t>Zvýšenou aktivitu anabolických tělesných hormonů vyvolává cvičení s velkými odpory při současném zapojení co možná nejvíce svalů</a:t>
            </a:r>
          </a:p>
          <a:p>
            <a:endParaRPr lang="cs-CZ" dirty="0" smtClean="0"/>
          </a:p>
          <a:p>
            <a:r>
              <a:rPr lang="cs-CZ" dirty="0" smtClean="0"/>
              <a:t>Vylučování testosteronu (</a:t>
            </a:r>
            <a:r>
              <a:rPr lang="cs-CZ" dirty="0" err="1" smtClean="0"/>
              <a:t>Kraemer</a:t>
            </a:r>
            <a:r>
              <a:rPr lang="cs-CZ" dirty="0" smtClean="0"/>
              <a:t> a kol. In: </a:t>
            </a:r>
            <a:r>
              <a:rPr lang="cs-CZ" dirty="0" err="1" smtClean="0"/>
              <a:t>Grasgruber</a:t>
            </a:r>
            <a:r>
              <a:rPr lang="cs-CZ" dirty="0" smtClean="0"/>
              <a:t>, </a:t>
            </a:r>
            <a:r>
              <a:rPr lang="cs-CZ" dirty="0" err="1" smtClean="0"/>
              <a:t>Cacek</a:t>
            </a:r>
            <a:r>
              <a:rPr lang="cs-CZ" dirty="0" smtClean="0"/>
              <a:t>, 2008) </a:t>
            </a:r>
          </a:p>
          <a:p>
            <a:pPr lvl="1"/>
            <a:r>
              <a:rPr lang="cs-CZ" dirty="0" smtClean="0"/>
              <a:t>stimulováno prací s těžkou zátěží při nízkém počtu opakování i sérií (preference ATP-CP systému), </a:t>
            </a:r>
          </a:p>
          <a:p>
            <a:r>
              <a:rPr lang="cs-CZ" dirty="0" smtClean="0"/>
              <a:t>růstový </a:t>
            </a:r>
            <a:r>
              <a:rPr lang="cs-CZ" dirty="0" err="1" smtClean="0"/>
              <a:t>homor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vyžaduje k aktivaci vysoký objem vykonané práce (kulturistický trénink se </a:t>
            </a:r>
            <a:r>
              <a:rPr lang="cs-CZ" dirty="0" err="1" smtClean="0"/>
              <a:t>submaximálními</a:t>
            </a:r>
            <a:r>
              <a:rPr lang="cs-CZ" dirty="0" smtClean="0"/>
              <a:t> hmotnostmi 8 – 15 opakováními, vyšším počtem sérií a krátkými intervaly odpočinku)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FF00"/>
                </a:solidFill>
              </a:rPr>
              <a:t>Optimální čas pro realizaci tréninku </a:t>
            </a:r>
            <a:endParaRPr lang="cs-CZ" sz="3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 pohledu sekrece růstových faktorů </a:t>
            </a:r>
          </a:p>
          <a:p>
            <a:pPr lvl="1"/>
            <a:r>
              <a:rPr lang="cs-CZ" dirty="0" smtClean="0"/>
              <a:t> pohybuje mezi 30 – 60 min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Oproti mužským kolegům je u většiny posilujících žen pozorovatelná pouze nízká schopnost svalstva </a:t>
            </a:r>
            <a:r>
              <a:rPr lang="cs-CZ" dirty="0" err="1" smtClean="0"/>
              <a:t>hypetrofovat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rozvoj síly, je krom hypertrofie záležitostí spektra neuromuskulárních faktorů </a:t>
            </a:r>
          </a:p>
          <a:p>
            <a:pPr lvl="2"/>
            <a:r>
              <a:rPr lang="cs-CZ" dirty="0" smtClean="0"/>
              <a:t>počet aktivovaných motorických jednotek,</a:t>
            </a:r>
          </a:p>
          <a:p>
            <a:pPr lvl="2"/>
            <a:r>
              <a:rPr lang="cs-CZ" dirty="0" smtClean="0"/>
              <a:t> synchronizace svalstva, </a:t>
            </a:r>
          </a:p>
          <a:p>
            <a:pPr lvl="2"/>
            <a:r>
              <a:rPr lang="cs-CZ" dirty="0" smtClean="0"/>
              <a:t>mezisvalová a </a:t>
            </a:r>
            <a:r>
              <a:rPr lang="cs-CZ" dirty="0" err="1" smtClean="0"/>
              <a:t>vnitrosvalová</a:t>
            </a:r>
            <a:r>
              <a:rPr lang="cs-CZ" dirty="0" smtClean="0"/>
              <a:t> koordinace, </a:t>
            </a:r>
          </a:p>
          <a:p>
            <a:pPr lvl="2"/>
            <a:r>
              <a:rPr lang="cs-CZ" dirty="0" smtClean="0"/>
              <a:t>balistické pohyby, </a:t>
            </a:r>
          </a:p>
          <a:p>
            <a:pPr lvl="2"/>
            <a:r>
              <a:rPr lang="cs-CZ" dirty="0" smtClean="0"/>
              <a:t>neurální inhibice...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7467600" cy="555468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práce vykonaná v posilovně s lehkými odpory má jen velmi sporadický efekt z hlediska rozvoje síly</a:t>
            </a:r>
          </a:p>
          <a:p>
            <a:endParaRPr lang="cs-CZ" dirty="0" smtClean="0"/>
          </a:p>
          <a:p>
            <a:r>
              <a:rPr lang="cs-CZ" dirty="0" smtClean="0"/>
              <a:t>ženy potřebují stejně jako muži pracovat s velkými odpory z 1RM, které zvyšují:</a:t>
            </a:r>
          </a:p>
          <a:p>
            <a:pPr lvl="0"/>
            <a:r>
              <a:rPr lang="cs-CZ" i="1" dirty="0" smtClean="0"/>
              <a:t>schopnost aktivovat velké množství svalové tkáně (motorických jednotek)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Stimulace svalstva souvisí s motorickou jednotkou aktivace (nejmenší možná řízená svalová jednotka, sestávající z alfa-</a:t>
            </a:r>
            <a:r>
              <a:rPr lang="cs-CZ" dirty="0" err="1" smtClean="0"/>
              <a:t>motoneuronu</a:t>
            </a:r>
            <a:r>
              <a:rPr lang="cs-CZ" dirty="0" smtClean="0"/>
              <a:t> a jemu přidružených svalových vláken). </a:t>
            </a:r>
          </a:p>
          <a:p>
            <a:pPr lvl="1"/>
            <a:r>
              <a:rPr lang="cs-CZ" dirty="0" smtClean="0"/>
              <a:t>Znamená to, že motorická jednotka zapojená do cvičení musí být stimulována svalovou kontrakcí.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Historické kontexty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1" dirty="0" smtClean="0"/>
              <a:t>V posledních desetiletích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Rozvoj výkonnosti žen  </a:t>
            </a:r>
          </a:p>
          <a:p>
            <a:endParaRPr lang="cs-CZ" dirty="0" smtClean="0"/>
          </a:p>
          <a:p>
            <a:r>
              <a:rPr lang="cs-CZ" b="1" i="1" dirty="0" smtClean="0"/>
              <a:t>Důvody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materiální zázemí, </a:t>
            </a:r>
          </a:p>
          <a:p>
            <a:pPr lvl="1"/>
            <a:r>
              <a:rPr lang="cs-CZ" dirty="0" smtClean="0"/>
              <a:t>vývojem techniky jednotlivých disciplín </a:t>
            </a:r>
          </a:p>
          <a:p>
            <a:pPr lvl="1"/>
            <a:r>
              <a:rPr lang="cs-CZ" dirty="0" smtClean="0"/>
              <a:t>zrovnoprávnění žen ve společnosti </a:t>
            </a:r>
          </a:p>
          <a:p>
            <a:pPr lvl="1"/>
            <a:r>
              <a:rPr lang="cs-CZ" dirty="0" smtClean="0"/>
              <a:t>zefektivnění tréninkového procesu</a:t>
            </a:r>
          </a:p>
          <a:p>
            <a:pPr lvl="2"/>
            <a:r>
              <a:rPr lang="cs-CZ" dirty="0" smtClean="0"/>
              <a:t>přímo souvisí s rozvojem silových schopností.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i="1" dirty="0" smtClean="0">
                <a:solidFill>
                  <a:srgbClr val="FFFF00"/>
                </a:solidFill>
              </a:rPr>
              <a:t>Pověry a mýty silové přípravy</a:t>
            </a:r>
            <a:endParaRPr lang="cs-CZ" sz="3200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brání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 koncepčnímu plánování </a:t>
            </a:r>
          </a:p>
          <a:p>
            <a:pPr lvl="1"/>
            <a:r>
              <a:rPr lang="cs-CZ" dirty="0" smtClean="0"/>
              <a:t>realizaci silové přípravy v průběhu jednotlivých tréninkových cyklů </a:t>
            </a:r>
          </a:p>
          <a:p>
            <a:pPr lvl="1"/>
            <a:r>
              <a:rPr lang="cs-CZ" dirty="0" smtClean="0"/>
              <a:t>maximalizaci funkčních předpokladů pro určitý výkon.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7467600" cy="5626121"/>
          </a:xfrm>
        </p:spPr>
        <p:txBody>
          <a:bodyPr>
            <a:normAutofit fontScale="62500" lnSpcReduction="20000"/>
          </a:bodyPr>
          <a:lstStyle/>
          <a:p>
            <a:r>
              <a:rPr lang="cs-CZ" sz="5100" b="1" i="1" dirty="0" smtClean="0">
                <a:solidFill>
                  <a:srgbClr val="FFFF00"/>
                </a:solidFill>
              </a:rPr>
              <a:t>Chybné představy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tradiční zobrazení ženy jako osobu křehké a slabé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X</a:t>
            </a:r>
          </a:p>
          <a:p>
            <a:endParaRPr lang="cs-CZ" dirty="0" smtClean="0"/>
          </a:p>
          <a:p>
            <a:r>
              <a:rPr lang="cs-CZ" dirty="0" smtClean="0"/>
              <a:t>síla - slučována s mužskými rysy a projevy</a:t>
            </a:r>
          </a:p>
          <a:p>
            <a:endParaRPr lang="cs-CZ" dirty="0" smtClean="0"/>
          </a:p>
          <a:p>
            <a:r>
              <a:rPr lang="cs-CZ" dirty="0" smtClean="0"/>
              <a:t>dogmatické diferencování rolí muže a ženy ve společnosti </a:t>
            </a:r>
            <a:r>
              <a:rPr lang="cs-CZ" b="1" dirty="0" smtClean="0">
                <a:solidFill>
                  <a:srgbClr val="FF0000"/>
                </a:solidFill>
              </a:rPr>
              <a:t>=</a:t>
            </a:r>
            <a:r>
              <a:rPr lang="cs-CZ" dirty="0" smtClean="0"/>
              <a:t> fixace stereotypních přístupů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Zabraňuje plnohodnotnému rozvoji výkonnostní předpokladů žen</a:t>
            </a:r>
          </a:p>
          <a:p>
            <a:pPr lvl="1"/>
            <a:endParaRPr lang="cs-CZ" dirty="0" smtClean="0"/>
          </a:p>
          <a:p>
            <a:r>
              <a:rPr lang="cs-CZ" b="1" i="1" dirty="0" smtClean="0"/>
              <a:t>kacířská myšlenka</a:t>
            </a:r>
          </a:p>
          <a:p>
            <a:endParaRPr lang="cs-CZ" dirty="0" smtClean="0"/>
          </a:p>
          <a:p>
            <a:r>
              <a:rPr lang="cs-CZ" dirty="0" smtClean="0"/>
              <a:t>„bez poctivého silového tréninku (a do této kolonky řadíme i cvičení s odpory v oblasti 90 – 100% jednorázového maxima /1RM/) nebudeme schopni vychovat špičkové, konkurenceschopné sportovkyně“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cs-CZ" sz="3200" b="1" i="1" dirty="0" smtClean="0"/>
              <a:t>somatické  a fyziologické (ne)rozdíly pohlaví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 průměru populace vykazují ženy: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asi o 30 - 40% nižší schopnost produkovat sílu </a:t>
            </a:r>
          </a:p>
          <a:p>
            <a:pPr lvl="1"/>
            <a:r>
              <a:rPr lang="cs-CZ" dirty="0" smtClean="0"/>
              <a:t>výraznější rozdíl v produkci síly u horní a dolní poloviny těla</a:t>
            </a:r>
          </a:p>
          <a:p>
            <a:pPr lvl="1"/>
            <a:r>
              <a:rPr lang="cs-CZ" dirty="0" smtClean="0"/>
              <a:t>horní polovinu mají ženy slabší o 20 – 60% </a:t>
            </a:r>
          </a:p>
          <a:p>
            <a:pPr lvl="1"/>
            <a:r>
              <a:rPr lang="cs-CZ" dirty="0" smtClean="0"/>
              <a:t>dolní polovinu jen asi o 25 – 30%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skepse </a:t>
            </a:r>
          </a:p>
          <a:p>
            <a:pPr lvl="1"/>
            <a:r>
              <a:rPr lang="cs-CZ" dirty="0" smtClean="0"/>
              <a:t>rozdíly budou různé u různých svalových skupin a různých žen...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 </a:t>
            </a:r>
            <a:r>
              <a:rPr lang="cs-CZ" sz="3200" b="1" i="1" dirty="0" smtClean="0">
                <a:solidFill>
                  <a:srgbClr val="FFFF00"/>
                </a:solidFill>
              </a:rPr>
              <a:t>Tělesná stavba a konstituce</a:t>
            </a:r>
            <a:endParaRPr lang="cs-CZ" sz="3200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Ženy (</a:t>
            </a:r>
            <a:r>
              <a:rPr lang="cs-CZ" dirty="0" err="1" smtClean="0"/>
              <a:t>Ebben</a:t>
            </a:r>
            <a:r>
              <a:rPr lang="cs-CZ" dirty="0" smtClean="0"/>
              <a:t> a </a:t>
            </a:r>
            <a:r>
              <a:rPr lang="cs-CZ" dirty="0" err="1" smtClean="0"/>
              <a:t>Jensen</a:t>
            </a:r>
            <a:r>
              <a:rPr lang="cs-CZ" dirty="0" smtClean="0"/>
              <a:t>, 1998)</a:t>
            </a:r>
            <a:r>
              <a:rPr lang="cs-CZ" b="1" dirty="0" smtClean="0"/>
              <a:t>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cca o 15 – 20 cm nižší tělesnou výšku </a:t>
            </a:r>
          </a:p>
          <a:p>
            <a:pPr lvl="1"/>
            <a:r>
              <a:rPr lang="cs-CZ" dirty="0" smtClean="0"/>
              <a:t>disponují většími zásobami tuku (o 3 – 6 kg)</a:t>
            </a:r>
          </a:p>
          <a:p>
            <a:pPr lvl="1"/>
            <a:r>
              <a:rPr lang="cs-CZ" dirty="0" smtClean="0"/>
              <a:t>nižší hodnota (cca o 18 – 22kg) ATH</a:t>
            </a:r>
          </a:p>
          <a:p>
            <a:pPr lvl="1"/>
            <a:r>
              <a:rPr lang="cs-CZ" dirty="0" smtClean="0"/>
              <a:t>průměrně nižší tělesná hmotnost (o cca 18 kg)</a:t>
            </a:r>
            <a:endParaRPr lang="cs-CZ" b="1" dirty="0" smtClean="0"/>
          </a:p>
          <a:p>
            <a:pPr lvl="1"/>
            <a:endParaRPr lang="cs-CZ" b="1" dirty="0" smtClean="0"/>
          </a:p>
          <a:p>
            <a:pPr lvl="1"/>
            <a:r>
              <a:rPr lang="cs-CZ" dirty="0" smtClean="0"/>
              <a:t>nižší množství sv. vláken </a:t>
            </a:r>
          </a:p>
          <a:p>
            <a:pPr lvl="1"/>
            <a:r>
              <a:rPr lang="cs-CZ" dirty="0" smtClean="0"/>
              <a:t>menší průřez svalových vláken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Faktory jež předurčují ženy k slabším silovým či na síle závisejícím výkonům </a:t>
            </a:r>
          </a:p>
          <a:p>
            <a:pPr lvl="1"/>
            <a:endParaRPr lang="cs-CZ" b="1" dirty="0" smtClean="0">
              <a:solidFill>
                <a:srgbClr val="FF0000"/>
              </a:solidFill>
            </a:endParaRP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X</a:t>
            </a:r>
          </a:p>
          <a:p>
            <a:pPr lvl="1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ženy stejnou škálu typů svalových vláken jako muži.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7467600" cy="5697559"/>
          </a:xfrm>
        </p:spPr>
        <p:txBody>
          <a:bodyPr>
            <a:normAutofit/>
          </a:bodyPr>
          <a:lstStyle/>
          <a:p>
            <a:r>
              <a:rPr lang="cs-CZ" dirty="0" smtClean="0"/>
              <a:t>Pomalá vlákna </a:t>
            </a:r>
          </a:p>
          <a:p>
            <a:pPr lvl="1"/>
            <a:r>
              <a:rPr lang="cs-CZ" dirty="0" smtClean="0"/>
              <a:t>kontrahována při výkonech s:</a:t>
            </a:r>
          </a:p>
          <a:p>
            <a:pPr lvl="2"/>
            <a:r>
              <a:rPr lang="cs-CZ" dirty="0" smtClean="0"/>
              <a:t>primárně vytrvalostním charakterem,</a:t>
            </a:r>
          </a:p>
          <a:p>
            <a:pPr lvl="2"/>
            <a:r>
              <a:rPr lang="cs-CZ" dirty="0" smtClean="0"/>
              <a:t>Silovým charakterem do cca 60% 1RM </a:t>
            </a:r>
          </a:p>
          <a:p>
            <a:endParaRPr lang="cs-CZ" dirty="0" smtClean="0"/>
          </a:p>
          <a:p>
            <a:r>
              <a:rPr lang="cs-CZ" dirty="0" smtClean="0"/>
              <a:t>Rychlá vlákna </a:t>
            </a:r>
          </a:p>
          <a:p>
            <a:pPr lvl="1"/>
            <a:r>
              <a:rPr lang="cs-CZ" dirty="0" smtClean="0"/>
              <a:t>Kontrahována při výkonech:</a:t>
            </a:r>
          </a:p>
          <a:p>
            <a:pPr lvl="2"/>
            <a:r>
              <a:rPr lang="cs-CZ" dirty="0" smtClean="0"/>
              <a:t>rychlostních </a:t>
            </a:r>
          </a:p>
          <a:p>
            <a:pPr lvl="2"/>
            <a:r>
              <a:rPr lang="cs-CZ" dirty="0" smtClean="0"/>
              <a:t>silových (pokud je odpor vyšší jak cca 60% 1RM).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i="1" dirty="0" smtClean="0">
                <a:solidFill>
                  <a:srgbClr val="FFFF00"/>
                </a:solidFill>
              </a:rPr>
              <a:t>Atypický rys</a:t>
            </a:r>
            <a:br>
              <a:rPr lang="cs-CZ" sz="3200" b="1" i="1" dirty="0" smtClean="0">
                <a:solidFill>
                  <a:srgbClr val="FFFF00"/>
                </a:solidFill>
              </a:rPr>
            </a:br>
            <a:endParaRPr lang="cs-CZ" sz="3200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Pomalá vlákna mají u netrénovaných žen větší průřez než vlákna rychlá (oproti mužům)</a:t>
            </a:r>
          </a:p>
          <a:p>
            <a:endParaRPr lang="cs-CZ" dirty="0" smtClean="0"/>
          </a:p>
          <a:p>
            <a:r>
              <a:rPr lang="cs-CZ" dirty="0" smtClean="0"/>
              <a:t>Příčina - neobjasněna</a:t>
            </a:r>
          </a:p>
          <a:p>
            <a:endParaRPr lang="cs-CZ" dirty="0" smtClean="0"/>
          </a:p>
          <a:p>
            <a:r>
              <a:rPr lang="cs-CZ" dirty="0" smtClean="0"/>
              <a:t>spekulace </a:t>
            </a:r>
          </a:p>
          <a:p>
            <a:r>
              <a:rPr lang="cs-CZ" dirty="0" smtClean="0"/>
              <a:t>vliv absence stimulačních procesů v oblasti vysoce intenzivních silových či rychlostních výkonů </a:t>
            </a:r>
          </a:p>
          <a:p>
            <a:endParaRPr lang="cs-CZ" dirty="0" smtClean="0"/>
          </a:p>
          <a:p>
            <a:r>
              <a:rPr lang="cs-CZ" dirty="0" smtClean="0"/>
              <a:t>menší průměrný průřez rychlých vláken není konstantního charakteru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zařazení silových tréninků do přípravy sportovkyň</a:t>
            </a:r>
          </a:p>
          <a:p>
            <a:pPr lvl="1"/>
            <a:r>
              <a:rPr lang="cs-CZ" dirty="0" smtClean="0"/>
              <a:t>systematická, celoroční (1 – 2x týdně) stimulace svalstva vysokými odpory (mezi 80 – 100% 1RM) </a:t>
            </a:r>
          </a:p>
          <a:p>
            <a:pPr lvl="1"/>
            <a:r>
              <a:rPr lang="cs-CZ" dirty="0" smtClean="0"/>
              <a:t>platí přímá úměra, tedy větší odpor = efektivnější stimul.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i="1" dirty="0" smtClean="0">
                <a:solidFill>
                  <a:srgbClr val="FFFF00"/>
                </a:solidFill>
              </a:rPr>
              <a:t>Odlišnosti ve schopností produkovat sílu </a:t>
            </a:r>
            <a:br>
              <a:rPr lang="cs-CZ" sz="3200" b="1" i="1" dirty="0" smtClean="0">
                <a:solidFill>
                  <a:srgbClr val="FFFF00"/>
                </a:solidFill>
              </a:rPr>
            </a:br>
            <a:endParaRPr lang="cs-CZ" sz="3200" b="1" i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endParaRPr lang="cs-CZ" dirty="0" smtClean="0"/>
          </a:p>
          <a:p>
            <a:pPr lvl="1"/>
            <a:r>
              <a:rPr lang="cs-CZ" dirty="0" smtClean="0"/>
              <a:t>úhly pod kterými jsou svalová vlákna v tahu vzhledem ke směru síly potřebné pro generování pohybu</a:t>
            </a:r>
          </a:p>
          <a:p>
            <a:pPr lvl="1"/>
            <a:endParaRPr lang="cs-CZ" dirty="0" smtClean="0"/>
          </a:p>
          <a:p>
            <a:pPr lvl="2"/>
            <a:r>
              <a:rPr lang="cs-CZ" dirty="0" smtClean="0"/>
              <a:t>Lepší předpoklady </a:t>
            </a:r>
          </a:p>
          <a:p>
            <a:pPr lvl="3"/>
            <a:r>
              <a:rPr lang="cs-CZ" dirty="0" smtClean="0"/>
              <a:t>muži</a:t>
            </a:r>
          </a:p>
          <a:p>
            <a:pPr lvl="2"/>
            <a:endParaRPr lang="cs-CZ" dirty="0" smtClean="0"/>
          </a:p>
          <a:p>
            <a:pPr lvl="2">
              <a:buNone/>
            </a:pPr>
            <a:r>
              <a:rPr lang="cs-CZ" b="1" dirty="0" smtClean="0">
                <a:solidFill>
                  <a:srgbClr val="FF0000"/>
                </a:solidFill>
              </a:rPr>
              <a:t>X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ženy (díky přirozeně větší flexibilitě) </a:t>
            </a:r>
          </a:p>
          <a:p>
            <a:pPr lvl="2"/>
            <a:r>
              <a:rPr lang="cs-CZ" dirty="0" smtClean="0"/>
              <a:t>umí využívat větší část elastické energie uložené během činností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59</TotalTime>
  <Words>375</Words>
  <Application>Microsoft Office PowerPoint</Application>
  <PresentationFormat>Předvádění na obrazovce (4:3)</PresentationFormat>
  <Paragraphs>174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Franklin Gothic Book</vt:lpstr>
      <vt:lpstr>Wingdings 2</vt:lpstr>
      <vt:lpstr>Technický</vt:lpstr>
      <vt:lpstr>SPECIFIKA SILOVÉHO TréninkU žen</vt:lpstr>
      <vt:lpstr>Historické kontexty</vt:lpstr>
      <vt:lpstr>Pověry a mýty silové přípravy</vt:lpstr>
      <vt:lpstr>Prezentace aplikace PowerPoint</vt:lpstr>
      <vt:lpstr>somatické  a fyziologické (ne)rozdíly pohlaví</vt:lpstr>
      <vt:lpstr> Tělesná stavba a konstituce</vt:lpstr>
      <vt:lpstr>Prezentace aplikace PowerPoint</vt:lpstr>
      <vt:lpstr>Atypický rys </vt:lpstr>
      <vt:lpstr>Odlišnosti ve schopností produkovat sílu  </vt:lpstr>
      <vt:lpstr>Absolutní X relativní produkce síly</vt:lpstr>
      <vt:lpstr>Hormonální rozdíly mezi muži a ženami </vt:lpstr>
      <vt:lpstr>Prezentace aplikace PowerPoint</vt:lpstr>
      <vt:lpstr>Růstový hormon (GH) </vt:lpstr>
      <vt:lpstr>Optimální čas pro realizaci tréninku </vt:lpstr>
      <vt:lpstr>Prezentace aplikace PowerPoint</vt:lpstr>
      <vt:lpstr>Děkuji</vt:lpstr>
    </vt:vector>
  </TitlesOfParts>
  <Company>Your Organization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SILOVÉHO TréninkU žen</dc:title>
  <dc:creator>Your User Name</dc:creator>
  <cp:lastModifiedBy>Jan Cacek</cp:lastModifiedBy>
  <cp:revision>18</cp:revision>
  <dcterms:created xsi:type="dcterms:W3CDTF">2009-10-13T07:44:27Z</dcterms:created>
  <dcterms:modified xsi:type="dcterms:W3CDTF">2015-03-18T13:48:51Z</dcterms:modified>
</cp:coreProperties>
</file>