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D500F68-5853-432C-987F-15927CED88B3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99B3-79DE-47B6-9D0C-F019ACC10F1E}" type="datetimeFigureOut">
              <a:rPr lang="cs-CZ" smtClean="0"/>
              <a:t>18. 4. 2015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DD1A7D-3BFA-42C8-B3C9-825890A00CB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99B3-79DE-47B6-9D0C-F019ACC10F1E}" type="datetimeFigureOut">
              <a:rPr lang="cs-CZ" smtClean="0"/>
              <a:t>18. 4. 2015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D1A7D-3BFA-42C8-B3C9-825890A00C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99B3-79DE-47B6-9D0C-F019ACC10F1E}" type="datetimeFigureOut">
              <a:rPr lang="cs-CZ" smtClean="0"/>
              <a:t>18. 4. 2015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D1A7D-3BFA-42C8-B3C9-825890A00C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99B3-79DE-47B6-9D0C-F019ACC10F1E}" type="datetimeFigureOut">
              <a:rPr lang="cs-CZ" smtClean="0"/>
              <a:t>18. 4. 2015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D1A7D-3BFA-42C8-B3C9-825890A00C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99B3-79DE-47B6-9D0C-F019ACC10F1E}" type="datetimeFigureOut">
              <a:rPr lang="cs-CZ" smtClean="0"/>
              <a:t>18. 4. 2015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D1A7D-3BFA-42C8-B3C9-825890A00C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99B3-79DE-47B6-9D0C-F019ACC10F1E}" type="datetimeFigureOut">
              <a:rPr lang="cs-CZ" smtClean="0"/>
              <a:t>18. 4. 2015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D1A7D-3BFA-42C8-B3C9-825890A00CB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99B3-79DE-47B6-9D0C-F019ACC10F1E}" type="datetimeFigureOut">
              <a:rPr lang="cs-CZ" smtClean="0"/>
              <a:t>18. 4. 2015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D1A7D-3BFA-42C8-B3C9-825890A00CB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99B3-79DE-47B6-9D0C-F019ACC10F1E}" type="datetimeFigureOut">
              <a:rPr lang="cs-CZ" smtClean="0"/>
              <a:t>18. 4. 2015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D1A7D-3BFA-42C8-B3C9-825890A00C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99B3-79DE-47B6-9D0C-F019ACC10F1E}" type="datetimeFigureOut">
              <a:rPr lang="cs-CZ" smtClean="0"/>
              <a:t>18. 4. 2015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D1A7D-3BFA-42C8-B3C9-825890A00C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99B3-79DE-47B6-9D0C-F019ACC10F1E}" type="datetimeFigureOut">
              <a:rPr lang="cs-CZ" smtClean="0"/>
              <a:t>18. 4. 2015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D1A7D-3BFA-42C8-B3C9-825890A00C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99B3-79DE-47B6-9D0C-F019ACC10F1E}" type="datetimeFigureOut">
              <a:rPr lang="cs-CZ" smtClean="0"/>
              <a:t>18. 4. 2015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D1A7D-3BFA-42C8-B3C9-825890A00C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CB9099B3-79DE-47B6-9D0C-F019ACC10F1E}" type="datetimeFigureOut">
              <a:rPr lang="cs-CZ" smtClean="0"/>
              <a:t>18. 4. 2015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5DD1A7D-3BFA-42C8-B3C9-825890A00CB6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		Kriminalita </a:t>
            </a:r>
            <a:r>
              <a:rPr lang="cs-CZ" dirty="0"/>
              <a:t>mládeže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124745"/>
            <a:ext cx="7315200" cy="5184616"/>
          </a:xfrm>
        </p:spPr>
        <p:txBody>
          <a:bodyPr/>
          <a:lstStyle/>
          <a:p>
            <a:pPr marL="1874520" lvl="8" indent="0">
              <a:buNone/>
            </a:pPr>
            <a:endParaRPr lang="cs-CZ" dirty="0" smtClean="0"/>
          </a:p>
          <a:p>
            <a:pPr marL="1874520" lvl="8" indent="0">
              <a:buNone/>
            </a:pPr>
            <a:endParaRPr lang="cs-CZ" dirty="0"/>
          </a:p>
          <a:p>
            <a:pPr marL="1874520" lvl="8" indent="0">
              <a:buNone/>
            </a:pPr>
            <a:endParaRPr lang="cs-CZ" dirty="0" smtClean="0"/>
          </a:p>
          <a:p>
            <a:pPr marL="1874520" lvl="8" indent="0">
              <a:buNone/>
            </a:pPr>
            <a:endParaRPr lang="cs-CZ" dirty="0"/>
          </a:p>
          <a:p>
            <a:pPr marL="1874520" lvl="8" indent="0">
              <a:buNone/>
            </a:pPr>
            <a:endParaRPr lang="cs-CZ" dirty="0" smtClean="0"/>
          </a:p>
          <a:p>
            <a:pPr marL="1874520" lvl="8" indent="0">
              <a:buNone/>
            </a:pPr>
            <a:endParaRPr lang="cs-CZ" dirty="0"/>
          </a:p>
          <a:p>
            <a:pPr marL="1874520" lvl="8" indent="0">
              <a:buNone/>
            </a:pPr>
            <a:endParaRPr lang="cs-CZ" dirty="0" smtClean="0"/>
          </a:p>
          <a:p>
            <a:pPr marL="1874520" lvl="8" indent="0">
              <a:buNone/>
            </a:pPr>
            <a:endParaRPr lang="cs-CZ" dirty="0"/>
          </a:p>
          <a:p>
            <a:pPr marL="1874520" lvl="8" indent="0">
              <a:buNone/>
            </a:pPr>
            <a:endParaRPr lang="cs-CZ" dirty="0" smtClean="0"/>
          </a:p>
          <a:p>
            <a:pPr marL="1874520" lvl="8" indent="0">
              <a:buNone/>
            </a:pPr>
            <a:endParaRPr lang="cs-CZ" dirty="0"/>
          </a:p>
          <a:p>
            <a:pPr marL="1874520" lvl="8" indent="0">
              <a:buNone/>
            </a:pPr>
            <a:endParaRPr lang="cs-CZ" dirty="0" smtClean="0"/>
          </a:p>
          <a:p>
            <a:pPr marL="1874520" lvl="8" indent="0">
              <a:buNone/>
            </a:pPr>
            <a:endParaRPr lang="cs-CZ" dirty="0"/>
          </a:p>
          <a:p>
            <a:pPr marL="1874520" lvl="8" indent="0">
              <a:buNone/>
            </a:pPr>
            <a:endParaRPr lang="cs-CZ" dirty="0" smtClean="0"/>
          </a:p>
          <a:p>
            <a:pPr marL="1874520" lvl="8" indent="0">
              <a:buNone/>
            </a:pPr>
            <a:endParaRPr lang="cs-CZ" dirty="0"/>
          </a:p>
          <a:p>
            <a:pPr marL="1874520" lvl="8" indent="0">
              <a:buNone/>
            </a:pPr>
            <a:r>
              <a:rPr lang="cs-CZ" dirty="0" smtClean="0"/>
              <a:t>				</a:t>
            </a:r>
          </a:p>
          <a:p>
            <a:pPr marL="1874520" lvl="8" indent="0">
              <a:buNone/>
            </a:pPr>
            <a:endParaRPr lang="cs-CZ" dirty="0"/>
          </a:p>
          <a:p>
            <a:pPr marL="1874520" lvl="8" indent="0">
              <a:buNone/>
            </a:pPr>
            <a:r>
              <a:rPr lang="cs-CZ" dirty="0" smtClean="0"/>
              <a:t>			</a:t>
            </a:r>
            <a:r>
              <a:rPr lang="cs-CZ" sz="1800" dirty="0" smtClean="0"/>
              <a:t>Bc. Radim Koutný</a:t>
            </a:r>
          </a:p>
          <a:p>
            <a:pPr marL="1874520" lvl="8" indent="0">
              <a:buNone/>
            </a:pPr>
            <a:r>
              <a:rPr lang="cs-CZ" sz="1800" dirty="0"/>
              <a:t>	</a:t>
            </a:r>
            <a:r>
              <a:rPr lang="cs-CZ" sz="1800" dirty="0" smtClean="0"/>
              <a:t>		Bc. Jakub </a:t>
            </a:r>
            <a:r>
              <a:rPr lang="cs-CZ" sz="1800" dirty="0" err="1" smtClean="0"/>
              <a:t>Schmejkal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78911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315200" cy="1154097"/>
          </a:xfrm>
        </p:spPr>
        <p:txBody>
          <a:bodyPr>
            <a:normAutofit/>
          </a:bodyPr>
          <a:lstStyle/>
          <a:p>
            <a:r>
              <a:rPr lang="cs-CZ" sz="2800" b="1" dirty="0"/>
              <a:t>Typické rysy a projevy trestné činnosti mládeže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9"/>
            <a:ext cx="7315200" cy="4968592"/>
          </a:xfrm>
        </p:spPr>
        <p:txBody>
          <a:bodyPr/>
          <a:lstStyle/>
          <a:p>
            <a:r>
              <a:rPr lang="cs-CZ" b="1" dirty="0"/>
              <a:t>a) nedostatečná plánovitost přípravy trestného činu</a:t>
            </a:r>
            <a:r>
              <a:rPr lang="cs-CZ" dirty="0"/>
              <a:t>: páchání skutků většinou bez promyšlení, používání nevhodných pomůcek, volba špatného času pro provedení trestného činu, nedokonalé skrývání stop, chlubení </a:t>
            </a:r>
            <a:r>
              <a:rPr lang="cs-CZ" dirty="0" smtClean="0"/>
              <a:t>se.</a:t>
            </a:r>
          </a:p>
          <a:p>
            <a:endParaRPr lang="cs-CZ" dirty="0"/>
          </a:p>
          <a:p>
            <a:r>
              <a:rPr lang="cs-CZ" b="1" dirty="0"/>
              <a:t>b) neadekvátnost jednání</a:t>
            </a:r>
            <a:r>
              <a:rPr lang="cs-CZ" dirty="0"/>
              <a:t>: dosažení svých cílů společensky nepřijatelnými prostředky, nedostatek </a:t>
            </a:r>
            <a:r>
              <a:rPr lang="cs-CZ" dirty="0" smtClean="0"/>
              <a:t>zkušeností.</a:t>
            </a:r>
          </a:p>
          <a:p>
            <a:endParaRPr lang="cs-CZ" dirty="0"/>
          </a:p>
          <a:p>
            <a:r>
              <a:rPr lang="cs-CZ" dirty="0"/>
              <a:t>c</a:t>
            </a:r>
            <a:r>
              <a:rPr lang="cs-CZ" b="1" dirty="0"/>
              <a:t>) neschopnost odložit uspokojení svých potřeb na později</a:t>
            </a:r>
            <a:r>
              <a:rPr lang="cs-CZ" dirty="0"/>
              <a:t>: snaha rychle uspokojit své </a:t>
            </a:r>
            <a:r>
              <a:rPr lang="cs-CZ" dirty="0" smtClean="0"/>
              <a:t>potřeby.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d) </a:t>
            </a:r>
            <a:r>
              <a:rPr lang="cs-CZ" b="1" dirty="0"/>
              <a:t>použití násilí</a:t>
            </a:r>
            <a:r>
              <a:rPr lang="cs-CZ" dirty="0"/>
              <a:t>: jak proti osobě tak věci, škoda na věci v mnoha případech větší než odcizená věc, chce získat uznání, pro vlastní uspokojení-lup až na druhém místě.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93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315200" cy="1154097"/>
          </a:xfrm>
        </p:spPr>
        <p:txBody>
          <a:bodyPr>
            <a:normAutofit/>
          </a:bodyPr>
          <a:lstStyle/>
          <a:p>
            <a:r>
              <a:rPr lang="cs-CZ" sz="2800" b="1" dirty="0"/>
              <a:t>Kontrola kriminality mládeže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12777"/>
            <a:ext cx="7315200" cy="4896584"/>
          </a:xfrm>
        </p:spPr>
        <p:txBody>
          <a:bodyPr/>
          <a:lstStyle/>
          <a:p>
            <a:pPr marL="45720" indent="0">
              <a:buNone/>
            </a:pPr>
            <a:r>
              <a:rPr lang="cs-CZ" b="1" dirty="0" smtClean="0"/>
              <a:t>Pracovníci </a:t>
            </a:r>
            <a:r>
              <a:rPr lang="cs-CZ" b="1" dirty="0"/>
              <a:t>vykonávající kontrolu</a:t>
            </a:r>
          </a:p>
          <a:p>
            <a:r>
              <a:rPr lang="cs-CZ" b="1" dirty="0"/>
              <a:t>a) pracovníci sociálně-právní ochrany dětí</a:t>
            </a:r>
            <a:r>
              <a:rPr lang="cs-CZ" dirty="0"/>
              <a:t>: tito pracovníci uskutečňují péči o ohrožené děti a mladistvé, zabývají se rodinami, ve kterých neplní rodiče své řádné povinnosti, nechtějí, neumějí nebo se nemohou o své děti dostatečně </a:t>
            </a:r>
            <a:r>
              <a:rPr lang="cs-CZ" dirty="0" smtClean="0"/>
              <a:t>postarat.</a:t>
            </a:r>
          </a:p>
          <a:p>
            <a:endParaRPr lang="cs-CZ" dirty="0"/>
          </a:p>
          <a:p>
            <a:r>
              <a:rPr lang="cs-CZ" b="1" dirty="0"/>
              <a:t>b) sociální asistenti</a:t>
            </a:r>
            <a:r>
              <a:rPr lang="cs-CZ" dirty="0"/>
              <a:t>: tito pracovníci se starají o děti ,,na ulici´´, doslova si je musí sami vyhledat a jejich hlavním úkolem je vytvořit si pozitivní vztah k tomuto </a:t>
            </a:r>
            <a:r>
              <a:rPr lang="cs-CZ" dirty="0" smtClean="0"/>
              <a:t>pracovníkovi.</a:t>
            </a:r>
          </a:p>
          <a:p>
            <a:endParaRPr lang="cs-CZ" dirty="0"/>
          </a:p>
          <a:p>
            <a:r>
              <a:rPr lang="cs-CZ" b="1" dirty="0"/>
              <a:t>c) specializované poradenské služby</a:t>
            </a:r>
            <a:r>
              <a:rPr lang="cs-CZ" dirty="0"/>
              <a:t>: pedagogicko-psychologické poradny, středisko výchovné péče, speciálně pedagogická </a:t>
            </a:r>
            <a:r>
              <a:rPr lang="cs-CZ" dirty="0" smtClean="0"/>
              <a:t>centra.</a:t>
            </a: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7035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Děkujeme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75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>
            <a:normAutofit/>
          </a:bodyPr>
          <a:lstStyle/>
          <a:p>
            <a:r>
              <a:rPr lang="cs-CZ" sz="2800" b="1" dirty="0"/>
              <a:t>Úvod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556792"/>
            <a:ext cx="7315200" cy="4824536"/>
          </a:xfrm>
        </p:spPr>
        <p:txBody>
          <a:bodyPr/>
          <a:lstStyle/>
          <a:p>
            <a:r>
              <a:rPr lang="cs-CZ" dirty="0"/>
              <a:t>negativní sociální jev charakterizovaný porušováním právního řádu, jehož subjekty jsou mladí </a:t>
            </a:r>
            <a:r>
              <a:rPr lang="cs-CZ" dirty="0" smtClean="0"/>
              <a:t>lidé.</a:t>
            </a:r>
          </a:p>
          <a:p>
            <a:endParaRPr lang="cs-CZ" dirty="0" smtClean="0"/>
          </a:p>
          <a:p>
            <a:r>
              <a:rPr lang="cs-CZ" dirty="0" smtClean="0"/>
              <a:t>Jeden z nejzávažnějších problémů boje s kriminalitou.</a:t>
            </a:r>
          </a:p>
          <a:p>
            <a:endParaRPr lang="cs-CZ" dirty="0"/>
          </a:p>
          <a:p>
            <a:r>
              <a:rPr lang="cs-CZ" dirty="0"/>
              <a:t>Základem boje s trestnou činností mládeže je výchova v </a:t>
            </a:r>
            <a:r>
              <a:rPr lang="cs-CZ" dirty="0" smtClean="0"/>
              <a:t>rodině. </a:t>
            </a:r>
            <a:r>
              <a:rPr lang="cs-CZ" dirty="0"/>
              <a:t>Odtud pramení a utvářejí se názory a morální kvality každého jedince.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5939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315200" cy="1154097"/>
          </a:xfrm>
        </p:spPr>
        <p:txBody>
          <a:bodyPr>
            <a:normAutofit/>
          </a:bodyPr>
          <a:lstStyle/>
          <a:p>
            <a:r>
              <a:rPr lang="cs-CZ" sz="2800" b="1" dirty="0"/>
              <a:t>Rozdělení dle kategorií mládeže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12777"/>
            <a:ext cx="7315200" cy="4896584"/>
          </a:xfrm>
        </p:spPr>
        <p:txBody>
          <a:bodyPr/>
          <a:lstStyle/>
          <a:p>
            <a:r>
              <a:rPr lang="cs-CZ" b="1" dirty="0"/>
              <a:t>a) předškolní </a:t>
            </a:r>
            <a:r>
              <a:rPr lang="cs-CZ" b="1" dirty="0" smtClean="0"/>
              <a:t>věk</a:t>
            </a:r>
          </a:p>
          <a:p>
            <a:endParaRPr lang="cs-CZ" dirty="0"/>
          </a:p>
          <a:p>
            <a:r>
              <a:rPr lang="cs-CZ" b="1" dirty="0"/>
              <a:t>b) mladší školní věk </a:t>
            </a:r>
            <a:endParaRPr lang="cs-CZ" b="1" dirty="0" smtClean="0"/>
          </a:p>
          <a:p>
            <a:endParaRPr lang="cs-CZ" dirty="0"/>
          </a:p>
          <a:p>
            <a:r>
              <a:rPr lang="cs-CZ" b="1" dirty="0"/>
              <a:t>c) starší školní </a:t>
            </a:r>
            <a:r>
              <a:rPr lang="cs-CZ" b="1" dirty="0" smtClean="0"/>
              <a:t>věk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Tyto věkové kategorie ve svém věku mohou spáchat pouze tzv. ,,čin jinak trestný´´ neboli čin, jenž není trestným činem (případně proviněním) z důvodu nízkého věku pachatele. 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020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315200" cy="1154097"/>
          </a:xfrm>
        </p:spPr>
        <p:txBody>
          <a:bodyPr>
            <a:normAutofit/>
          </a:bodyPr>
          <a:lstStyle/>
          <a:p>
            <a:r>
              <a:rPr lang="cs-CZ" sz="2800" b="1" dirty="0"/>
              <a:t>Faktory a podmínky kriminality mládeže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785"/>
            <a:ext cx="7315200" cy="4824576"/>
          </a:xfrm>
        </p:spPr>
        <p:txBody>
          <a:bodyPr/>
          <a:lstStyle/>
          <a:p>
            <a:pPr marL="45720" indent="0">
              <a:buNone/>
            </a:pPr>
            <a:r>
              <a:rPr lang="cs-CZ" b="1" u="sng" dirty="0"/>
              <a:t>spjaté se subjektivním projevem dítěte, mladistvého</a:t>
            </a:r>
            <a:r>
              <a:rPr lang="cs-CZ" b="1" u="sng" dirty="0" smtClean="0"/>
              <a:t>:</a:t>
            </a:r>
          </a:p>
          <a:p>
            <a:r>
              <a:rPr lang="cs-CZ" b="1" dirty="0"/>
              <a:t>charakter práce a </a:t>
            </a:r>
            <a:r>
              <a:rPr lang="cs-CZ" b="1" dirty="0" smtClean="0"/>
              <a:t>zaměstnání</a:t>
            </a:r>
          </a:p>
          <a:p>
            <a:endParaRPr lang="cs-CZ" dirty="0"/>
          </a:p>
          <a:p>
            <a:r>
              <a:rPr lang="cs-CZ" b="1" dirty="0" smtClean="0"/>
              <a:t>volný </a:t>
            </a:r>
            <a:r>
              <a:rPr lang="cs-CZ" b="1" dirty="0"/>
              <a:t>čas a forma jeho </a:t>
            </a:r>
            <a:r>
              <a:rPr lang="cs-CZ" b="1" dirty="0" smtClean="0"/>
              <a:t>trávení</a:t>
            </a:r>
          </a:p>
          <a:p>
            <a:endParaRPr lang="cs-CZ" dirty="0"/>
          </a:p>
          <a:p>
            <a:r>
              <a:rPr lang="cs-CZ" b="1" dirty="0" smtClean="0"/>
              <a:t>charakter </a:t>
            </a:r>
            <a:r>
              <a:rPr lang="cs-CZ" b="1" dirty="0"/>
              <a:t>činnosti neformálního kolektivu dítěte, </a:t>
            </a:r>
            <a:r>
              <a:rPr lang="cs-CZ" b="1" dirty="0" smtClean="0"/>
              <a:t>mladistvého</a:t>
            </a:r>
          </a:p>
          <a:p>
            <a:endParaRPr lang="cs-CZ" dirty="0"/>
          </a:p>
          <a:p>
            <a:r>
              <a:rPr lang="cs-CZ" b="1" dirty="0" smtClean="0"/>
              <a:t>vliv </a:t>
            </a:r>
            <a:r>
              <a:rPr lang="cs-CZ" b="1" dirty="0"/>
              <a:t>dospělé generace na společenskou aktivitu dítěte, mladistvého</a:t>
            </a: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1847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60648"/>
            <a:ext cx="7315200" cy="6048713"/>
          </a:xfrm>
        </p:spPr>
        <p:txBody>
          <a:bodyPr/>
          <a:lstStyle/>
          <a:p>
            <a:pPr marL="45720" indent="0">
              <a:buNone/>
            </a:pPr>
            <a:r>
              <a:rPr lang="cs-CZ" b="1" u="sng" dirty="0"/>
              <a:t>Faktory a podmínky institucionálního charakteru</a:t>
            </a:r>
            <a:r>
              <a:rPr lang="cs-CZ" b="1" u="sng" dirty="0" smtClean="0"/>
              <a:t>:</a:t>
            </a:r>
          </a:p>
          <a:p>
            <a:pPr marL="45720" indent="0">
              <a:buNone/>
            </a:pPr>
            <a:endParaRPr lang="cs-CZ" b="1" u="sng" dirty="0"/>
          </a:p>
          <a:p>
            <a:r>
              <a:rPr lang="cs-CZ" b="1" dirty="0" smtClean="0"/>
              <a:t>Rodina</a:t>
            </a:r>
          </a:p>
          <a:p>
            <a:endParaRPr lang="cs-CZ" dirty="0"/>
          </a:p>
          <a:p>
            <a:r>
              <a:rPr lang="cs-CZ" b="1" dirty="0" smtClean="0"/>
              <a:t>škola</a:t>
            </a:r>
            <a:r>
              <a:rPr lang="cs-CZ" b="1" dirty="0"/>
              <a:t>, </a:t>
            </a:r>
            <a:r>
              <a:rPr lang="cs-CZ" b="1" dirty="0" smtClean="0"/>
              <a:t>učiliště</a:t>
            </a:r>
          </a:p>
          <a:p>
            <a:endParaRPr lang="cs-CZ" dirty="0"/>
          </a:p>
          <a:p>
            <a:r>
              <a:rPr lang="cs-CZ" b="1" dirty="0" smtClean="0"/>
              <a:t>Pracoviště</a:t>
            </a:r>
          </a:p>
          <a:p>
            <a:endParaRPr lang="cs-CZ" dirty="0"/>
          </a:p>
          <a:p>
            <a:r>
              <a:rPr lang="cs-CZ" b="1" dirty="0" smtClean="0"/>
              <a:t>bydliště </a:t>
            </a:r>
            <a:r>
              <a:rPr lang="cs-CZ" b="1" dirty="0"/>
              <a:t>nebo hromadné ubytování (internát, kolej)</a:t>
            </a:r>
            <a:endParaRPr lang="cs-CZ" dirty="0"/>
          </a:p>
          <a:p>
            <a:pPr marL="45720" indent="0">
              <a:buNone/>
            </a:pP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629001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315200" cy="1154097"/>
          </a:xfrm>
        </p:spPr>
        <p:txBody>
          <a:bodyPr>
            <a:normAutofit/>
          </a:bodyPr>
          <a:lstStyle/>
          <a:p>
            <a:r>
              <a:rPr lang="cs-CZ" sz="2800" b="1" dirty="0"/>
              <a:t>Další faktory ovlivňující kriminalitu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268761"/>
            <a:ext cx="7315200" cy="50406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b="1" dirty="0" smtClean="0"/>
              <a:t>Alkoholismus</a:t>
            </a:r>
          </a:p>
          <a:p>
            <a:r>
              <a:rPr lang="cs-CZ" dirty="0"/>
              <a:t>v důsledku používání alkoholu je pácháno mnoho závažných trestných </a:t>
            </a:r>
            <a:r>
              <a:rPr lang="cs-CZ" dirty="0" smtClean="0"/>
              <a:t>činů.</a:t>
            </a:r>
          </a:p>
          <a:p>
            <a:endParaRPr lang="cs-CZ" dirty="0"/>
          </a:p>
          <a:p>
            <a:r>
              <a:rPr lang="cs-CZ" dirty="0"/>
              <a:t>je nutno využívat celé škály opatření, počínaje </a:t>
            </a:r>
            <a:r>
              <a:rPr lang="cs-CZ" dirty="0" err="1"/>
              <a:t>rozjasňovací</a:t>
            </a:r>
            <a:r>
              <a:rPr lang="cs-CZ" dirty="0"/>
              <a:t> činností, protialkoholní propagandou až po využití tvrdých opatření státního donucení používaných v boji proti alkoholismu, včetně nucené ústavní protialkoholní léčby</a:t>
            </a:r>
            <a:r>
              <a:rPr lang="cs-CZ" dirty="0" smtClean="0"/>
              <a:t>.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b="1" dirty="0" smtClean="0"/>
              <a:t>Toxikománie</a:t>
            </a:r>
          </a:p>
          <a:p>
            <a:r>
              <a:rPr lang="cs-CZ" dirty="0"/>
              <a:t>představuje závažný celospolečenský </a:t>
            </a:r>
            <a:r>
              <a:rPr lang="cs-CZ" dirty="0" smtClean="0"/>
              <a:t>problém.</a:t>
            </a:r>
            <a:endParaRPr lang="cs-CZ" b="1" dirty="0"/>
          </a:p>
          <a:p>
            <a:r>
              <a:rPr lang="cs-CZ" dirty="0"/>
              <a:t>Od roku 1970 do současné doby byla přijata řada opatření směřujících k prohloubení prevence kriminality mládeže. </a:t>
            </a:r>
            <a:endParaRPr lang="cs-CZ" dirty="0" smtClean="0"/>
          </a:p>
          <a:p>
            <a:r>
              <a:rPr lang="cs-CZ" dirty="0"/>
              <a:t>Stále častěji se projevuje vliv nealkoholové toxikomanie na páchání trestné činnosti mládeže.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62131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60649"/>
            <a:ext cx="7315200" cy="6048712"/>
          </a:xfrm>
        </p:spPr>
        <p:txBody>
          <a:bodyPr/>
          <a:lstStyle/>
          <a:p>
            <a:pPr marL="45720" indent="0">
              <a:buNone/>
            </a:pPr>
            <a:r>
              <a:rPr lang="cs-CZ" b="1" dirty="0" smtClean="0"/>
              <a:t>Vandalismus</a:t>
            </a:r>
          </a:p>
          <a:p>
            <a:r>
              <a:rPr lang="cs-CZ" dirty="0"/>
              <a:t>úmyslné poškozování cizího </a:t>
            </a:r>
            <a:r>
              <a:rPr lang="cs-CZ" dirty="0" smtClean="0"/>
              <a:t>majetku. </a:t>
            </a:r>
          </a:p>
          <a:p>
            <a:endParaRPr lang="cs-CZ" dirty="0"/>
          </a:p>
          <a:p>
            <a:r>
              <a:rPr lang="cs-CZ" dirty="0"/>
              <a:t>většinou lidé podprůměrné inteligence nebo pod vlivem </a:t>
            </a:r>
            <a:r>
              <a:rPr lang="cs-CZ" dirty="0" smtClean="0"/>
              <a:t>alkoholu.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b="1" dirty="0"/>
              <a:t>Počítače a </a:t>
            </a:r>
            <a:r>
              <a:rPr lang="cs-CZ" b="1" dirty="0" smtClean="0"/>
              <a:t>kriminalita</a:t>
            </a:r>
          </a:p>
          <a:p>
            <a:pPr marL="45720" indent="0">
              <a:buNone/>
            </a:pPr>
            <a:endParaRPr lang="cs-CZ" b="1" dirty="0"/>
          </a:p>
          <a:p>
            <a:r>
              <a:rPr lang="cs-CZ" dirty="0"/>
              <a:t>Podle objektu zájmu pachatelů se projevují dvě formy této činnosti: První je přímá krádež peněz. Druhá, snad ještě závažnější, zcizování informací, přičemž může jít o formu průmyslové špionáže (vědecké, technické a ekonomické informace) nebo o její modifikovanou formu – zcizování počítačových </a:t>
            </a:r>
            <a:r>
              <a:rPr lang="cs-CZ" dirty="0" smtClean="0"/>
              <a:t>programů.</a:t>
            </a:r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64262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332657"/>
            <a:ext cx="7315200" cy="5976704"/>
          </a:xfrm>
        </p:spPr>
        <p:txBody>
          <a:bodyPr/>
          <a:lstStyle/>
          <a:p>
            <a:pPr marL="45720" indent="0">
              <a:buNone/>
            </a:pPr>
            <a:r>
              <a:rPr lang="cs-CZ" b="1" dirty="0"/>
              <a:t>Problematika osob romského původu</a:t>
            </a:r>
            <a:endParaRPr lang="cs-CZ" dirty="0"/>
          </a:p>
          <a:p>
            <a:r>
              <a:rPr lang="cs-CZ" dirty="0"/>
              <a:t>Jejich trestná činnost je závažným celospolečenským problémem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Trestnou činnost páchají Romové organizovaně ve skupinách, což klade zvýšené nároky na usvědčování pachatelů a dokázání trestné </a:t>
            </a:r>
            <a:r>
              <a:rPr lang="cs-CZ" dirty="0" smtClean="0"/>
              <a:t>činnosti.</a:t>
            </a:r>
          </a:p>
          <a:p>
            <a:endParaRPr lang="cs-CZ" dirty="0"/>
          </a:p>
          <a:p>
            <a:pPr marL="45720" indent="0">
              <a:buNone/>
            </a:pPr>
            <a:r>
              <a:rPr lang="cs-CZ" b="1" dirty="0" smtClean="0"/>
              <a:t>Šikana</a:t>
            </a:r>
          </a:p>
          <a:p>
            <a:endParaRPr lang="cs-CZ" b="1" dirty="0"/>
          </a:p>
          <a:p>
            <a:r>
              <a:rPr lang="cs-CZ" dirty="0"/>
              <a:t>Zaměřuje se na různé druhy psychického či fyzického týrání či ubližování jiným lidem</a:t>
            </a:r>
            <a:r>
              <a:rPr lang="cs-CZ" dirty="0" smtClean="0"/>
              <a:t>.</a:t>
            </a:r>
          </a:p>
          <a:p>
            <a:r>
              <a:rPr lang="cs-CZ" dirty="0"/>
              <a:t>se nejčastěji vyskytuje na místech, kde se sdružuje velké množství mladých jedinců, jako jsou například internáty, koleje, školy </a:t>
            </a:r>
            <a:r>
              <a:rPr lang="cs-CZ" dirty="0" smtClean="0"/>
              <a:t>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104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332657"/>
            <a:ext cx="7315200" cy="5976704"/>
          </a:xfrm>
        </p:spPr>
        <p:txBody>
          <a:bodyPr/>
          <a:lstStyle/>
          <a:p>
            <a:pPr marL="45720" indent="0">
              <a:buNone/>
            </a:pPr>
            <a:r>
              <a:rPr lang="cs-CZ" b="1" dirty="0"/>
              <a:t>členství v extremistickém </a:t>
            </a:r>
            <a:r>
              <a:rPr lang="cs-CZ" b="1" dirty="0" smtClean="0"/>
              <a:t>hnutí</a:t>
            </a:r>
          </a:p>
          <a:p>
            <a:endParaRPr lang="cs-CZ" b="1" dirty="0"/>
          </a:p>
          <a:p>
            <a:r>
              <a:rPr lang="cs-CZ" dirty="0"/>
              <a:t>Jedincům se převážně libí image ostatních členů a až na druhém místě bývá stejný názor, jako mají starší jedinci. Mladí jedinci jsou velice snadno zmanipulovatelní.</a:t>
            </a:r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r>
              <a:rPr lang="cs-CZ" b="1" dirty="0"/>
              <a:t>anonymní telefonáty, požáry a výbuchy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53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tor">
  <a:themeElements>
    <a:clrScheme name="Prostor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s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23</TotalTime>
  <Words>463</Words>
  <Application>Microsoft Office PowerPoint</Application>
  <PresentationFormat>Předvádění na obrazovce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Prostor</vt:lpstr>
      <vt:lpstr>  Kriminalita mládeže </vt:lpstr>
      <vt:lpstr>Úvod</vt:lpstr>
      <vt:lpstr>Rozdělení dle kategorií mládeže</vt:lpstr>
      <vt:lpstr>Faktory a podmínky kriminality mládeže</vt:lpstr>
      <vt:lpstr>Prezentace aplikace PowerPoint</vt:lpstr>
      <vt:lpstr>Další faktory ovlivňující kriminalitu</vt:lpstr>
      <vt:lpstr>Prezentace aplikace PowerPoint</vt:lpstr>
      <vt:lpstr>Prezentace aplikace PowerPoint</vt:lpstr>
      <vt:lpstr>Prezentace aplikace PowerPoint</vt:lpstr>
      <vt:lpstr>Typické rysy a projevy trestné činnosti mládeže</vt:lpstr>
      <vt:lpstr>Kontrola kriminality mládeže</vt:lpstr>
      <vt:lpstr> Děkujeme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Kriminalita mládeže</dc:title>
  <dc:creator>Jakub Schmejkal</dc:creator>
  <cp:lastModifiedBy>Jakub Schmejkal</cp:lastModifiedBy>
  <cp:revision>3</cp:revision>
  <dcterms:created xsi:type="dcterms:W3CDTF">2015-04-18T14:43:56Z</dcterms:created>
  <dcterms:modified xsi:type="dcterms:W3CDTF">2015-04-18T15:07:25Z</dcterms:modified>
</cp:coreProperties>
</file>