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1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C007AC8-730E-4665-BDED-151591AE55B0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C966060-1B26-46BA-8D7B-6B355E2C3335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7AC8-730E-4665-BDED-151591AE55B0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66060-1B26-46BA-8D7B-6B355E2C33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7AC8-730E-4665-BDED-151591AE55B0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66060-1B26-46BA-8D7B-6B355E2C33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7AC8-730E-4665-BDED-151591AE55B0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66060-1B26-46BA-8D7B-6B355E2C33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7AC8-730E-4665-BDED-151591AE55B0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66060-1B26-46BA-8D7B-6B355E2C33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7AC8-730E-4665-BDED-151591AE55B0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66060-1B26-46BA-8D7B-6B355E2C333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7AC8-730E-4665-BDED-151591AE55B0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66060-1B26-46BA-8D7B-6B355E2C33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7AC8-730E-4665-BDED-151591AE55B0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66060-1B26-46BA-8D7B-6B355E2C33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7AC8-730E-4665-BDED-151591AE55B0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66060-1B26-46BA-8D7B-6B355E2C33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7AC8-730E-4665-BDED-151591AE55B0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66060-1B26-46BA-8D7B-6B355E2C3335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7AC8-730E-4665-BDED-151591AE55B0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66060-1B26-46BA-8D7B-6B355E2C33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C007AC8-730E-4665-BDED-151591AE55B0}" type="datetimeFigureOut">
              <a:rPr lang="cs-CZ" smtClean="0"/>
              <a:t>10.3.2014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C966060-1B26-46BA-8D7B-6B355E2C333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0" y="2708476"/>
            <a:ext cx="3600399" cy="1872652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Profilování pachatelů trestných činů</a:t>
            </a:r>
            <a:endParaRPr lang="cs-CZ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716016" y="5229200"/>
            <a:ext cx="3309803" cy="740541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Barbora Hynková </a:t>
            </a:r>
          </a:p>
          <a:p>
            <a:r>
              <a:rPr lang="cs-CZ" dirty="0" err="1" smtClean="0">
                <a:solidFill>
                  <a:schemeClr val="tx1"/>
                </a:solidFill>
              </a:rPr>
              <a:t>Učo</a:t>
            </a:r>
            <a:r>
              <a:rPr lang="cs-CZ" dirty="0" smtClean="0">
                <a:solidFill>
                  <a:schemeClr val="tx1"/>
                </a:solidFill>
              </a:rPr>
              <a:t> 380795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868" y="116632"/>
            <a:ext cx="3440524" cy="1933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20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1" y="998729"/>
            <a:ext cx="8136905" cy="5085566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2" y="998728"/>
            <a:ext cx="8136905" cy="4806535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Deduktivní metoda</a:t>
            </a:r>
          </a:p>
          <a:p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důkladné studium jednotlivého pachatele za účelem přesné rekonstrukce chování na místě </a:t>
            </a:r>
            <a:r>
              <a:rPr lang="cs-CZ" dirty="0" smtClean="0">
                <a:solidFill>
                  <a:schemeClr val="bg1"/>
                </a:solidFill>
              </a:rPr>
              <a:t>činu</a:t>
            </a:r>
          </a:p>
          <a:p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záleží na schopnostech </a:t>
            </a:r>
            <a:r>
              <a:rPr lang="cs-CZ" dirty="0" smtClean="0">
                <a:solidFill>
                  <a:schemeClr val="bg1"/>
                </a:solidFill>
              </a:rPr>
              <a:t>odborníka</a:t>
            </a:r>
          </a:p>
          <a:p>
            <a:endParaRPr lang="cs-CZ" dirty="0" smtClean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Organizovaný X dezorganizovaný delikt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Kontrolující se X nekontrolující se typ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Masový vrah X vrah na vražedné túře X sériový vrah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812013" y="-171400"/>
            <a:ext cx="11521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FBI</a:t>
            </a:r>
            <a:endParaRPr lang="cs-CZ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1645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027664"/>
            <a:ext cx="7920880" cy="1681256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Popiš dezorganizovaného a organizovaného pachatele!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996952"/>
            <a:ext cx="38100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91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2323653"/>
            <a:ext cx="7992888" cy="2617516"/>
          </a:xfrm>
        </p:spPr>
        <p:txBody>
          <a:bodyPr/>
          <a:lstStyle/>
          <a:p>
            <a:r>
              <a:rPr lang="cs-CZ" dirty="0"/>
              <a:t>zajímá </a:t>
            </a:r>
            <a:r>
              <a:rPr lang="cs-CZ" dirty="0" smtClean="0"/>
              <a:t>se o </a:t>
            </a:r>
            <a:r>
              <a:rPr lang="cs-CZ" dirty="0"/>
              <a:t>výzkum trestných </a:t>
            </a:r>
            <a:r>
              <a:rPr lang="cs-CZ" dirty="0" smtClean="0"/>
              <a:t>a také </a:t>
            </a:r>
            <a:r>
              <a:rPr lang="cs-CZ" dirty="0"/>
              <a:t>o proces rozhodování policie během vyšetřování a managementu informací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Jako základ slouží </a:t>
            </a:r>
            <a:r>
              <a:rPr lang="cs-CZ" dirty="0"/>
              <a:t>tzv. empirické </a:t>
            </a:r>
            <a:r>
              <a:rPr lang="cs-CZ" dirty="0" smtClean="0"/>
              <a:t>databáze</a:t>
            </a:r>
          </a:p>
          <a:p>
            <a:r>
              <a:rPr lang="cs-CZ" dirty="0"/>
              <a:t>postupné určování pachatele do užších a specifičtějších kategorií</a:t>
            </a:r>
          </a:p>
        </p:txBody>
      </p:sp>
      <p:sp>
        <p:nvSpPr>
          <p:cNvPr id="4" name="Obdélník 3"/>
          <p:cNvSpPr/>
          <p:nvPr/>
        </p:nvSpPr>
        <p:spPr>
          <a:xfrm>
            <a:off x="4615311" y="105575"/>
            <a:ext cx="36437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Škola investigativní psychologie</a:t>
            </a:r>
            <a:endParaRPr lang="cs-CZ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971600" y="5085184"/>
            <a:ext cx="72874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Jaké otázky si experti mohou pokládat k rozčlenění do kategorií?</a:t>
            </a:r>
            <a:endParaRPr lang="cs-CZ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48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412776"/>
            <a:ext cx="7200916" cy="3841652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cs-CZ" dirty="0" smtClean="0"/>
              <a:t>Aspekt specifičnosti – společné charakteristiky, specifické charakteristiky </a:t>
            </a:r>
          </a:p>
          <a:p>
            <a:pPr marL="68580" indent="0">
              <a:buNone/>
            </a:pPr>
            <a:r>
              <a:rPr lang="cs-CZ" dirty="0" smtClean="0"/>
              <a:t>                        X </a:t>
            </a:r>
          </a:p>
          <a:p>
            <a:pPr marL="68580" indent="0">
              <a:buNone/>
            </a:pPr>
            <a:r>
              <a:rPr lang="cs-CZ" dirty="0" err="1" smtClean="0"/>
              <a:t>Tématický</a:t>
            </a:r>
            <a:r>
              <a:rPr lang="cs-CZ" dirty="0" smtClean="0"/>
              <a:t> aspekt – podpis</a:t>
            </a:r>
          </a:p>
          <a:p>
            <a:pPr marL="68580" indent="0">
              <a:buNone/>
            </a:pPr>
            <a:endParaRPr lang="cs-CZ" dirty="0"/>
          </a:p>
          <a:p>
            <a:pPr marL="68580" indent="0">
              <a:buNone/>
            </a:pPr>
            <a:r>
              <a:rPr lang="cs-CZ" dirty="0" smtClean="0"/>
              <a:t>→ </a:t>
            </a:r>
            <a:r>
              <a:rPr lang="cs-CZ" dirty="0" err="1"/>
              <a:t>radexový</a:t>
            </a:r>
            <a:r>
              <a:rPr lang="cs-CZ" dirty="0"/>
              <a:t> </a:t>
            </a:r>
            <a:r>
              <a:rPr lang="cs-CZ" dirty="0" smtClean="0"/>
              <a:t>model</a:t>
            </a:r>
          </a:p>
          <a:p>
            <a:pPr marL="68580" indent="0">
              <a:buNone/>
            </a:pPr>
            <a:endParaRPr lang="cs-CZ" dirty="0"/>
          </a:p>
          <a:p>
            <a:pPr marL="68580" indent="0" algn="ctr">
              <a:buNone/>
            </a:pPr>
            <a:r>
              <a:rPr lang="cs-CZ" sz="2800" b="1" dirty="0" smtClean="0">
                <a:solidFill>
                  <a:srgbClr val="C00000"/>
                </a:solidFill>
              </a:rPr>
              <a:t>Jaké údaje zahrnuje výsledný profil neznámého pachatele?</a:t>
            </a:r>
            <a:endParaRPr lang="cs-CZ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84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38663" y="908720"/>
            <a:ext cx="7024744" cy="829896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 smtClean="0">
                <a:solidFill>
                  <a:srgbClr val="C00000"/>
                </a:solidFill>
              </a:rPr>
              <a:t>Co může pachatel s tělem dělat?</a:t>
            </a:r>
            <a:endParaRPr lang="cs-CZ" sz="32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9201" y="2348880"/>
            <a:ext cx="3672524" cy="60129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cs-CZ" sz="2800" dirty="0" smtClean="0"/>
              <a:t>odhodit</a:t>
            </a:r>
            <a:endParaRPr lang="cs-CZ" sz="2800" dirty="0"/>
          </a:p>
        </p:txBody>
      </p:sp>
      <p:sp>
        <p:nvSpPr>
          <p:cNvPr id="4" name="Obdélník 3"/>
          <p:cNvSpPr/>
          <p:nvPr/>
        </p:nvSpPr>
        <p:spPr>
          <a:xfrm>
            <a:off x="4716016" y="23114"/>
            <a:ext cx="33473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Nakládání s tělem</a:t>
            </a:r>
            <a:endParaRPr lang="cs-CZ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755576" y="3261835"/>
            <a:ext cx="10038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 smtClean="0"/>
              <a:t>ukrýt</a:t>
            </a:r>
            <a:endParaRPr lang="cs-CZ" sz="2800" dirty="0"/>
          </a:p>
        </p:txBody>
      </p:sp>
      <p:sp>
        <p:nvSpPr>
          <p:cNvPr id="7" name="Obdélník 6"/>
          <p:cNvSpPr/>
          <p:nvPr/>
        </p:nvSpPr>
        <p:spPr>
          <a:xfrm>
            <a:off x="755576" y="4437112"/>
            <a:ext cx="14750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 smtClean="0"/>
              <a:t>vystavit</a:t>
            </a:r>
            <a:endParaRPr lang="cs-CZ" sz="28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4384" y="1916832"/>
            <a:ext cx="5856651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123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6662" y="2574032"/>
            <a:ext cx="4315528" cy="4315528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5148064" y="0"/>
            <a:ext cx="21403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kazuistika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08208" y="1074206"/>
            <a:ext cx="69847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</a:rPr>
              <a:t>1. Vymodeluj profil pachatele!</a:t>
            </a:r>
            <a:endParaRPr lang="cs-CZ" sz="2800" b="1" dirty="0">
              <a:solidFill>
                <a:srgbClr val="C0000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87310" y="1913924"/>
            <a:ext cx="644118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C00000"/>
                </a:solidFill>
              </a:rPr>
              <a:t>2. </a:t>
            </a:r>
            <a:r>
              <a:rPr lang="cs-CZ" sz="2800" b="1" dirty="0" smtClean="0">
                <a:solidFill>
                  <a:srgbClr val="C00000"/>
                </a:solidFill>
              </a:rPr>
              <a:t>Jaké důkazy nasvědčují tomu, že </a:t>
            </a:r>
          </a:p>
          <a:p>
            <a:pPr algn="ctr"/>
            <a:r>
              <a:rPr lang="cs-CZ" sz="2800" b="1" dirty="0" smtClean="0">
                <a:solidFill>
                  <a:srgbClr val="C00000"/>
                </a:solidFill>
              </a:rPr>
              <a:t>pachatel necítil lítost?</a:t>
            </a:r>
          </a:p>
        </p:txBody>
      </p:sp>
      <p:sp>
        <p:nvSpPr>
          <p:cNvPr id="7" name="Obdélník 6"/>
          <p:cNvSpPr/>
          <p:nvPr/>
        </p:nvSpPr>
        <p:spPr>
          <a:xfrm>
            <a:off x="508208" y="3140968"/>
            <a:ext cx="59923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</a:rPr>
              <a:t>3. Kdo jedině mohl </a:t>
            </a:r>
            <a:r>
              <a:rPr lang="cs-CZ" sz="2800" b="1" dirty="0" err="1" smtClean="0">
                <a:solidFill>
                  <a:srgbClr val="C00000"/>
                </a:solidFill>
              </a:rPr>
              <a:t>Gheeta</a:t>
            </a:r>
            <a:r>
              <a:rPr lang="cs-CZ" sz="2800" b="1" dirty="0" smtClean="0">
                <a:solidFill>
                  <a:srgbClr val="C00000"/>
                </a:solidFill>
              </a:rPr>
              <a:t> zabít?</a:t>
            </a:r>
            <a:endParaRPr lang="cs-CZ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71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1484784"/>
            <a:ext cx="3648139" cy="5017667"/>
          </a:xfr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1720" y="836712"/>
            <a:ext cx="5544734" cy="757888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pozornost </a:t>
            </a:r>
            <a:r>
              <a:rPr lang="cs-CZ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</a:t>
            </a:r>
            <a:endParaRPr lang="cs-CZ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4815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980728"/>
            <a:ext cx="7776864" cy="244827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cs-CZ" sz="2800" b="1" dirty="0" smtClean="0"/>
              <a:t>V nesčetném množství filmů se při vraždě objevuje seriózně vypadající vyšetřovatel, který si prohlédne stopy a ukáže na vraha.</a:t>
            </a:r>
            <a:endParaRPr lang="cs-CZ" sz="2800" b="1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780928"/>
            <a:ext cx="4886594" cy="366022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2" name="Obdélník 1"/>
          <p:cNvSpPr/>
          <p:nvPr/>
        </p:nvSpPr>
        <p:spPr>
          <a:xfrm>
            <a:off x="5724128" y="2332"/>
            <a:ext cx="13372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b="1" dirty="0" smtClean="0"/>
              <a:t>Úvod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409881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92080" y="0"/>
            <a:ext cx="2664296" cy="55873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Historie</a:t>
            </a:r>
            <a:endParaRPr lang="cs-CZ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568952" cy="504056"/>
          </a:xfrm>
        </p:spPr>
        <p:txBody>
          <a:bodyPr>
            <a:normAutofit/>
          </a:bodyPr>
          <a:lstStyle/>
          <a:p>
            <a:r>
              <a:rPr lang="cs-CZ" sz="2000" b="1" dirty="0" smtClean="0">
                <a:solidFill>
                  <a:schemeClr val="tx1"/>
                </a:solidFill>
              </a:rPr>
              <a:t>Od doby Jacka rozparovače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4664" y="1988838"/>
            <a:ext cx="4824536" cy="447073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Obdélník 4"/>
          <p:cNvSpPr/>
          <p:nvPr/>
        </p:nvSpPr>
        <p:spPr>
          <a:xfrm>
            <a:off x="395536" y="192173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b="1" dirty="0" smtClean="0">
                <a:solidFill>
                  <a:schemeClr val="tx1"/>
                </a:solidFill>
              </a:rPr>
              <a:t>Úspěchy i nezdary</a:t>
            </a:r>
          </a:p>
          <a:p>
            <a:endParaRPr lang="cs-CZ" b="1" dirty="0" smtClean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67544" y="2420888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b="1" dirty="0" smtClean="0">
                <a:solidFill>
                  <a:schemeClr val="tx1"/>
                </a:solidFill>
              </a:rPr>
              <a:t>Psychiatr James </a:t>
            </a:r>
            <a:r>
              <a:rPr lang="cs-CZ" b="1" dirty="0" err="1" smtClean="0">
                <a:solidFill>
                  <a:schemeClr val="tx1"/>
                </a:solidFill>
              </a:rPr>
              <a:t>Brussel</a:t>
            </a:r>
            <a:r>
              <a:rPr lang="cs-CZ" b="1" dirty="0" smtClean="0">
                <a:solidFill>
                  <a:schemeClr val="tx1"/>
                </a:solidFill>
              </a:rPr>
              <a:t> – předpověď na šílence </a:t>
            </a:r>
            <a:r>
              <a:rPr lang="cs-CZ" b="1" dirty="0" err="1" smtClean="0">
                <a:solidFill>
                  <a:schemeClr val="tx1"/>
                </a:solidFill>
              </a:rPr>
              <a:t>Mada</a:t>
            </a:r>
            <a:r>
              <a:rPr lang="cs-CZ" b="1" dirty="0" smtClean="0">
                <a:solidFill>
                  <a:schemeClr val="tx1"/>
                </a:solidFill>
              </a:rPr>
              <a:t> </a:t>
            </a:r>
            <a:r>
              <a:rPr lang="cs-CZ" b="1" dirty="0" err="1" smtClean="0">
                <a:solidFill>
                  <a:schemeClr val="tx1"/>
                </a:solidFill>
              </a:rPr>
              <a:t>Bombera</a:t>
            </a:r>
            <a:endParaRPr lang="cs-CZ" b="1" dirty="0" smtClean="0">
              <a:solidFill>
                <a:schemeClr val="tx1"/>
              </a:solidFill>
            </a:endParaRPr>
          </a:p>
          <a:p>
            <a:endParaRPr lang="cs-CZ" b="1" dirty="0" smtClean="0">
              <a:solidFill>
                <a:schemeClr val="tx1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2023" y="2919845"/>
            <a:ext cx="5289818" cy="348821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Obdélník 7"/>
          <p:cNvSpPr/>
          <p:nvPr/>
        </p:nvSpPr>
        <p:spPr>
          <a:xfrm>
            <a:off x="490123" y="2898154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b="1" dirty="0" smtClean="0">
                <a:solidFill>
                  <a:schemeClr val="tx1"/>
                </a:solidFill>
              </a:rPr>
              <a:t>David </a:t>
            </a:r>
            <a:r>
              <a:rPr lang="cs-CZ" b="1" dirty="0" err="1" smtClean="0">
                <a:solidFill>
                  <a:schemeClr val="tx1"/>
                </a:solidFill>
              </a:rPr>
              <a:t>Carpenter</a:t>
            </a:r>
            <a:r>
              <a:rPr lang="cs-CZ" b="1" dirty="0" smtClean="0">
                <a:solidFill>
                  <a:schemeClr val="tx1"/>
                </a:solidFill>
              </a:rPr>
              <a:t>, San Francisco – v profilu vada řeči</a:t>
            </a:r>
          </a:p>
          <a:p>
            <a:endParaRPr lang="cs-CZ" b="1" dirty="0" smtClean="0">
              <a:solidFill>
                <a:schemeClr val="tx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69729" y="3933629"/>
            <a:ext cx="61744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b="1" dirty="0" smtClean="0">
                <a:solidFill>
                  <a:schemeClr val="tx1"/>
                </a:solidFill>
              </a:rPr>
              <a:t>John Muhammad, 2002, Washington – zabil 10 lidí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304" y="730959"/>
            <a:ext cx="7812868" cy="5362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053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44008" y="116632"/>
            <a:ext cx="3960558" cy="864096"/>
          </a:xfrm>
        </p:spPr>
        <p:txBody>
          <a:bodyPr>
            <a:normAutofit fontScale="90000"/>
          </a:bodyPr>
          <a:lstStyle/>
          <a:p>
            <a:r>
              <a:rPr lang="cs-CZ" sz="2700" dirty="0" smtClean="0">
                <a:solidFill>
                  <a:schemeClr val="tx1"/>
                </a:solidFill>
              </a:rPr>
              <a:t>Profil činu a pachatele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052736"/>
            <a:ext cx="6480836" cy="60129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Profilování = analýza trestného činu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683568" y="1628800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dirty="0"/>
              <a:t>založeno na úvaze, že chování člověka souvisí s jeho duševním rozpoložením a jeho osobností</a:t>
            </a:r>
          </a:p>
        </p:txBody>
      </p:sp>
      <p:sp>
        <p:nvSpPr>
          <p:cNvPr id="5" name="Obdélník 4"/>
          <p:cNvSpPr/>
          <p:nvPr/>
        </p:nvSpPr>
        <p:spPr>
          <a:xfrm>
            <a:off x="683568" y="2380238"/>
            <a:ext cx="34355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dirty="0"/>
              <a:t>prozkoumání scény deliktu</a:t>
            </a:r>
          </a:p>
        </p:txBody>
      </p:sp>
      <p:sp>
        <p:nvSpPr>
          <p:cNvPr id="6" name="Obdélník 5"/>
          <p:cNvSpPr/>
          <p:nvPr/>
        </p:nvSpPr>
        <p:spPr>
          <a:xfrm>
            <a:off x="683568" y="2924943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dirty="0"/>
              <a:t>analýza vzorců chování, charakteristik místa činu a vztahujících se trestných činů</a:t>
            </a:r>
          </a:p>
        </p:txBody>
      </p:sp>
      <p:sp>
        <p:nvSpPr>
          <p:cNvPr id="7" name="Obdélník 6"/>
          <p:cNvSpPr/>
          <p:nvPr/>
        </p:nvSpPr>
        <p:spPr>
          <a:xfrm>
            <a:off x="684103" y="3645024"/>
            <a:ext cx="65558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dirty="0" smtClean="0"/>
              <a:t>pomoc </a:t>
            </a:r>
            <a:r>
              <a:rPr lang="cs-CZ" dirty="0"/>
              <a:t>při výběru možných podezřelých </a:t>
            </a:r>
          </a:p>
        </p:txBody>
      </p:sp>
      <p:sp>
        <p:nvSpPr>
          <p:cNvPr id="8" name="Obdélník 7"/>
          <p:cNvSpPr/>
          <p:nvPr/>
        </p:nvSpPr>
        <p:spPr>
          <a:xfrm>
            <a:off x="683568" y="412047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dirty="0"/>
              <a:t>Informace </a:t>
            </a:r>
            <a:r>
              <a:rPr lang="cs-CZ" dirty="0" smtClean="0"/>
              <a:t>v </a:t>
            </a:r>
            <a:r>
              <a:rPr lang="cs-CZ" dirty="0"/>
              <a:t>protokolech</a:t>
            </a:r>
          </a:p>
        </p:txBody>
      </p:sp>
      <p:sp>
        <p:nvSpPr>
          <p:cNvPr id="9" name="Obdélník 8"/>
          <p:cNvSpPr/>
          <p:nvPr/>
        </p:nvSpPr>
        <p:spPr>
          <a:xfrm>
            <a:off x="730571" y="4639706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dirty="0" smtClean="0"/>
              <a:t>různé psychologické disciplíny a směry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755576" y="5208250"/>
            <a:ext cx="77518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dirty="0"/>
              <a:t>spolupráce kriminalistů, psychologů, psychiatrů, sexuologů, lékařů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755576" y="5844173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cs-CZ" dirty="0" smtClean="0"/>
              <a:t>Profilování X znalecký posudek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053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1383788"/>
            <a:ext cx="5040559" cy="5040559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44008" y="-13157"/>
            <a:ext cx="3456502" cy="613872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tx1"/>
                </a:solidFill>
              </a:rPr>
              <a:t>Obecný postup</a:t>
            </a:r>
            <a:endParaRPr lang="cs-CZ" sz="3200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052736"/>
            <a:ext cx="7632848" cy="1105348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cs-CZ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Jaké tři otázky utváří výsledný profil neznámého pachatele?</a:t>
            </a:r>
            <a:endParaRPr lang="cs-CZ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043608" y="2276872"/>
            <a:ext cx="173028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8580" indent="0" algn="ctr">
              <a:buNone/>
            </a:pPr>
            <a:r>
              <a:rPr lang="cs-CZ" sz="4800" b="1" dirty="0" smtClean="0">
                <a:solidFill>
                  <a:schemeClr val="tx1"/>
                </a:solidFill>
              </a:rPr>
              <a:t>JAK?</a:t>
            </a:r>
            <a:endParaRPr lang="cs-CZ" sz="4800" b="1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125383" y="3356992"/>
            <a:ext cx="229774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8580" indent="0" algn="ctr">
              <a:buNone/>
            </a:pPr>
            <a:r>
              <a:rPr lang="cs-CZ" sz="4800" b="1" dirty="0" smtClean="0">
                <a:solidFill>
                  <a:schemeClr val="tx1"/>
                </a:solidFill>
              </a:rPr>
              <a:t>PROČ?</a:t>
            </a:r>
            <a:endParaRPr lang="cs-CZ" sz="4800" b="1" dirty="0">
              <a:solidFill>
                <a:schemeClr val="tx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153061" y="4797152"/>
            <a:ext cx="192905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8580" indent="0" algn="ctr">
              <a:buNone/>
            </a:pPr>
            <a:r>
              <a:rPr lang="cs-CZ" sz="4800" b="1" dirty="0" smtClean="0">
                <a:solidFill>
                  <a:schemeClr val="tx1"/>
                </a:solidFill>
              </a:rPr>
              <a:t>KDO?</a:t>
            </a:r>
            <a:endParaRPr lang="cs-CZ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122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364088" y="-99392"/>
            <a:ext cx="173028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8580" indent="0" algn="ctr">
              <a:buNone/>
            </a:pPr>
            <a:r>
              <a:rPr lang="cs-CZ" sz="4800" b="1" dirty="0" smtClean="0">
                <a:solidFill>
                  <a:schemeClr val="tx1"/>
                </a:solidFill>
              </a:rPr>
              <a:t>JAK?</a:t>
            </a:r>
            <a:endParaRPr lang="cs-CZ" sz="4800" b="1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475656" y="3244334"/>
            <a:ext cx="4997202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54330" indent="-285750">
              <a:buFont typeface="Arial" panose="020B0604020202020204" pitchFamily="34" charset="0"/>
              <a:buChar char="•"/>
            </a:pPr>
            <a:r>
              <a:rPr lang="cs-CZ" sz="4800" b="1" dirty="0" smtClean="0"/>
              <a:t>M</a:t>
            </a:r>
            <a:r>
              <a:rPr lang="cs-CZ" sz="4800" b="1" dirty="0" smtClean="0">
                <a:solidFill>
                  <a:schemeClr val="tx1"/>
                </a:solidFill>
              </a:rPr>
              <a:t>už v kaluži</a:t>
            </a:r>
          </a:p>
          <a:p>
            <a:pPr marL="354330" indent="-285750">
              <a:buFont typeface="Arial" panose="020B0604020202020204" pitchFamily="34" charset="0"/>
              <a:buChar char="•"/>
            </a:pPr>
            <a:endParaRPr lang="cs-CZ" sz="4800" b="1" dirty="0" smtClean="0">
              <a:solidFill>
                <a:schemeClr val="tx1"/>
              </a:solidFill>
            </a:endParaRPr>
          </a:p>
          <a:p>
            <a:pPr marL="354330" indent="-285750">
              <a:buFont typeface="Arial" panose="020B0604020202020204" pitchFamily="34" charset="0"/>
              <a:buChar char="•"/>
            </a:pPr>
            <a:r>
              <a:rPr lang="cs-CZ" sz="4800" b="1" dirty="0" smtClean="0"/>
              <a:t>Díra v hrudníku</a:t>
            </a:r>
          </a:p>
          <a:p>
            <a:pPr marL="35433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619672" y="1412776"/>
            <a:ext cx="539635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8580" indent="0" algn="ctr">
              <a:buNone/>
            </a:pPr>
            <a:r>
              <a:rPr lang="cs-CZ" sz="5400" b="1" dirty="0" smtClean="0">
                <a:solidFill>
                  <a:srgbClr val="C00000"/>
                </a:solidFill>
              </a:rPr>
              <a:t>Jak se to stalo?</a:t>
            </a:r>
            <a:endParaRPr lang="cs-CZ" sz="5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83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1484784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Vyjmenujte motivy k vraždě!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328060" y="0"/>
            <a:ext cx="19579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8580" indent="0" algn="ctr">
              <a:buNone/>
            </a:pPr>
            <a:r>
              <a:rPr lang="cs-CZ" sz="4000" b="1" dirty="0" smtClean="0">
                <a:solidFill>
                  <a:schemeClr val="tx1"/>
                </a:solidFill>
              </a:rPr>
              <a:t>PROČ?</a:t>
            </a:r>
            <a:endParaRPr lang="cs-CZ" sz="4000" b="1" dirty="0">
              <a:solidFill>
                <a:schemeClr val="tx1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56992"/>
            <a:ext cx="8185348" cy="2740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3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8136904" cy="5067925"/>
          </a:xfrm>
        </p:spPr>
        <p:txBody>
          <a:bodyPr>
            <a:normAutofit/>
          </a:bodyPr>
          <a:lstStyle/>
          <a:p>
            <a:r>
              <a:rPr lang="cs-CZ" dirty="0" smtClean="0"/>
              <a:t>Pravděpodobné charakteristiky osobnosti</a:t>
            </a:r>
          </a:p>
          <a:p>
            <a:endParaRPr lang="cs-CZ" dirty="0" smtClean="0"/>
          </a:p>
          <a:p>
            <a:r>
              <a:rPr lang="cs-CZ" dirty="0" smtClean="0"/>
              <a:t>Údaje o jeho osobě</a:t>
            </a:r>
          </a:p>
          <a:p>
            <a:endParaRPr lang="cs-CZ" dirty="0" smtClean="0"/>
          </a:p>
          <a:p>
            <a:r>
              <a:rPr lang="cs-CZ" dirty="0" smtClean="0"/>
              <a:t>Údaje o psychické založení</a:t>
            </a:r>
          </a:p>
          <a:p>
            <a:endParaRPr lang="cs-CZ" dirty="0"/>
          </a:p>
          <a:p>
            <a:r>
              <a:rPr lang="cs-CZ" dirty="0" smtClean="0"/>
              <a:t>Vycházet také z informací o objeti a výsledků pitvy</a:t>
            </a:r>
          </a:p>
          <a:p>
            <a:endParaRPr lang="cs-CZ" dirty="0" smtClean="0"/>
          </a:p>
          <a:p>
            <a:r>
              <a:rPr lang="cs-CZ" dirty="0"/>
              <a:t>z kriminalistických a kriminologických poznatků z předchozích podobných trestných činů</a:t>
            </a:r>
          </a:p>
        </p:txBody>
      </p:sp>
      <p:sp>
        <p:nvSpPr>
          <p:cNvPr id="4" name="Obdélník 3"/>
          <p:cNvSpPr/>
          <p:nvPr/>
        </p:nvSpPr>
        <p:spPr>
          <a:xfrm>
            <a:off x="4644008" y="1604"/>
            <a:ext cx="33733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8580" indent="0" algn="ctr">
              <a:buNone/>
            </a:pPr>
            <a:r>
              <a:rPr lang="cs-CZ" sz="3200" b="1" dirty="0" smtClean="0">
                <a:solidFill>
                  <a:schemeClr val="tx1"/>
                </a:solidFill>
              </a:rPr>
              <a:t>Profil pachatele</a:t>
            </a:r>
            <a:endParaRPr lang="cs-CZ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70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064896" cy="3508977"/>
          </a:xfrm>
        </p:spPr>
        <p:txBody>
          <a:bodyPr/>
          <a:lstStyle/>
          <a:p>
            <a:r>
              <a:rPr lang="cs-CZ" dirty="0" smtClean="0"/>
              <a:t>2 teorie:</a:t>
            </a:r>
          </a:p>
          <a:p>
            <a:pPr marL="68580" indent="0">
              <a:buNone/>
            </a:pP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 </a:t>
            </a:r>
            <a:r>
              <a:rPr lang="cs-CZ" dirty="0" smtClean="0"/>
              <a:t>    </a:t>
            </a:r>
            <a:r>
              <a:rPr lang="cs-CZ" dirty="0"/>
              <a:t>FBI (</a:t>
            </a:r>
            <a:r>
              <a:rPr lang="cs-CZ" dirty="0" err="1"/>
              <a:t>Federal</a:t>
            </a:r>
            <a:r>
              <a:rPr lang="cs-CZ" dirty="0"/>
              <a:t> </a:t>
            </a:r>
            <a:r>
              <a:rPr lang="cs-CZ" dirty="0" err="1"/>
              <a:t>Bureauof</a:t>
            </a:r>
            <a:r>
              <a:rPr lang="cs-CZ" dirty="0"/>
              <a:t> </a:t>
            </a:r>
            <a:r>
              <a:rPr lang="cs-CZ" dirty="0" err="1" smtClean="0"/>
              <a:t>Investigation</a:t>
            </a:r>
            <a:r>
              <a:rPr lang="cs-CZ" dirty="0" smtClean="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     Centrum </a:t>
            </a:r>
            <a:r>
              <a:rPr lang="cs-CZ" dirty="0"/>
              <a:t>pro investigativní </a:t>
            </a:r>
            <a:r>
              <a:rPr lang="cs-CZ" dirty="0" smtClean="0"/>
              <a:t>psychologii </a:t>
            </a:r>
          </a:p>
          <a:p>
            <a:pPr marL="68580" indent="0">
              <a:buNone/>
            </a:pPr>
            <a:r>
              <a:rPr lang="cs-CZ" dirty="0" smtClean="0"/>
              <a:t>        </a:t>
            </a:r>
            <a:r>
              <a:rPr lang="cs-CZ" dirty="0"/>
              <a:t>(Centre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Investigative</a:t>
            </a:r>
            <a:r>
              <a:rPr lang="cs-CZ" dirty="0"/>
              <a:t> </a:t>
            </a:r>
            <a:r>
              <a:rPr lang="cs-CZ" dirty="0" smtClean="0"/>
              <a:t>Psychology)</a:t>
            </a:r>
            <a:endParaRPr lang="cs-CZ" dirty="0"/>
          </a:p>
          <a:p>
            <a:pPr marL="68580" indent="0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716016" y="26708"/>
            <a:ext cx="34563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Teorie </a:t>
            </a: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rofilování</a:t>
            </a:r>
            <a:endParaRPr lang="cs-CZ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0742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Prostor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135</TotalTime>
  <Words>386</Words>
  <Application>Microsoft Office PowerPoint</Application>
  <PresentationFormat>Předvádění na obrazovce (4:3)</PresentationFormat>
  <Paragraphs>86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Austin</vt:lpstr>
      <vt:lpstr>Profilování pachatelů trestných činů</vt:lpstr>
      <vt:lpstr>Prezentace aplikace PowerPoint</vt:lpstr>
      <vt:lpstr>Historie</vt:lpstr>
      <vt:lpstr>Profil činu a pachatele </vt:lpstr>
      <vt:lpstr>Obecný postup</vt:lpstr>
      <vt:lpstr>Prezentace aplikace PowerPoint</vt:lpstr>
      <vt:lpstr>Vyjmenujte motivy k vraždě!</vt:lpstr>
      <vt:lpstr>Prezentace aplikace PowerPoint</vt:lpstr>
      <vt:lpstr>Prezentace aplikace PowerPoint</vt:lpstr>
      <vt:lpstr>Prezentace aplikace PowerPoint</vt:lpstr>
      <vt:lpstr>Popiš dezorganizovaného a organizovaného pachatele!</vt:lpstr>
      <vt:lpstr>Prezentace aplikace PowerPoint</vt:lpstr>
      <vt:lpstr>Prezentace aplikace PowerPoint</vt:lpstr>
      <vt:lpstr>Co může pachatel s tělem dělat?</vt:lpstr>
      <vt:lpstr>Prezentace aplikace PowerPoint</vt:lpstr>
      <vt:lpstr>Děkuji za pozornost 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Profilování pachatelů trestných činů</dc:title>
  <dc:creator>Barča</dc:creator>
  <cp:lastModifiedBy>Barča</cp:lastModifiedBy>
  <cp:revision>16</cp:revision>
  <dcterms:created xsi:type="dcterms:W3CDTF">2014-03-10T18:49:47Z</dcterms:created>
  <dcterms:modified xsi:type="dcterms:W3CDTF">2014-03-10T21:06:35Z</dcterms:modified>
</cp:coreProperties>
</file>