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7" r:id="rId5"/>
    <p:sldId id="267" r:id="rId6"/>
    <p:sldId id="259" r:id="rId7"/>
    <p:sldId id="260" r:id="rId8"/>
    <p:sldId id="262" r:id="rId9"/>
    <p:sldId id="263" r:id="rId10"/>
    <p:sldId id="265" r:id="rId11"/>
    <p:sldId id="268" r:id="rId12"/>
    <p:sldId id="264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CA83-9A65-424A-8E94-F9F2AF497D50}" type="datetimeFigureOut">
              <a:rPr lang="cs-CZ" smtClean="0"/>
              <a:pPr/>
              <a:t>12.4.2015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14AA-F954-4F6A-B725-240671C077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CA83-9A65-424A-8E94-F9F2AF497D50}" type="datetimeFigureOut">
              <a:rPr lang="cs-CZ" smtClean="0"/>
              <a:pPr/>
              <a:t>12.4.2015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14AA-F954-4F6A-B725-240671C077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CA83-9A65-424A-8E94-F9F2AF497D50}" type="datetimeFigureOut">
              <a:rPr lang="cs-CZ" smtClean="0"/>
              <a:pPr/>
              <a:t>12.4.2015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14AA-F954-4F6A-B725-240671C077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CA83-9A65-424A-8E94-F9F2AF497D50}" type="datetimeFigureOut">
              <a:rPr lang="cs-CZ" smtClean="0"/>
              <a:pPr/>
              <a:t>12.4.2015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14AA-F954-4F6A-B725-240671C077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CA83-9A65-424A-8E94-F9F2AF497D50}" type="datetimeFigureOut">
              <a:rPr lang="cs-CZ" smtClean="0"/>
              <a:pPr/>
              <a:t>12.4.2015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14AA-F954-4F6A-B725-240671C077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CA83-9A65-424A-8E94-F9F2AF497D50}" type="datetimeFigureOut">
              <a:rPr lang="cs-CZ" smtClean="0"/>
              <a:pPr/>
              <a:t>12.4.2015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14AA-F954-4F6A-B725-240671C077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CA83-9A65-424A-8E94-F9F2AF497D50}" type="datetimeFigureOut">
              <a:rPr lang="cs-CZ" smtClean="0"/>
              <a:pPr/>
              <a:t>12.4.2015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14AA-F954-4F6A-B725-240671C077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CA83-9A65-424A-8E94-F9F2AF497D50}" type="datetimeFigureOut">
              <a:rPr lang="cs-CZ" smtClean="0"/>
              <a:pPr/>
              <a:t>12.4.2015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14AA-F954-4F6A-B725-240671C077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CA83-9A65-424A-8E94-F9F2AF497D50}" type="datetimeFigureOut">
              <a:rPr lang="cs-CZ" smtClean="0"/>
              <a:pPr/>
              <a:t>12.4.2015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14AA-F954-4F6A-B725-240671C077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CA83-9A65-424A-8E94-F9F2AF497D50}" type="datetimeFigureOut">
              <a:rPr lang="cs-CZ" smtClean="0"/>
              <a:pPr/>
              <a:t>12.4.2015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14AA-F954-4F6A-B725-240671C077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CA83-9A65-424A-8E94-F9F2AF497D50}" type="datetimeFigureOut">
              <a:rPr lang="cs-CZ" smtClean="0"/>
              <a:pPr/>
              <a:t>12.4.2015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D314AA-F954-4F6A-B725-240671C077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F1CA83-9A65-424A-8E94-F9F2AF497D50}" type="datetimeFigureOut">
              <a:rPr lang="cs-CZ" smtClean="0"/>
              <a:pPr/>
              <a:t>12.4.2015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D314AA-F954-4F6A-B725-240671C0779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omácí násilí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14488"/>
            <a:ext cx="2910067" cy="433864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Domácí násilí a pomoc jeho obětem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Štěpán </a:t>
            </a:r>
            <a:r>
              <a:rPr lang="cs-CZ" dirty="0" err="1" smtClean="0"/>
              <a:t>Šlapanský</a:t>
            </a:r>
            <a:endParaRPr lang="cs-CZ" dirty="0" smtClean="0"/>
          </a:p>
          <a:p>
            <a:r>
              <a:rPr lang="cs-CZ" dirty="0" smtClean="0"/>
              <a:t>ASEBS 2014/2015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 obětem DN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Co dělat…osoby blízké </a:t>
            </a:r>
          </a:p>
          <a:p>
            <a:pPr lvl="1"/>
            <a:r>
              <a:rPr lang="cs-CZ" dirty="0" smtClean="0"/>
              <a:t>vyslechnout ohroženou osobu (co se stalo, jak často, jakou formou, apod.),</a:t>
            </a:r>
          </a:p>
          <a:p>
            <a:pPr lvl="1"/>
            <a:r>
              <a:rPr lang="cs-CZ" b="1" dirty="0" smtClean="0"/>
              <a:t>nenutit</a:t>
            </a:r>
            <a:r>
              <a:rPr lang="cs-CZ" dirty="0" smtClean="0"/>
              <a:t> ji vyprávět detaily, pokud sama nechce,</a:t>
            </a:r>
          </a:p>
          <a:p>
            <a:pPr lvl="1"/>
            <a:r>
              <a:rPr lang="cs-CZ" dirty="0" smtClean="0"/>
              <a:t>podpořit ji (dodat odvahu, projevit pochopení, věnovat jí dostatek času),</a:t>
            </a:r>
          </a:p>
          <a:p>
            <a:pPr lvl="1"/>
            <a:r>
              <a:rPr lang="cs-CZ" dirty="0" smtClean="0"/>
              <a:t>nabídnout pomoc (informovat o možnostech řešení situace, nabídnout doprovod do poradny, k lékaři, na policii),</a:t>
            </a:r>
          </a:p>
          <a:p>
            <a:pPr lvl="1"/>
            <a:r>
              <a:rPr lang="cs-CZ" dirty="0" smtClean="0"/>
              <a:t>nechat ohroženou osobu vyslovit svoje vlastní rozhodnutí, !!!</a:t>
            </a:r>
            <a:r>
              <a:rPr lang="cs-CZ" b="1" dirty="0" smtClean="0"/>
              <a:t>do ničeho ji nenutit!!!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veškeré kroky k řešení situace předem naplánovat.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 obětem DN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Pravomoci policie ČR</a:t>
            </a:r>
          </a:p>
          <a:p>
            <a:pPr lvl="1"/>
            <a:r>
              <a:rPr lang="cs-CZ" dirty="0" smtClean="0"/>
              <a:t>Vstup do obydlí, jiného prostoru nebo na pozemek</a:t>
            </a:r>
          </a:p>
          <a:p>
            <a:pPr lvl="1"/>
            <a:r>
              <a:rPr lang="cs-CZ" dirty="0" smtClean="0"/>
              <a:t>Oprávnění </a:t>
            </a:r>
            <a:r>
              <a:rPr lang="cs-CZ" dirty="0" smtClean="0"/>
              <a:t>otevřít byt nebo jiný uzavřený prostor</a:t>
            </a:r>
          </a:p>
          <a:p>
            <a:pPr lvl="1"/>
            <a:r>
              <a:rPr lang="cs-CZ" dirty="0" smtClean="0"/>
              <a:t>Zajištění</a:t>
            </a:r>
          </a:p>
          <a:p>
            <a:pPr lvl="1"/>
            <a:r>
              <a:rPr lang="cs-CZ" dirty="0" smtClean="0"/>
              <a:t>Vykázání</a:t>
            </a:r>
          </a:p>
          <a:p>
            <a:r>
              <a:rPr lang="cs-CZ" dirty="0" smtClean="0"/>
              <a:t>Trestní zákon</a:t>
            </a:r>
          </a:p>
          <a:p>
            <a:pPr lvl="1"/>
            <a:r>
              <a:rPr lang="cs-CZ" dirty="0" smtClean="0"/>
              <a:t>Týrání osoby žijící ve společně obývaném bytě nebo domě</a:t>
            </a:r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-53011"/>
            <a:ext cx="4857784" cy="6659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.ct24.cz/cache/900x700/article/33/3298/3297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000" dirty="0" smtClean="0">
                <a:solidFill>
                  <a:srgbClr val="FF0000"/>
                </a:solidFill>
              </a:rPr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media.novinky.cz/794/257949-top_foto1-jisrk.jpg?13573000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071810"/>
            <a:ext cx="5715000" cy="3219451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násilí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Domácí násilí je fyzické, psychické anebo sexuální násilí mezi blízkými osobami, ke kterému dochází opakovaně v jejich soukromí a tím skrytě mimo kontrolu veřejnosti, intenzita násilných incidentů se stupňuje a vede ke ztrátě schopností včas tyto incidenty zastavit a efektivně vyřešit narušený vztah.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Výsledek obrázku pro domácí násilí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357298"/>
            <a:ext cx="3435268" cy="285752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Znaky:</a:t>
            </a:r>
          </a:p>
          <a:p>
            <a:pPr>
              <a:buNone/>
            </a:pPr>
            <a:r>
              <a:rPr lang="cs-CZ" dirty="0" smtClean="0"/>
              <a:t>		      1. Opakování a dlouhodobost	</a:t>
            </a:r>
          </a:p>
          <a:p>
            <a:pPr>
              <a:buNone/>
            </a:pPr>
            <a:r>
              <a:rPr lang="cs-CZ" dirty="0" smtClean="0"/>
              <a:t>                 2. Eskalace</a:t>
            </a:r>
          </a:p>
          <a:p>
            <a:pPr>
              <a:buNone/>
            </a:pPr>
            <a:r>
              <a:rPr lang="cs-CZ" dirty="0" smtClean="0"/>
              <a:t>                 3. Jasné a nezpochybnitelné rozdělení 		          rolí osoby ohrožené a osoby násilné</a:t>
            </a:r>
          </a:p>
          <a:p>
            <a:pPr>
              <a:buNone/>
            </a:pPr>
            <a:r>
              <a:rPr lang="cs-CZ" dirty="0" smtClean="0"/>
              <a:t>		      4. Neveřejnost</a:t>
            </a:r>
          </a:p>
          <a:p>
            <a:pPr lvl="2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Formy a projevy DN:</a:t>
            </a:r>
          </a:p>
          <a:p>
            <a:pPr lvl="1"/>
            <a:r>
              <a:rPr lang="cs-CZ" dirty="0" smtClean="0"/>
              <a:t>Fyzické násilí</a:t>
            </a:r>
          </a:p>
          <a:p>
            <a:pPr lvl="1"/>
            <a:r>
              <a:rPr lang="cs-CZ" dirty="0" smtClean="0"/>
              <a:t>Psychické</a:t>
            </a:r>
          </a:p>
          <a:p>
            <a:pPr lvl="1"/>
            <a:r>
              <a:rPr lang="cs-CZ" dirty="0" smtClean="0"/>
              <a:t>Sexuální zneužíván</a:t>
            </a:r>
          </a:p>
          <a:p>
            <a:pPr lvl="1"/>
            <a:r>
              <a:rPr lang="cs-CZ" dirty="0" smtClean="0"/>
              <a:t>Sociální izolace</a:t>
            </a:r>
          </a:p>
          <a:p>
            <a:pPr lvl="1"/>
            <a:r>
              <a:rPr lang="cs-CZ" dirty="0" smtClean="0"/>
              <a:t>Ekonomická kontrola</a:t>
            </a:r>
            <a:endParaRPr lang="cs-CZ" dirty="0"/>
          </a:p>
        </p:txBody>
      </p:sp>
      <p:pic>
        <p:nvPicPr>
          <p:cNvPr id="7170" name="Picture 2" descr="http://www.profem.cz/shared/clanky/ikony/55.jpg?width=3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3" y="857232"/>
            <a:ext cx="3597719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4" descr="http://www.zivot90.cz/uploads/article/245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75730" y="1935163"/>
            <a:ext cx="7592540" cy="4389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Rizikové faktory doprovázející vznik DN mezi blízkými osobami:</a:t>
            </a:r>
          </a:p>
          <a:p>
            <a:pPr lvl="1"/>
            <a:r>
              <a:rPr lang="cs-CZ" sz="1800" dirty="0" smtClean="0"/>
              <a:t>vynucená sociální izolace</a:t>
            </a:r>
          </a:p>
          <a:p>
            <a:pPr lvl="1"/>
            <a:r>
              <a:rPr lang="cs-CZ" sz="1800" dirty="0" smtClean="0"/>
              <a:t>finanční závislost na partnerovi</a:t>
            </a:r>
          </a:p>
          <a:p>
            <a:pPr lvl="1"/>
            <a:r>
              <a:rPr lang="cs-CZ" sz="1800" dirty="0" smtClean="0"/>
              <a:t>péče o děti v rámci mateřské a rodičovské dovolené</a:t>
            </a:r>
          </a:p>
          <a:p>
            <a:pPr lvl="1"/>
            <a:r>
              <a:rPr lang="cs-CZ" sz="1800" dirty="0" smtClean="0"/>
              <a:t>zdravotní postižení a omezení</a:t>
            </a:r>
          </a:p>
          <a:p>
            <a:pPr lvl="1"/>
            <a:r>
              <a:rPr lang="cs-CZ" sz="1800" dirty="0" smtClean="0"/>
              <a:t>vyšší věk a bezmocnost seniorů</a:t>
            </a:r>
          </a:p>
          <a:p>
            <a:pPr lvl="1"/>
            <a:r>
              <a:rPr lang="cs-CZ" sz="1800" dirty="0" smtClean="0"/>
              <a:t>přechod z aktivní zaměstnanosti do starobního či jiného důchodu</a:t>
            </a:r>
          </a:p>
          <a:p>
            <a:pPr lvl="1"/>
            <a:r>
              <a:rPr lang="cs-CZ" sz="1800" dirty="0" smtClean="0"/>
              <a:t>nezvládnuté rodičovství a výchova dětí</a:t>
            </a:r>
          </a:p>
          <a:p>
            <a:pPr lvl="1"/>
            <a:r>
              <a:rPr lang="cs-CZ" sz="1800" dirty="0" smtClean="0"/>
              <a:t>závislosti násilné osoby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 obětem DN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Identifikace DN</a:t>
            </a:r>
          </a:p>
          <a:p>
            <a:pPr lvl="1"/>
            <a:r>
              <a:rPr lang="cs-CZ" dirty="0" smtClean="0"/>
              <a:t>Přímím dotazováním</a:t>
            </a:r>
          </a:p>
          <a:p>
            <a:pPr lvl="1"/>
            <a:r>
              <a:rPr lang="cs-CZ" dirty="0" smtClean="0"/>
              <a:t>Pomocí tří kritérií</a:t>
            </a:r>
          </a:p>
          <a:p>
            <a:pPr lvl="2"/>
            <a:r>
              <a:rPr lang="cs-CZ" dirty="0" smtClean="0"/>
              <a:t>Startér násilí</a:t>
            </a:r>
          </a:p>
          <a:p>
            <a:pPr lvl="2"/>
            <a:r>
              <a:rPr lang="cs-CZ" dirty="0" smtClean="0"/>
              <a:t>Opakování</a:t>
            </a:r>
          </a:p>
          <a:p>
            <a:pPr lvl="2"/>
            <a:r>
              <a:rPr lang="cs-CZ" dirty="0" smtClean="0"/>
              <a:t>Pocit oběti</a:t>
            </a:r>
          </a:p>
          <a:p>
            <a:pPr lvl="1"/>
            <a:r>
              <a:rPr lang="cs-CZ" dirty="0" smtClean="0"/>
              <a:t>Pomocí </a:t>
            </a:r>
            <a:r>
              <a:rPr lang="cs-CZ" dirty="0" err="1" smtClean="0"/>
              <a:t>psychologyckých</a:t>
            </a:r>
            <a:r>
              <a:rPr lang="cs-CZ" dirty="0" smtClean="0"/>
              <a:t> signálů DN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 obětem DN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Komplikace rozpoznání domácího násilí:</a:t>
            </a:r>
          </a:p>
          <a:p>
            <a:pPr lvl="1"/>
            <a:r>
              <a:rPr lang="cs-CZ" dirty="0" smtClean="0"/>
              <a:t>ohrožené osoby často trpí studem</a:t>
            </a:r>
          </a:p>
          <a:p>
            <a:pPr lvl="1"/>
            <a:r>
              <a:rPr lang="cs-CZ" dirty="0" smtClean="0"/>
              <a:t>ohrožené osoby mohou uvádět jiné důvody pro příznaky svých posttraumatických projevů a reakcí</a:t>
            </a:r>
          </a:p>
          <a:p>
            <a:pPr lvl="1"/>
            <a:r>
              <a:rPr lang="pl-PL" dirty="0" smtClean="0"/>
              <a:t>ohrožené osoby mají tendenci minimalizovat</a:t>
            </a:r>
          </a:p>
          <a:p>
            <a:pPr lvl="1"/>
            <a:r>
              <a:rPr lang="cs-CZ" dirty="0" smtClean="0"/>
              <a:t>skutečnost je zpravidla horší, než ohrožené osoby uvádějí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 obětem DN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Co dělat…oběť</a:t>
            </a:r>
          </a:p>
          <a:p>
            <a:pPr lvl="1"/>
            <a:r>
              <a:rPr lang="cs-CZ" dirty="0" smtClean="0"/>
              <a:t>Jestliže hrozí akutní nebezpečí, volat okamžitě policii.</a:t>
            </a:r>
          </a:p>
          <a:p>
            <a:pPr lvl="1"/>
            <a:r>
              <a:rPr lang="cs-CZ" dirty="0" smtClean="0"/>
              <a:t>V případě zranění vyhledat lékaře a požádat o zápis do zdravotní dokumentace.</a:t>
            </a:r>
          </a:p>
          <a:p>
            <a:pPr lvl="1"/>
            <a:r>
              <a:rPr lang="cs-CZ" dirty="0" smtClean="0"/>
              <a:t>Připustit si, co se děje a pokusit se vývoj problému zastavit včas.</a:t>
            </a:r>
          </a:p>
          <a:p>
            <a:pPr lvl="1"/>
            <a:r>
              <a:rPr lang="cs-CZ" dirty="0" smtClean="0"/>
              <a:t>Nikdy si nedávat za vinu situaci, ve které se ocitl(a),</a:t>
            </a:r>
            <a:br>
              <a:rPr lang="cs-CZ" dirty="0" smtClean="0"/>
            </a:br>
            <a:r>
              <a:rPr lang="cs-CZ" dirty="0" smtClean="0"/>
              <a:t>- svěřit se známým, přátelům nebo lidem, na které je možné se spolehnout.</a:t>
            </a:r>
          </a:p>
          <a:p>
            <a:pPr lvl="1"/>
            <a:r>
              <a:rPr lang="cs-CZ" dirty="0" smtClean="0"/>
              <a:t>Kam se oběť může obrátit:</a:t>
            </a:r>
          </a:p>
          <a:p>
            <a:pPr lvl="2"/>
            <a:r>
              <a:rPr lang="cs-CZ" dirty="0" smtClean="0"/>
              <a:t>DONA linka - 24 hodin denně, </a:t>
            </a:r>
          </a:p>
          <a:p>
            <a:pPr lvl="2"/>
            <a:r>
              <a:rPr lang="cs-CZ" dirty="0" smtClean="0"/>
              <a:t>Intervenční centrum v Brně, - 24 hodin denně,</a:t>
            </a:r>
          </a:p>
          <a:p>
            <a:pPr lvl="2"/>
            <a:r>
              <a:rPr lang="cs-CZ" dirty="0" smtClean="0"/>
              <a:t>Bílý kruh bezpečí, o. s. v Brně</a:t>
            </a:r>
          </a:p>
          <a:p>
            <a:pPr lvl="2"/>
            <a:r>
              <a:rPr lang="cs-CZ" dirty="0" smtClean="0"/>
              <a:t> Občanské poradny atd.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</TotalTime>
  <Words>304</Words>
  <Application>Microsoft Office PowerPoint</Application>
  <PresentationFormat>Předvádění na obrazovce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Domácí násilí a pomoc jeho obětem</vt:lpstr>
      <vt:lpstr>Domácí násilí </vt:lpstr>
      <vt:lpstr>Domácí násilí</vt:lpstr>
      <vt:lpstr>Domácí násilí</vt:lpstr>
      <vt:lpstr>Snímek 5</vt:lpstr>
      <vt:lpstr>Domácí násilí</vt:lpstr>
      <vt:lpstr>Pomoc obětem DN</vt:lpstr>
      <vt:lpstr>Pomoc obětem DN</vt:lpstr>
      <vt:lpstr>Pomoc obětem DN</vt:lpstr>
      <vt:lpstr>Pomoc obětem DN</vt:lpstr>
      <vt:lpstr>Pomoc obětem DN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Domácí násilí a pomoc jeho obětem</dc:title>
  <dc:creator>Mamka</dc:creator>
  <cp:lastModifiedBy>Mamka</cp:lastModifiedBy>
  <cp:revision>14</cp:revision>
  <dcterms:created xsi:type="dcterms:W3CDTF">2015-04-11T16:56:16Z</dcterms:created>
  <dcterms:modified xsi:type="dcterms:W3CDTF">2015-04-12T08:35:37Z</dcterms:modified>
</cp:coreProperties>
</file>