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69" r:id="rId2"/>
  </p:sldMasterIdLst>
  <p:notesMasterIdLst>
    <p:notesMasterId r:id="rId108"/>
  </p:notesMasterIdLst>
  <p:handoutMasterIdLst>
    <p:handoutMasterId r:id="rId109"/>
  </p:handoutMasterIdLst>
  <p:sldIdLst>
    <p:sldId id="256" r:id="rId3"/>
    <p:sldId id="268" r:id="rId4"/>
    <p:sldId id="300" r:id="rId5"/>
    <p:sldId id="302" r:id="rId6"/>
    <p:sldId id="307" r:id="rId7"/>
    <p:sldId id="296" r:id="rId8"/>
    <p:sldId id="301" r:id="rId9"/>
    <p:sldId id="303" r:id="rId10"/>
    <p:sldId id="294" r:id="rId11"/>
    <p:sldId id="304" r:id="rId12"/>
    <p:sldId id="305" r:id="rId13"/>
    <p:sldId id="306" r:id="rId14"/>
    <p:sldId id="356" r:id="rId15"/>
    <p:sldId id="357" r:id="rId16"/>
    <p:sldId id="358" r:id="rId17"/>
    <p:sldId id="359" r:id="rId18"/>
    <p:sldId id="298" r:id="rId19"/>
    <p:sldId id="297" r:id="rId20"/>
    <p:sldId id="367" r:id="rId21"/>
    <p:sldId id="368" r:id="rId22"/>
    <p:sldId id="382" r:id="rId23"/>
    <p:sldId id="383" r:id="rId24"/>
    <p:sldId id="384" r:id="rId25"/>
    <p:sldId id="354" r:id="rId26"/>
    <p:sldId id="355" r:id="rId27"/>
    <p:sldId id="271" r:id="rId28"/>
    <p:sldId id="299" r:id="rId29"/>
    <p:sldId id="272" r:id="rId30"/>
    <p:sldId id="273" r:id="rId31"/>
    <p:sldId id="310" r:id="rId32"/>
    <p:sldId id="311" r:id="rId33"/>
    <p:sldId id="293" r:id="rId34"/>
    <p:sldId id="274" r:id="rId35"/>
    <p:sldId id="360" r:id="rId36"/>
    <p:sldId id="361" r:id="rId37"/>
    <p:sldId id="362" r:id="rId38"/>
    <p:sldId id="363" r:id="rId39"/>
    <p:sldId id="364" r:id="rId40"/>
    <p:sldId id="309" r:id="rId41"/>
    <p:sldId id="277" r:id="rId42"/>
    <p:sldId id="365" r:id="rId43"/>
    <p:sldId id="366" r:id="rId44"/>
    <p:sldId id="276" r:id="rId45"/>
    <p:sldId id="278" r:id="rId46"/>
    <p:sldId id="279" r:id="rId47"/>
    <p:sldId id="280" r:id="rId48"/>
    <p:sldId id="282" r:id="rId49"/>
    <p:sldId id="283" r:id="rId50"/>
    <p:sldId id="284" r:id="rId51"/>
    <p:sldId id="285" r:id="rId52"/>
    <p:sldId id="286" r:id="rId53"/>
    <p:sldId id="288" r:id="rId54"/>
    <p:sldId id="291" r:id="rId55"/>
    <p:sldId id="287" r:id="rId56"/>
    <p:sldId id="308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46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41" r:id="rId84"/>
    <p:sldId id="342" r:id="rId85"/>
    <p:sldId id="343" r:id="rId86"/>
    <p:sldId id="339" r:id="rId87"/>
    <p:sldId id="340" r:id="rId88"/>
    <p:sldId id="381" r:id="rId89"/>
    <p:sldId id="350" r:id="rId90"/>
    <p:sldId id="352" r:id="rId91"/>
    <p:sldId id="351" r:id="rId92"/>
    <p:sldId id="353" r:id="rId93"/>
    <p:sldId id="369" r:id="rId94"/>
    <p:sldId id="370" r:id="rId95"/>
    <p:sldId id="371" r:id="rId96"/>
    <p:sldId id="372" r:id="rId97"/>
    <p:sldId id="373" r:id="rId98"/>
    <p:sldId id="374" r:id="rId99"/>
    <p:sldId id="375" r:id="rId100"/>
    <p:sldId id="376" r:id="rId101"/>
    <p:sldId id="377" r:id="rId102"/>
    <p:sldId id="348" r:id="rId103"/>
    <p:sldId id="347" r:id="rId104"/>
    <p:sldId id="379" r:id="rId105"/>
    <p:sldId id="380" r:id="rId106"/>
    <p:sldId id="349" r:id="rId10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ubalová Jana MUDr." initials="KJ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E171933-4619-4E11-9A3F-F7608DF75F80}" styleName="Střední styl 1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Styl Středně sytá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 autoAdjust="0"/>
    <p:restoredTop sz="94706" autoAdjust="0"/>
  </p:normalViewPr>
  <p:slideViewPr>
    <p:cSldViewPr>
      <p:cViewPr>
        <p:scale>
          <a:sx n="77" d="100"/>
          <a:sy n="77" d="100"/>
        </p:scale>
        <p:origin x="-2580" y="-8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588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viewProps" Target="view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theme" Target="theme/theme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commentAuthors" Target="commentAuthor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56949A-76A1-439E-9959-A4F7183855A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7440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3ECCF-EF67-4616-8657-BD5BB23FB5B7}" type="datetimeFigureOut">
              <a:rPr lang="cs-CZ" smtClean="0"/>
              <a:t>17.4.2015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2F594-4C2E-4BB1-ADFF-624E8E22A3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51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AE2F8-C255-4A7D-8AB6-4C17D7B12D44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822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2"/>
                </a:solidFill>
                <a:latin typeface="Helvetica Neue" charset="0"/>
              </a:defRPr>
            </a:lvl1pPr>
            <a:lvl2pPr marL="742950" indent="-285750" eaLnBrk="0" hangingPunct="0">
              <a:defRPr sz="3200">
                <a:solidFill>
                  <a:schemeClr val="bg2"/>
                </a:solidFill>
                <a:latin typeface="Helvetica Neue" charset="0"/>
              </a:defRPr>
            </a:lvl2pPr>
            <a:lvl3pPr marL="1143000" indent="-228600" eaLnBrk="0" hangingPunct="0">
              <a:defRPr sz="3200">
                <a:solidFill>
                  <a:schemeClr val="bg2"/>
                </a:solidFill>
                <a:latin typeface="Helvetica Neue" charset="0"/>
              </a:defRPr>
            </a:lvl3pPr>
            <a:lvl4pPr marL="1600200" indent="-228600" eaLnBrk="0" hangingPunct="0">
              <a:defRPr sz="3200">
                <a:solidFill>
                  <a:schemeClr val="bg2"/>
                </a:solidFill>
                <a:latin typeface="Helvetica Neue" charset="0"/>
              </a:defRPr>
            </a:lvl4pPr>
            <a:lvl5pPr marL="2057400" indent="-228600" eaLnBrk="0" hangingPunct="0">
              <a:defRPr sz="3200">
                <a:solidFill>
                  <a:schemeClr val="bg2"/>
                </a:solidFill>
                <a:latin typeface="Helvetica Neue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25000"/>
              </a:spcAft>
              <a:buClr>
                <a:srgbClr val="C11942"/>
              </a:buClr>
              <a:buSzPct val="190000"/>
              <a:buFont typeface="Times"/>
              <a:buChar char="•"/>
              <a:defRPr sz="3200">
                <a:solidFill>
                  <a:schemeClr val="bg2"/>
                </a:solidFill>
                <a:latin typeface="Helvetica Neue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25000"/>
              </a:spcAft>
              <a:buClr>
                <a:srgbClr val="C11942"/>
              </a:buClr>
              <a:buSzPct val="190000"/>
              <a:buFont typeface="Times"/>
              <a:buChar char="•"/>
              <a:defRPr sz="3200">
                <a:solidFill>
                  <a:schemeClr val="bg2"/>
                </a:solidFill>
                <a:latin typeface="Helvetica Neue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25000"/>
              </a:spcAft>
              <a:buClr>
                <a:srgbClr val="C11942"/>
              </a:buClr>
              <a:buSzPct val="190000"/>
              <a:buFont typeface="Times"/>
              <a:buChar char="•"/>
              <a:defRPr sz="3200">
                <a:solidFill>
                  <a:schemeClr val="bg2"/>
                </a:solidFill>
                <a:latin typeface="Helvetica Neue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25000"/>
              </a:spcAft>
              <a:buClr>
                <a:srgbClr val="C11942"/>
              </a:buClr>
              <a:buSzPct val="190000"/>
              <a:buFont typeface="Times"/>
              <a:buChar char="•"/>
              <a:defRPr sz="3200">
                <a:solidFill>
                  <a:schemeClr val="bg2"/>
                </a:solidFill>
                <a:latin typeface="Helvetica Neue" charset="0"/>
              </a:defRPr>
            </a:lvl9pPr>
          </a:lstStyle>
          <a:p>
            <a:pPr eaLnBrk="1" hangingPunct="1"/>
            <a:fld id="{84DBC983-3495-4F92-B7CA-C22285AE2BAE}" type="slidenum">
              <a:rPr lang="en-US" sz="1200" smtClean="0">
                <a:solidFill>
                  <a:schemeClr val="tx1"/>
                </a:solidFill>
                <a:latin typeface="HelveticaNeue BoldExt" charset="0"/>
              </a:rPr>
              <a:pPr eaLnBrk="1" hangingPunct="1"/>
              <a:t>42</a:t>
            </a:fld>
            <a:endParaRPr lang="en-US" sz="1200" smtClean="0">
              <a:solidFill>
                <a:schemeClr val="tx1"/>
              </a:solidFill>
              <a:latin typeface="HelveticaNeue BoldExt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D2A3B-D734-4893-9B1F-F1FCEAE9CCA5}" type="slidenum">
              <a:rPr lang="cs-CZ" smtClean="0"/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554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3DAC3-C0C1-4E20-A702-FA35D8975298}" type="slidenum">
              <a:rPr lang="cs-CZ" smtClean="0"/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2518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535F8-2D95-4E32-8B52-31F23877879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FA8B3-4FD2-46F4-9CA4-4C6503A8AFF7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2031B9-4E90-4CA4-A142-EB99A4A8FD2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56FE7-2A93-47B2-A66E-49D555DBDD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0738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D9B2E-D264-41D4-ABD7-312BBCD563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4038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8264C-8B79-45B8-B397-43227E4E4E0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007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22FFFB2-0341-40EA-981A-3082061C08B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6552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211320D-E8F1-44DB-A421-0CB6D92DFE3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929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06B6-4B3F-4182-AC84-3259633CD2E6}" type="datetimeFigureOut">
              <a:rPr lang="cs-CZ" smtClean="0">
                <a:solidFill>
                  <a:prstClr val="white">
                    <a:shade val="50000"/>
                  </a:prstClr>
                </a:solidFill>
              </a:rPr>
              <a:pPr/>
              <a:t>17.4.2015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4E1C-B3D1-49B8-826A-10FA975F0564}" type="slidenum">
              <a:rPr lang="cs-C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63093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06B6-4B3F-4182-AC84-3259633CD2E6}" type="datetimeFigureOut">
              <a:rPr lang="cs-CZ" smtClean="0">
                <a:solidFill>
                  <a:prstClr val="white">
                    <a:shade val="50000"/>
                  </a:prstClr>
                </a:solidFill>
              </a:rPr>
              <a:pPr/>
              <a:t>17.4.2015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4E1C-B3D1-49B8-826A-10FA975F0564}" type="slidenum">
              <a:rPr lang="cs-C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354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06B6-4B3F-4182-AC84-3259633CD2E6}" type="datetimeFigureOut">
              <a:rPr lang="cs-CZ" smtClean="0">
                <a:solidFill>
                  <a:prstClr val="white">
                    <a:shade val="50000"/>
                  </a:prstClr>
                </a:solidFill>
              </a:rPr>
              <a:pPr/>
              <a:t>17.4.2015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5654E1C-B3D1-49B8-826A-10FA975F0564}" type="slidenum">
              <a:rPr lang="cs-C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84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E5C7C-EFB7-4DF1-A7A2-D6FD115778D6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06B6-4B3F-4182-AC84-3259633CD2E6}" type="datetimeFigureOut">
              <a:rPr lang="cs-CZ" smtClean="0">
                <a:solidFill>
                  <a:prstClr val="white">
                    <a:shade val="50000"/>
                  </a:prstClr>
                </a:solidFill>
              </a:rPr>
              <a:pPr/>
              <a:t>17.4.2015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4E1C-B3D1-49B8-826A-10FA975F0564}" type="slidenum">
              <a:rPr lang="cs-C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759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06B6-4B3F-4182-AC84-3259633CD2E6}" type="datetimeFigureOut">
              <a:rPr lang="cs-CZ" smtClean="0">
                <a:solidFill>
                  <a:prstClr val="white">
                    <a:shade val="50000"/>
                  </a:prstClr>
                </a:solidFill>
              </a:rPr>
              <a:pPr/>
              <a:t>17.4.2015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4E1C-B3D1-49B8-826A-10FA975F0564}" type="slidenum">
              <a:rPr lang="cs-C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85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06B6-4B3F-4182-AC84-3259633CD2E6}" type="datetimeFigureOut">
              <a:rPr lang="cs-CZ" smtClean="0">
                <a:solidFill>
                  <a:prstClr val="white">
                    <a:shade val="50000"/>
                  </a:prstClr>
                </a:solidFill>
              </a:rPr>
              <a:pPr/>
              <a:t>17.4.2015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4E1C-B3D1-49B8-826A-10FA975F0564}" type="slidenum">
              <a:rPr lang="cs-C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66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06B6-4B3F-4182-AC84-3259633CD2E6}" type="datetimeFigureOut">
              <a:rPr lang="cs-CZ" smtClean="0">
                <a:solidFill>
                  <a:prstClr val="white">
                    <a:shade val="50000"/>
                  </a:prstClr>
                </a:solidFill>
              </a:rPr>
              <a:pPr/>
              <a:t>17.4.2015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4E1C-B3D1-49B8-826A-10FA975F0564}" type="slidenum">
              <a:rPr lang="cs-C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11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06B6-4B3F-4182-AC84-3259633CD2E6}" type="datetimeFigureOut">
              <a:rPr lang="cs-CZ" smtClean="0">
                <a:solidFill>
                  <a:prstClr val="white">
                    <a:shade val="50000"/>
                  </a:prstClr>
                </a:solidFill>
              </a:rPr>
              <a:pPr/>
              <a:t>17.4.2015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4E1C-B3D1-49B8-826A-10FA975F0564}" type="slidenum">
              <a:rPr lang="cs-C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69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cs-CZ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06B6-4B3F-4182-AC84-3259633CD2E6}" type="datetimeFigureOut">
              <a:rPr lang="cs-CZ" smtClean="0">
                <a:solidFill>
                  <a:prstClr val="white">
                    <a:shade val="50000"/>
                  </a:prstClr>
                </a:solidFill>
              </a:rPr>
              <a:pPr/>
              <a:t>17.4.2015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4E1C-B3D1-49B8-826A-10FA975F0564}" type="slidenum">
              <a:rPr lang="cs-C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72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06B6-4B3F-4182-AC84-3259633CD2E6}" type="datetimeFigureOut">
              <a:rPr lang="cs-CZ" smtClean="0">
                <a:solidFill>
                  <a:prstClr val="white">
                    <a:shade val="50000"/>
                  </a:prstClr>
                </a:solidFill>
              </a:rPr>
              <a:pPr/>
              <a:t>17.4.2015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4E1C-B3D1-49B8-826A-10FA975F0564}" type="slidenum">
              <a:rPr lang="cs-C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4043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06B6-4B3F-4182-AC84-3259633CD2E6}" type="datetimeFigureOut">
              <a:rPr lang="cs-CZ" smtClean="0">
                <a:solidFill>
                  <a:prstClr val="white">
                    <a:shade val="50000"/>
                  </a:prstClr>
                </a:solidFill>
              </a:rPr>
              <a:pPr/>
              <a:t>17.4.2015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4E1C-B3D1-49B8-826A-10FA975F0564}" type="slidenum">
              <a:rPr lang="cs-C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200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D9B2E-D264-41D4-ABD7-312BBCD563D6}" type="slidenum">
              <a:rPr lang="cs-CZ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76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56FE7-2A93-47B2-A66E-49D555DBDD5A}" type="slidenum">
              <a:rPr lang="cs-CZ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89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D0D3B2-51D4-4D1B-8200-8ECDD9ADF89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8264C-8B79-45B8-B397-43227E4E4E07}" type="slidenum">
              <a:rPr lang="cs-CZ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4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22FFFB2-0341-40EA-981A-3082061C08B4}" type="slidenum">
              <a:rPr lang="cs-CZ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62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28775"/>
            <a:ext cx="40386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40386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FFCEA9-F781-4B60-A172-44D45F3EBC1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808DE-8000-437F-AD63-B69F7A1A840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3C8-9A22-43B2-96AC-3B53107AC31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B2BC40-7694-47FC-A255-144BA399BF6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F6C94-6632-4148-864F-7FB68F331F8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Klepnutím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DA57AA-A23B-4331-86BE-6D9C0546BAE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ppt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3468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8775"/>
            <a:ext cx="8229600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97650"/>
            <a:ext cx="213360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97650"/>
            <a:ext cx="289560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97650"/>
            <a:ext cx="213360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111A6F1-B453-4899-AAA2-233C2E7E720F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85" r:id="rId1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31B06B6-4B3F-4182-AC84-3259633CD2E6}" type="datetimeFigureOut">
              <a:rPr lang="cs-CZ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17.4.2015</a:t>
            </a:fld>
            <a:endParaRPr lang="cs-CZ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5654E1C-B3D1-49B8-826A-10FA975F0564}" type="slidenum">
              <a:rPr lang="cs-CZ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cs-CZ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8416815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hyperlink" Target="http://1url.cz/w0Sb" TargetMode="Externa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1oQhzJkA-U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RENTGEN+PELVIS&amp;source=images&amp;cd=&amp;cad=rja&amp;docid=DWFKHICw264dYM&amp;tbnid=JdVGEvD3fhzsLM:&amp;ved=0CAUQjRw&amp;url=http://pl.wikipedia.org/wiki/Objaw_Throckmortona&amp;ei=CoZQUc2tL8TjtQapioCIDg&amp;bvm=bv.44158598,d.bGE&amp;psig=AFQjCNHMcG984VeAmv_mB-IttvghFTkYLw&amp;ust=1364318082569644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greenrage.wordpress.com/2008/07/01/get-off-your-high-horse-lightning-injuries-and-equestrians/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ghtning-strike.org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google.cz/url?sa=i&amp;rct=j&amp;q=lavina&amp;source=images&amp;cd=&amp;cad=rja&amp;docid=y6HLCw1sy8vHDM&amp;tbnid=G8gJYPRomCt_6M:&amp;ved=0CAUQjRw&amp;url=http://www.blesk.cz/clanek/zpravy-udalosti/188398/skupinu-cechu-a-slovaku-zasypala-v-tatrach-lavina.html&amp;ei=QeAjUe_nPIOE4ATM24GgAw&amp;bvm=bv.42553238,d.bGE&amp;psig=AFQjCNGIET5QphPwc11Bryk5Qo6z3TCEdQ&amp;ust=1361392039773096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snowflake&amp;source=images&amp;cd=&amp;cad=rja&amp;docid=A9v7pJa3ihbl3M&amp;tbnid=jJLImmT0_ibf2M:&amp;ved=0CAUQjRw&amp;url=http://www.stellasmagazine.com/the-beauty-of-snowflakes/&amp;ei=crMjUeCrDIj_4QSJq4GIBQ&amp;bvm=bv.42553238,d.bGE&amp;psig=AFQjCNF60gqKC3Vpk_621w46tp7zca5gdg&amp;ust=1361380033860980" TargetMode="External"/><Relationship Id="rId3" Type="http://schemas.openxmlformats.org/officeDocument/2006/relationships/image" Target="../media/image57.jpeg"/><Relationship Id="rId7" Type="http://schemas.openxmlformats.org/officeDocument/2006/relationships/image" Target="../media/image59.jpeg"/><Relationship Id="rId12" Type="http://schemas.openxmlformats.org/officeDocument/2006/relationships/image" Target="../media/image63.jpeg"/><Relationship Id="rId2" Type="http://schemas.openxmlformats.org/officeDocument/2006/relationships/hyperlink" Target="http://www.google.cz/url?sa=i&amp;rct=j&amp;q=snowflake&amp;source=images&amp;cd=&amp;cad=rja&amp;docid=UvPdGGZ9Xb61KM&amp;tbnid=_yBVPOKJgtzLSM:&amp;ved=0CAUQjRw&amp;url=http://www.livescience.com/11276-snowflake-gallery-alike.html&amp;ei=qLEjUZqCCuuQ4gSx7YC4DQ&amp;bvm=bv.42553238,d.bGE&amp;psig=AFQjCNF60gqKC3Vpk_621w46tp7zca5gdg&amp;ust=136138003386098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z/url?sa=i&amp;rct=j&amp;q=snowflake&amp;source=images&amp;cd=&amp;cad=rja&amp;docid=2Vgs13ajYBXiOM&amp;tbnid=bz8HouYC9Dp7pM:&amp;ved=0CAUQjRw&amp;url=http://photography.nationalgeographic.com/photography/photos/patterns-snow-ice/&amp;ei=PbIjUefhPK_T4QSjhIHYBg&amp;bvm=bv.42553238,d.bGE&amp;psig=AFQjCNF60gqKC3Vpk_621w46tp7zca5gdg&amp;ust=1361380033860980" TargetMode="External"/><Relationship Id="rId11" Type="http://schemas.openxmlformats.org/officeDocument/2006/relationships/image" Target="../media/image62.jpeg"/><Relationship Id="rId5" Type="http://schemas.openxmlformats.org/officeDocument/2006/relationships/image" Target="../media/image58.jpeg"/><Relationship Id="rId10" Type="http://schemas.openxmlformats.org/officeDocument/2006/relationships/image" Target="../media/image61.jpeg"/><Relationship Id="rId4" Type="http://schemas.openxmlformats.org/officeDocument/2006/relationships/hyperlink" Target="http://www.google.cz/url?sa=i&amp;rct=j&amp;q=snowflake&amp;source=images&amp;cd=&amp;cad=rja&amp;docid=h_iT_UDARsATBM&amp;tbnid=CjiWkakeraiZHM:&amp;ved=0CAUQjRw&amp;url=http://photography.nationalgeographic.com/wallpaper/photography/photos/patterns-snow-ice/plate-snowflake/&amp;ei=f7IjUfeFDoXJ4ASPm4GYBA&amp;bvm=bv.42553238,d.bGE&amp;psig=AFQjCNF60gqKC3Vpk_621w46tp7zca5gdg&amp;ust=1361380033860980" TargetMode="External"/><Relationship Id="rId9" Type="http://schemas.openxmlformats.org/officeDocument/2006/relationships/image" Target="../media/image6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google.cz/url?sa=i&amp;rct=j&amp;q=avalanche&amp;source=images&amp;cd=&amp;cad=rja&amp;docid=6KuCiMnCt24VjM&amp;tbnid=PbKg7hN6qJ0nuM:&amp;ved=0CAUQjRw&amp;url=http://www.theskichannel.com/news/featured/20130122/uk-manufacturers-release-on-piste-emitter-for-avalanche-safety/attachment/avalanche-fraktik-com_/&amp;ei=obgjUbLGDua84ASyhIDwBA&amp;bvm=bv.42553238,d.bGE&amp;psig=AFQjCNG0_5Zqqr--Oxczy2Q6-Qc7NxZ65w&amp;ust=1361381554810474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avalanche&amp;source=images&amp;cd=&amp;cad=rja&amp;docid=ggr7Hwehe3AExM&amp;tbnid=xjELhmku7rBLKM:&amp;ved=0CAUQjRw&amp;url=http://mymorzine.com/ai1ec_event/avalanche-safety-training/?instance_id=&amp;ei=47cjUbO_CsiK4gSGEQ&amp;bvm=bv.42553238,d.bGE&amp;psig=AFQjCNG0_5Zqqr--Oxczy2Q6-Qc7NxZ65w&amp;ust=1361381554810474" TargetMode="External"/><Relationship Id="rId2" Type="http://schemas.openxmlformats.org/officeDocument/2006/relationships/hyperlink" Target="http://www.google.cz/url?sa=i&amp;rct=j&amp;q=avalanche&amp;source=images&amp;cd=&amp;cad=rja&amp;docid=iw4MfI7JkcOZeM&amp;tbnid=bsVdPdXCqsFN-M:&amp;ved=0CAUQjRw&amp;url=http://en.wikipedia.org/wiki/Avalanche&amp;ei=sbcjUfhn5-LhBIG7gYAO&amp;bvm=bv.42553238,d.bGE&amp;psig=AFQjCNG0_5Zqqr--Oxczy2Q6-Qc7NxZ65w&amp;ust=136138155481047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w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maj.ca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wmf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zec.cz/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gi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http://www.alpy4000.cz/obrazky/windchill/tabulka.png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pack.cz/ed_img/apv_303.jpg" TargetMode="External"/><Relationship Id="rId7" Type="http://schemas.openxmlformats.org/officeDocument/2006/relationships/image" Target="../media/image121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22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24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3096343"/>
          </a:xfrm>
        </p:spPr>
        <p:txBody>
          <a:bodyPr/>
          <a:lstStyle/>
          <a:p>
            <a:pPr algn="ctr"/>
            <a:r>
              <a:rPr lang="cs-CZ" sz="4400" b="1" dirty="0" smtClean="0"/>
              <a:t>ZÁCHRANA V HORÁCH</a:t>
            </a:r>
            <a:br>
              <a:rPr lang="cs-CZ" sz="4400" b="1" dirty="0" smtClean="0"/>
            </a:br>
            <a:r>
              <a:rPr lang="cs-CZ" sz="4400" b="1" dirty="0" smtClean="0"/>
              <a:t>SPOLUPRÁCE SLOŽEK IZS</a:t>
            </a:r>
            <a:endParaRPr lang="cs-CZ" sz="4400" b="1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4437112"/>
            <a:ext cx="6400800" cy="1201688"/>
          </a:xfrm>
        </p:spPr>
        <p:txBody>
          <a:bodyPr/>
          <a:lstStyle/>
          <a:p>
            <a:r>
              <a:rPr lang="cs-CZ" sz="2000" dirty="0" smtClean="0"/>
              <a:t>Jana Kubalová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 </a:t>
            </a:r>
            <a:r>
              <a:rPr lang="cs-CZ" dirty="0" smtClean="0"/>
              <a:t>PČR STČ 7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Získávání informací, stanovení prostoru, koordinace zásahu, uvědomit příbuzné…</a:t>
            </a:r>
          </a:p>
          <a:p>
            <a:r>
              <a:rPr lang="cs-CZ" sz="2800" dirty="0" smtClean="0"/>
              <a:t>Síly a prostředky: psovodi, potápěči, vrtulník letecké služby Policie ČR, </a:t>
            </a:r>
            <a:r>
              <a:rPr lang="cs-CZ" sz="2800" dirty="0" err="1" smtClean="0"/>
              <a:t>termovize</a:t>
            </a:r>
            <a:r>
              <a:rPr lang="cs-CZ" sz="2800" dirty="0" smtClean="0"/>
              <a:t>, plavidla, pořádková policie, kriminální policie…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57443227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661248"/>
          </a:xfrm>
        </p:spPr>
        <p:txBody>
          <a:bodyPr>
            <a:normAutofit fontScale="92500" lnSpcReduction="20000"/>
          </a:bodyPr>
          <a:lstStyle/>
          <a:p>
            <a:r>
              <a:rPr lang="cs-CZ" sz="2600" dirty="0" smtClean="0">
                <a:cs typeface="Arial" charset="0"/>
              </a:rPr>
              <a:t>Stanovení zástavy oběhu do 60s</a:t>
            </a:r>
          </a:p>
          <a:p>
            <a:r>
              <a:rPr lang="cs-CZ" sz="2600" dirty="0" smtClean="0">
                <a:cs typeface="Arial" charset="0"/>
              </a:rPr>
              <a:t>Pochybnost o přítomnosti srdeční akce =</a:t>
            </a:r>
            <a:r>
              <a:rPr lang="en-US" sz="2600" dirty="0" smtClean="0">
                <a:cs typeface="Arial" charset="0"/>
              </a:rPr>
              <a:t>&gt;</a:t>
            </a:r>
            <a:r>
              <a:rPr lang="cs-CZ" sz="2600" dirty="0" smtClean="0">
                <a:cs typeface="Arial" charset="0"/>
              </a:rPr>
              <a:t> zahájit KPR, potvrdit hypotermii</a:t>
            </a:r>
          </a:p>
          <a:p>
            <a:r>
              <a:rPr lang="cs-CZ" sz="2600" dirty="0" smtClean="0"/>
              <a:t>BLS, ACLS (poměry a frekvence) </a:t>
            </a:r>
            <a:r>
              <a:rPr lang="en-US" sz="2600" dirty="0" smtClean="0">
                <a:cs typeface="Arial" charset="0"/>
              </a:rPr>
              <a:t>~</a:t>
            </a:r>
            <a:r>
              <a:rPr lang="cs-CZ" sz="2600" dirty="0" smtClean="0">
                <a:cs typeface="Arial" charset="0"/>
              </a:rPr>
              <a:t> </a:t>
            </a:r>
            <a:r>
              <a:rPr lang="cs-CZ" sz="2600" dirty="0" err="1" smtClean="0">
                <a:cs typeface="Arial" charset="0"/>
              </a:rPr>
              <a:t>Guidelines</a:t>
            </a:r>
            <a:r>
              <a:rPr lang="cs-CZ" sz="2600" dirty="0" smtClean="0">
                <a:cs typeface="Arial" charset="0"/>
              </a:rPr>
              <a:t> 2010 </a:t>
            </a:r>
          </a:p>
          <a:p>
            <a:r>
              <a:rPr lang="cs-CZ" sz="2600" dirty="0" smtClean="0">
                <a:solidFill>
                  <a:srgbClr val="C00000"/>
                </a:solidFill>
                <a:cs typeface="Arial" charset="0"/>
              </a:rPr>
              <a:t>AED – následovat a vykonávat pobídky přístroje během ohřívání</a:t>
            </a:r>
          </a:p>
          <a:p>
            <a:r>
              <a:rPr lang="cs-CZ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Farmaka: pomalejší metabolismus, opakované podávání léků vede k vysoké až toxické plasmatické koncentraci, NEPODÁVAT JE-LI TT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&lt; </a:t>
            </a:r>
            <a:r>
              <a:rPr lang="cs-CZ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30°C</a:t>
            </a:r>
          </a:p>
          <a:p>
            <a:r>
              <a:rPr lang="cs-CZ" sz="2600" dirty="0" smtClean="0">
                <a:cs typeface="Arial" charset="0"/>
              </a:rPr>
              <a:t>Ukončení KPR:</a:t>
            </a:r>
          </a:p>
          <a:p>
            <a:pPr lvl="1"/>
            <a:r>
              <a:rPr lang="cs-CZ" sz="2600" dirty="0" smtClean="0">
                <a:cs typeface="Arial" charset="0"/>
              </a:rPr>
              <a:t>Až po ohřátí a obnovení spontánního oběhu (dýchá, hýbe se, brání se)</a:t>
            </a:r>
          </a:p>
          <a:p>
            <a:pPr lvl="1"/>
            <a:r>
              <a:rPr lang="cs-CZ" sz="2600" dirty="0" smtClean="0">
                <a:cs typeface="Arial" charset="0"/>
              </a:rPr>
              <a:t>Po naprostém vyčerpání zachránců</a:t>
            </a:r>
          </a:p>
          <a:p>
            <a:pPr lvl="1"/>
            <a:r>
              <a:rPr lang="cs-CZ" sz="2600" dirty="0" smtClean="0">
                <a:cs typeface="Arial" charset="0"/>
              </a:rPr>
              <a:t>Předání záchranářům</a:t>
            </a:r>
          </a:p>
          <a:p>
            <a:pPr lvl="1"/>
            <a:r>
              <a:rPr lang="cs-CZ" sz="2600" dirty="0" smtClean="0">
                <a:cs typeface="Arial" charset="0"/>
              </a:rPr>
              <a:t>Zvláštní okolnosti: teplota </a:t>
            </a:r>
            <a:r>
              <a:rPr lang="en-US" sz="2600" dirty="0" smtClean="0">
                <a:cs typeface="Arial" charset="0"/>
              </a:rPr>
              <a:t>&lt; </a:t>
            </a:r>
            <a:r>
              <a:rPr lang="cs-CZ" sz="2600" dirty="0" smtClean="0">
                <a:cs typeface="Arial" charset="0"/>
              </a:rPr>
              <a:t>15°C, zasypání </a:t>
            </a:r>
            <a:r>
              <a:rPr lang="en-US" sz="2600" dirty="0" smtClean="0">
                <a:cs typeface="Arial" charset="0"/>
              </a:rPr>
              <a:t>&gt;</a:t>
            </a:r>
            <a:r>
              <a:rPr lang="cs-CZ" sz="2600" dirty="0" smtClean="0">
                <a:cs typeface="Arial" charset="0"/>
              </a:rPr>
              <a:t> 35 min, kdy nejsou volné dýchací cesty</a:t>
            </a:r>
          </a:p>
          <a:p>
            <a:pPr lvl="1"/>
            <a:endParaRPr lang="cs-CZ" dirty="0" smtClean="0">
              <a:cs typeface="Arial" charset="0"/>
            </a:endParaRPr>
          </a:p>
          <a:p>
            <a:endParaRPr lang="cs-CZ" dirty="0" smtClean="0">
              <a:cs typeface="Arial" charset="0"/>
            </a:endParaRPr>
          </a:p>
          <a:p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CC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solidFill>
                  <a:schemeClr val="bg1"/>
                </a:solidFill>
              </a:rPr>
              <a:t>Resuscitace HYPOTERMIE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91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420938"/>
            <a:ext cx="7704138" cy="3671887"/>
          </a:xfrm>
          <a:solidFill>
            <a:srgbClr val="CC3300"/>
          </a:solidFill>
        </p:spPr>
        <p:txBody>
          <a:bodyPr/>
          <a:lstStyle/>
          <a:p>
            <a:pPr algn="ctr" eaLnBrk="1" hangingPunct="1"/>
            <a:r>
              <a:rPr lang="cs-CZ" altLang="en-GB" b="1" dirty="0" smtClean="0">
                <a:solidFill>
                  <a:schemeClr val="bg1"/>
                </a:solidFill>
              </a:rPr>
              <a:t/>
            </a:r>
            <a:br>
              <a:rPr lang="cs-CZ" altLang="en-GB" b="1" dirty="0" smtClean="0">
                <a:solidFill>
                  <a:schemeClr val="bg1"/>
                </a:solidFill>
              </a:rPr>
            </a:br>
            <a:r>
              <a:rPr lang="en-GB" altLang="en-GB" b="1" dirty="0" smtClean="0">
                <a:solidFill>
                  <a:schemeClr val="bg1"/>
                </a:solidFill>
              </a:rPr>
              <a:t>N</a:t>
            </a:r>
            <a:r>
              <a:rPr lang="cs-CZ" altLang="en-GB" b="1" dirty="0" smtClean="0">
                <a:solidFill>
                  <a:schemeClr val="bg1"/>
                </a:solidFill>
              </a:rPr>
              <a:t>IKDO PODCHLAZENÝ  NENÍ MRTVÝ DOKUD NENÍ OHŘÁTÝ NA NORMÁLNÍ TEPLOTU A MRTVÝ</a:t>
            </a:r>
            <a:br>
              <a:rPr lang="cs-CZ" altLang="en-GB" b="1" dirty="0" smtClean="0">
                <a:solidFill>
                  <a:schemeClr val="bg1"/>
                </a:solidFill>
              </a:rPr>
            </a:br>
            <a:endParaRPr lang="en-GB" altLang="en-GB" sz="4000" b="1" dirty="0" smtClean="0">
              <a:solidFill>
                <a:schemeClr val="bg1"/>
              </a:solidFill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755650" y="1052736"/>
            <a:ext cx="7705725" cy="8540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GB" sz="3200" b="1" dirty="0" smtClean="0">
                <a:solidFill>
                  <a:schemeClr val="bg1"/>
                </a:solidFill>
              </a:rPr>
              <a:t>„</a:t>
            </a:r>
            <a:r>
              <a:rPr lang="en-US" altLang="en-GB" sz="3200" b="1" dirty="0" smtClean="0">
                <a:solidFill>
                  <a:schemeClr val="bg1"/>
                </a:solidFill>
              </a:rPr>
              <a:t>no one is dead until warm and dead“</a:t>
            </a:r>
            <a:br>
              <a:rPr lang="en-US" altLang="en-GB" sz="3200" b="1" dirty="0" smtClean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52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75856" y="836712"/>
            <a:ext cx="302433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5000" dirty="0" smtClean="0">
                <a:solidFill>
                  <a:srgbClr val="0000FF"/>
                </a:solidFill>
              </a:rPr>
              <a:t>?</a:t>
            </a:r>
            <a:endParaRPr lang="cs-CZ" sz="3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84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Rakušan přežil deset hodin pod lavinou, německý turista zemřel</a:t>
            </a:r>
            <a:br>
              <a:rPr lang="cs-CZ" sz="2800" b="1" dirty="0"/>
            </a:b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8229600" cy="4497388"/>
          </a:xfrm>
        </p:spPr>
        <p:txBody>
          <a:bodyPr/>
          <a:lstStyle/>
          <a:p>
            <a:r>
              <a:rPr lang="cs-CZ" sz="1800" b="1" dirty="0"/>
              <a:t>Rakušan přežil deset hodin pod lavinou, německý turista zemřel</a:t>
            </a:r>
          </a:p>
          <a:p>
            <a:r>
              <a:rPr lang="cs-CZ" sz="1800" b="1" dirty="0"/>
              <a:t>vydáno</a:t>
            </a:r>
            <a:r>
              <a:rPr lang="cs-CZ" sz="1800" b="1" dirty="0" smtClean="0"/>
              <a:t>: </a:t>
            </a:r>
            <a:r>
              <a:rPr lang="cs-CZ" sz="1800" dirty="0" smtClean="0"/>
              <a:t>13.04.2015</a:t>
            </a:r>
            <a:r>
              <a:rPr lang="cs-CZ" sz="1800" dirty="0"/>
              <a:t>, 09:48</a:t>
            </a:r>
          </a:p>
          <a:p>
            <a:r>
              <a:rPr lang="cs-CZ" sz="1800" dirty="0" smtClean="0"/>
              <a:t>Vídeň </a:t>
            </a:r>
            <a:r>
              <a:rPr lang="cs-CZ" sz="1800" dirty="0"/>
              <a:t>- Zhruba deset hodin přežil pod sněhovým závalem třiadvacetiletý Rakušan, kterého s o čtyři roky starším německým turistou zasypala v neděli v rakouských Alpách lavina. Němec takové štěstí neměl, pro něj přišla záchrana pozdě, informovala dnes agentura APA.</a:t>
            </a:r>
          </a:p>
          <a:p>
            <a:r>
              <a:rPr lang="cs-CZ" sz="1800" dirty="0"/>
              <a:t>Záchranáři pátrají po osobách, které by mohly být zavaleny pod lavinou. Ilustrační foto. ČTK-AP Blaha </a:t>
            </a:r>
            <a:r>
              <a:rPr lang="cs-CZ" sz="1800" dirty="0" err="1"/>
              <a:t>Rudi</a:t>
            </a:r>
            <a:endParaRPr lang="cs-CZ" sz="1800" dirty="0"/>
          </a:p>
          <a:p>
            <a:r>
              <a:rPr lang="cs-CZ" sz="1800" dirty="0"/>
              <a:t>Mladíci byli na pěší túře v tyrolském údolí </a:t>
            </a:r>
            <a:r>
              <a:rPr lang="cs-CZ" sz="1800" dirty="0" err="1"/>
              <a:t>Gschnitztal</a:t>
            </a:r>
            <a:r>
              <a:rPr lang="cs-CZ" sz="1800" dirty="0"/>
              <a:t>, kde se na ně </a:t>
            </a:r>
            <a:r>
              <a:rPr lang="cs-CZ" sz="1800" dirty="0">
                <a:hlinkClick r:id="rId2"/>
              </a:rPr>
              <a:t>lavina</a:t>
            </a:r>
            <a:r>
              <a:rPr lang="cs-CZ" sz="1800" dirty="0"/>
              <a:t> zřejmě kolem nedělního poledne zřítila. Podle policie se naposledy telefonicky ohlásili kolem 11:00 SELČ a potom byli podle všeho zasypáni. Protože se až do večera neozvali, zalarmoval otec jednoho z nich v 18:30 SELČ úřady.</a:t>
            </a:r>
          </a:p>
          <a:p>
            <a:r>
              <a:rPr lang="cs-CZ" sz="1800" dirty="0"/>
              <a:t>Posádka policejního vrtulníku při pátracím letu objevila ve výšce 1900 metrů lavinový zával, který byl 400 metrů dlouhý a 200 metrů široký. Nedlouho poté, ve 21:00 SELČ, oba muže záchranáři vyprostili. Zatímco Rakušan, byť podchlazený s tělesnou teplotou kolem 29 stupňů, byl podle serveru tirol.ORF.at schopen se záchranáři komunikovat, pro sedmadvacetiletého Němce bylo příliš pozdě.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46815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g.blesk.cz/img/1/full/2301509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708345" cy="56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77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3.bp.blogspot.com/_cfNB9BdzID0/TURrvFLic4I/AAAAAAAAJbI/l6JpUlJ_YFU/s1600/polar-bear-rule-coal-pl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11" y="1196752"/>
            <a:ext cx="6974369" cy="523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978580" y="51732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DĚKUJI ZA POZORNOST</a:t>
            </a:r>
            <a:endParaRPr lang="cs-CZ" sz="2800" dirty="0">
              <a:solidFill>
                <a:schemeClr val="accent5">
                  <a:lumMod val="50000"/>
                </a:schemeClr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82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 jednotek </a:t>
            </a:r>
            <a:r>
              <a:rPr lang="cs-CZ" dirty="0" smtClean="0"/>
              <a:t>PO – STČ 7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497388"/>
          </a:xfrm>
        </p:spPr>
        <p:txBody>
          <a:bodyPr/>
          <a:lstStyle/>
          <a:p>
            <a:r>
              <a:rPr lang="cs-CZ" sz="2400" dirty="0" smtClean="0"/>
              <a:t>Síly a prostředky pro vytváření pátracích rojnic, čerpací práce, pátrání na vodní hladině, skupiny lezců, potápěčů, rádiové spojení</a:t>
            </a:r>
            <a:endParaRPr lang="cs-CZ" sz="2400" dirty="0"/>
          </a:p>
        </p:txBody>
      </p:sp>
      <p:pic>
        <p:nvPicPr>
          <p:cNvPr id="4" name="Picture 2" descr="http://i.ytimg.com/vi/K1oQhzJkA-U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2897"/>
            <a:ext cx="6048672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547664" y="5858872"/>
            <a:ext cx="7012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Letecká záchranná služba AČR musí umět zasahovat i v </a:t>
            </a:r>
            <a:r>
              <a:rPr lang="cs-CZ" dirty="0" smtClean="0"/>
              <a:t>horách</a:t>
            </a:r>
          </a:p>
          <a:p>
            <a:r>
              <a:rPr lang="cs-CZ" dirty="0" smtClean="0">
                <a:hlinkClick r:id="rId3"/>
              </a:rPr>
              <a:t>https</a:t>
            </a:r>
            <a:r>
              <a:rPr lang="cs-CZ" dirty="0">
                <a:hlinkClick r:id="rId3"/>
              </a:rPr>
              <a:t>://</a:t>
            </a:r>
            <a:r>
              <a:rPr lang="cs-CZ" dirty="0" smtClean="0">
                <a:hlinkClick r:id="rId3"/>
              </a:rPr>
              <a:t>www.youtube.com/watch?v=K1oQhzJkA-U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0908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 horské </a:t>
            </a:r>
            <a:r>
              <a:rPr lang="cs-CZ" dirty="0" smtClean="0"/>
              <a:t>služby – STČ 7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6912768" cy="4497388"/>
          </a:xfrm>
        </p:spPr>
        <p:txBody>
          <a:bodyPr/>
          <a:lstStyle/>
          <a:p>
            <a:r>
              <a:rPr lang="cs-CZ" sz="2400" dirty="0" smtClean="0"/>
              <a:t>Organizuje a provádí pátrací akce v horském terénu</a:t>
            </a:r>
          </a:p>
          <a:p>
            <a:r>
              <a:rPr lang="cs-CZ" sz="2400" dirty="0" smtClean="0"/>
              <a:t>Poskytuje na vyžádání síly a prostředky a speciální vybavení pro pátrací akce v horských oblastech a mimo ně</a:t>
            </a:r>
          </a:p>
          <a:p>
            <a:r>
              <a:rPr lang="cs-CZ" sz="2400" dirty="0" smtClean="0"/>
              <a:t>HS zahajuje záchranu osob z vlastní iniciativy, oznamuje PČR</a:t>
            </a:r>
          </a:p>
          <a:p>
            <a:r>
              <a:rPr lang="cs-CZ" sz="2400" dirty="0" smtClean="0"/>
              <a:t>Výhoda HS: místní znalost, osobní znalost, technické prostředky – sněžné skútry, rolby</a:t>
            </a:r>
          </a:p>
          <a:p>
            <a:r>
              <a:rPr lang="cs-CZ" sz="2400" dirty="0" smtClean="0"/>
              <a:t>Speciální síly: lezci, letečtí záchranáři, poskytnutí první pomoci, psovodi</a:t>
            </a:r>
            <a:endParaRPr lang="cs-CZ" sz="2400" dirty="0"/>
          </a:p>
        </p:txBody>
      </p:sp>
      <p:pic>
        <p:nvPicPr>
          <p:cNvPr id="1026" name="Picture 2" descr="Horská služba Č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88640"/>
            <a:ext cx="16668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389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6346825" cy="1210146"/>
          </a:xfrm>
        </p:spPr>
        <p:txBody>
          <a:bodyPr/>
          <a:lstStyle/>
          <a:p>
            <a:r>
              <a:rPr lang="cs-CZ" b="1" dirty="0"/>
              <a:t>Poslání a úkoly - http://www.horskasluzba.cz/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68760"/>
            <a:ext cx="8229600" cy="4497388"/>
          </a:xfrm>
        </p:spPr>
        <p:txBody>
          <a:bodyPr/>
          <a:lstStyle/>
          <a:p>
            <a:r>
              <a:rPr lang="cs-CZ" sz="2400" i="1" dirty="0" smtClean="0"/>
              <a:t>Horská </a:t>
            </a:r>
            <a:r>
              <a:rPr lang="cs-CZ" sz="2400" i="1" dirty="0"/>
              <a:t>služba ČR při výkonu své činnosti zejména:</a:t>
            </a:r>
          </a:p>
          <a:p>
            <a:r>
              <a:rPr lang="cs-CZ" sz="2400" i="1" dirty="0"/>
              <a:t>organizuje a provádí záchranné a pátrací akce v horském terénu,</a:t>
            </a:r>
          </a:p>
          <a:p>
            <a:r>
              <a:rPr lang="cs-CZ" sz="2400" i="1" dirty="0"/>
              <a:t>poskytuje první pomoc a zajišťuje transport zraněných,</a:t>
            </a:r>
          </a:p>
          <a:p>
            <a:r>
              <a:rPr lang="cs-CZ" sz="2400" i="1" dirty="0"/>
              <a:t>vytváří podmínky pro bezpečnost návštěvníků hor,</a:t>
            </a:r>
          </a:p>
          <a:p>
            <a:r>
              <a:rPr lang="cs-CZ" sz="2400" i="1" dirty="0"/>
              <a:t>zajišťuje provoz záchranných a ohlašovacích stanic HS,</a:t>
            </a:r>
          </a:p>
          <a:p>
            <a:r>
              <a:rPr lang="cs-CZ" sz="2400" i="1" dirty="0"/>
              <a:t>provádí instalaci a údržbu výstražných a informačních zařízení,</a:t>
            </a:r>
          </a:p>
          <a:p>
            <a:r>
              <a:rPr lang="cs-CZ" sz="2400" i="1" dirty="0"/>
              <a:t>spolupracuje při vydávání a rozšiřování preventivně-bezpečnostních materiálů,</a:t>
            </a:r>
          </a:p>
          <a:p>
            <a:r>
              <a:rPr lang="cs-CZ" sz="2400" i="1" dirty="0"/>
              <a:t>informuje veřejnost o povětrnostních a sněhových podmínkách na horách a opatřeních HS k zajištění bezpečnosti na horách</a:t>
            </a:r>
            <a:r>
              <a:rPr lang="cs-CZ" sz="2400" i="1" dirty="0" smtClean="0"/>
              <a:t>,</a:t>
            </a:r>
            <a:endParaRPr 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2060188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i="1" dirty="0"/>
              <a:t>spolupracuje s orgány veřejné správy, ochrany přírody a životního prostředí a jinými orgány a organizacemi,</a:t>
            </a:r>
          </a:p>
          <a:p>
            <a:r>
              <a:rPr lang="cs-CZ" sz="2400" i="1" dirty="0"/>
              <a:t>sleduje úrazovost a provádí rozbor příčin úrazů na horách, navrhuje a doporučuje opatření k jejímu snížení,</a:t>
            </a:r>
          </a:p>
          <a:p>
            <a:r>
              <a:rPr lang="cs-CZ" sz="2400" i="1" dirty="0"/>
              <a:t>provádí hlídkovou činnost na hřebenech, sjezdových tratích, pohotovostní službu na stanicích a domech HS,</a:t>
            </a:r>
          </a:p>
          <a:p>
            <a:r>
              <a:rPr lang="cs-CZ" sz="2400" i="1" dirty="0"/>
              <a:t>provádí lavinová pozorování,</a:t>
            </a:r>
          </a:p>
          <a:p>
            <a:r>
              <a:rPr lang="cs-CZ" sz="2400" i="1" dirty="0"/>
              <a:t>připravuje a školí své členy a čekatele,</a:t>
            </a:r>
          </a:p>
          <a:p>
            <a:r>
              <a:rPr lang="cs-CZ" sz="2400" i="1" dirty="0"/>
              <a:t>spolupracuje s ostatními záchrannými organizacemi doma i v zahraničí.</a:t>
            </a:r>
          </a:p>
          <a:p>
            <a:endParaRPr lang="cs-CZ" sz="2400" i="1" dirty="0"/>
          </a:p>
          <a:p>
            <a:endParaRPr lang="cs-CZ" sz="2400" i="1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6346825" cy="1143000"/>
          </a:xfrm>
        </p:spPr>
        <p:txBody>
          <a:bodyPr/>
          <a:lstStyle/>
          <a:p>
            <a:r>
              <a:rPr lang="cs-CZ" b="1" dirty="0"/>
              <a:t>Poslání a úkoly - http://www.horskasluzba.cz/</a:t>
            </a:r>
            <a:br>
              <a:rPr lang="cs-CZ" b="1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597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712" y="1124744"/>
            <a:ext cx="8274371" cy="503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736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1295254"/>
            <a:ext cx="8712968" cy="524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MAPA HORSKÉ SLUŽBY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5259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g.denik.cz/23/26/krkonose-horska-laviny0115-01_denik-4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2580"/>
            <a:ext cx="4619625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img.cz.prg.cmestatic.com/media/images/600x338/Dec2012/14246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2"/>
          <a:stretch/>
        </p:blipFill>
        <p:spPr bwMode="auto">
          <a:xfrm>
            <a:off x="3917090" y="2852936"/>
            <a:ext cx="4991277" cy="371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/>
          <a:lstStyle/>
          <a:p>
            <a:r>
              <a:rPr lang="cs-CZ" dirty="0" smtClean="0"/>
              <a:t>SPECIFICKÁ PROBLEMATIKA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480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img17.rajce.idnes.cz/d1703/6/6015/6015285_23c74b047646719783bc299621aab77c/images/DSC0217.jpg?v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8" y="908720"/>
            <a:ext cx="342176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img17.rajce.idnes.cz/d1703/6/6015/6015285_23c74b047646719783bc299621aab77c/images/DSC0237.jpg?v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093392"/>
            <a:ext cx="3456384" cy="516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://img17.rajce.idnes.cz/d1703/6/6015/6015285_23c74b047646719783bc299621aab77c/images/DSC0197.jpg?v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81226"/>
            <a:ext cx="3456384" cy="516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7544" y="630932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http://www.tatry.cz/cs/zachrana-ceskeho-jeskynare-v-javorince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SPECIFICKÁ PROBLEMATIKA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59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46825" cy="562074"/>
          </a:xfrm>
        </p:spPr>
        <p:txBody>
          <a:bodyPr/>
          <a:lstStyle/>
          <a:p>
            <a:r>
              <a:rPr lang="cs-CZ" dirty="0"/>
              <a:t>http://www.speleo.cz/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3" t="8649" r="25709" b="51976"/>
          <a:stretch/>
        </p:blipFill>
        <p:spPr bwMode="auto">
          <a:xfrm>
            <a:off x="107504" y="908720"/>
            <a:ext cx="7307768" cy="300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7" t="16667" r="27770" b="12102"/>
          <a:stretch/>
        </p:blipFill>
        <p:spPr bwMode="auto">
          <a:xfrm>
            <a:off x="3337409" y="184814"/>
            <a:ext cx="5806591" cy="666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83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DOKUMENTY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Zákon 239/2000 Sb. o IZS</a:t>
            </a:r>
          </a:p>
          <a:p>
            <a:r>
              <a:rPr lang="cs-CZ" dirty="0" smtClean="0"/>
              <a:t>STČ 07/IZS – Záchrana pohřešovaných osob – pátrací akce v terénu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99.rajce.idnes.cz/d9903/8/8863/8863189_9e4de4e1c42310ea3864640c72ea2e76/images/DSC_0018.jpg?ver=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" y="116632"/>
            <a:ext cx="4355841" cy="651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g99.rajce.idnes.cz/d9903/8/8863/8863189_9e4de4e1c42310ea3864640c72ea2e76/images/DSC_0093.jpg?ver=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1604"/>
            <a:ext cx="4365455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mg99.rajce.idnes.cz/d9903/8/8863/8863189_9e4de4e1c42310ea3864640c72ea2e76/images/DSC_0044.jpg?ver=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6632"/>
            <a:ext cx="4355840" cy="651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mg99.rajce.idnes.cz/d9903/8/8863/8863189_9e4de4e1c42310ea3864640c72ea2e76/images/DSC_0100.jpg?ver=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529" y="116632"/>
            <a:ext cx="4375472" cy="654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60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404664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http://zpravy.idnes.cz/zachrana-nemeckeho-speleologa-je-u-konce-fdz-/zahranicni.aspx?c=A140619_120714_zahranicni_ert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497388"/>
          </a:xfrm>
        </p:spPr>
        <p:txBody>
          <a:bodyPr/>
          <a:lstStyle/>
          <a:p>
            <a:r>
              <a:rPr lang="cs-CZ" sz="2400" dirty="0"/>
              <a:t>Záchranáři po dvanácti dnech vytáhli z bavorské jeskyně </a:t>
            </a:r>
            <a:r>
              <a:rPr lang="cs-CZ" sz="2400" dirty="0" err="1"/>
              <a:t>Riesending-Schachthöhle</a:t>
            </a:r>
            <a:r>
              <a:rPr lang="cs-CZ" sz="2400" dirty="0"/>
              <a:t> speleologa Johanna </a:t>
            </a:r>
            <a:r>
              <a:rPr lang="cs-CZ" sz="2400" dirty="0" err="1"/>
              <a:t>Westhausera</a:t>
            </a:r>
            <a:r>
              <a:rPr lang="cs-CZ" sz="2400" dirty="0"/>
              <a:t>, který utrpěl úraz hlavy. Na místě podstoupil prvotní ošetření a byl transportován </a:t>
            </a:r>
            <a:r>
              <a:rPr lang="cs-CZ" sz="2400" dirty="0" smtClean="0"/>
              <a:t>do nemocnice</a:t>
            </a:r>
          </a:p>
          <a:p>
            <a:r>
              <a:rPr lang="cs-CZ" sz="2400" dirty="0"/>
              <a:t>Vlastní vyprošťování trvalo šest dní. Od úrazu z neděle 8. června po dnešní záchranu uplynulo 274 hodin. Přímo v jeskyni se na vyprošťovací akci podílelo zhruba 70 lidí, kteří museli nejdřív zbudovat několik </a:t>
            </a:r>
            <a:r>
              <a:rPr lang="cs-CZ" sz="2400" dirty="0" err="1"/>
              <a:t>bivakových</a:t>
            </a:r>
            <a:r>
              <a:rPr lang="cs-CZ" sz="2400" dirty="0"/>
              <a:t> táborů. Další podpůrné týmy včetně lékařů čekaly na povrchu. Dva lékaři se dostali ke zraněnému už během záchrany. Na záchranné akci se podíleli lidé z Německa, Rakouska, Švýcarska, Itálie </a:t>
            </a:r>
            <a:r>
              <a:rPr lang="cs-CZ" sz="2400" dirty="0" smtClean="0"/>
              <a:t>a Chorvatska.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36258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Záchranáři po dvanácti dnech vytáhli z bavorské jeskyně Riesending-Schachthöhle speleologa Johanna Westhausera, který utrpěl úraz hlavy (18. června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16667" r="30946" b="11261"/>
          <a:stretch/>
        </p:blipFill>
        <p:spPr bwMode="auto">
          <a:xfrm>
            <a:off x="332437" y="459392"/>
            <a:ext cx="8496944" cy="604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20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16500" r="29470" b="11750"/>
          <a:stretch/>
        </p:blipFill>
        <p:spPr bwMode="auto">
          <a:xfrm>
            <a:off x="179512" y="548680"/>
            <a:ext cx="8601099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5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5688632" cy="1210146"/>
          </a:xfrm>
        </p:spPr>
        <p:txBody>
          <a:bodyPr>
            <a:noAutofit/>
          </a:bodyPr>
          <a:lstStyle/>
          <a:p>
            <a:r>
              <a:rPr lang="cs-CZ" sz="3200" dirty="0" smtClean="0"/>
              <a:t>Vodní záchranná služba ČČK</a:t>
            </a:r>
            <a:br>
              <a:rPr lang="cs-CZ" sz="3200" dirty="0" smtClean="0"/>
            </a:br>
            <a:r>
              <a:rPr lang="cs-CZ" sz="3200" dirty="0" smtClean="0"/>
              <a:t>MS Nové Mlýny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363272" cy="5040558"/>
          </a:xfrm>
        </p:spPr>
        <p:txBody>
          <a:bodyPr/>
          <a:lstStyle/>
          <a:p>
            <a:r>
              <a:rPr lang="cs-CZ" dirty="0" smtClean="0"/>
              <a:t>v průměru 800 výjezdů ročně k záchraně života nebo majetku</a:t>
            </a:r>
          </a:p>
          <a:p>
            <a:r>
              <a:rPr lang="cs-CZ" dirty="0" smtClean="0"/>
              <a:t>proškolení dobrovolníci</a:t>
            </a:r>
          </a:p>
          <a:p>
            <a:r>
              <a:rPr lang="cs-CZ" dirty="0" smtClean="0"/>
              <a:t>hladinová, potápěčská a lezecká činnost</a:t>
            </a:r>
          </a:p>
          <a:p>
            <a:r>
              <a:rPr lang="cs-CZ" dirty="0" smtClean="0"/>
              <a:t>pravidelná školení v první pomoci ve vodě i na ledu pro vlastní členy i IZS</a:t>
            </a:r>
          </a:p>
          <a:p>
            <a:r>
              <a:rPr lang="cs-CZ" dirty="0" smtClean="0"/>
              <a:t>www.vzsnovemlyny.cz</a:t>
            </a:r>
            <a:endParaRPr lang="cs-CZ" dirty="0"/>
          </a:p>
        </p:txBody>
      </p:sp>
      <p:pic>
        <p:nvPicPr>
          <p:cNvPr id="5" name="Obrázek 3" descr="vrtulnik_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461113"/>
            <a:ext cx="3312368" cy="220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VZS-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27654"/>
            <a:ext cx="1152128" cy="114254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54083"/>
            <a:ext cx="1260376" cy="128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0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5400600" cy="994122"/>
          </a:xfrm>
        </p:spPr>
        <p:txBody>
          <a:bodyPr>
            <a:noAutofit/>
          </a:bodyPr>
          <a:lstStyle/>
          <a:p>
            <a:r>
              <a:rPr lang="cs-CZ" sz="3200" dirty="0" smtClean="0"/>
              <a:t>Vodní záchranná služba </a:t>
            </a:r>
            <a:r>
              <a:rPr lang="cs-CZ" sz="3200" dirty="0" smtClean="0"/>
              <a:t>ČČK MS </a:t>
            </a:r>
            <a:r>
              <a:rPr lang="cs-CZ" sz="3200" dirty="0" smtClean="0"/>
              <a:t>Nové Mlýny</a:t>
            </a:r>
            <a:endParaRPr lang="cs-CZ" sz="32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772816"/>
            <a:ext cx="8219256" cy="4608512"/>
          </a:xfrm>
        </p:spPr>
        <p:txBody>
          <a:bodyPr>
            <a:normAutofit lnSpcReduction="10000"/>
          </a:bodyPr>
          <a:lstStyle/>
          <a:p>
            <a:r>
              <a:rPr lang="cs-CZ" sz="3000" u="sng" dirty="0" smtClean="0"/>
              <a:t>hladinová služba </a:t>
            </a:r>
            <a:r>
              <a:rPr lang="cs-CZ" sz="3000" dirty="0" smtClean="0"/>
              <a:t>– monitorace novomlýnské nádrže v okolí YC Dyje a záchrana tonoucích, plavidel…</a:t>
            </a:r>
          </a:p>
          <a:p>
            <a:r>
              <a:rPr lang="cs-CZ" sz="3000" u="sng" dirty="0" smtClean="0"/>
              <a:t>výzvou KOPIS HZS ČR </a:t>
            </a:r>
            <a:r>
              <a:rPr lang="cs-CZ" sz="3000" dirty="0" smtClean="0"/>
              <a:t>– elektronicky, vodní toky okresu Břeclav a okolí</a:t>
            </a:r>
          </a:p>
          <a:p>
            <a:r>
              <a:rPr lang="cs-CZ" sz="3000" u="sng" dirty="0" smtClean="0"/>
              <a:t>výzvou z dispečinku ZZS</a:t>
            </a:r>
          </a:p>
          <a:p>
            <a:r>
              <a:rPr lang="cs-CZ" sz="3000" u="sng" dirty="0" smtClean="0"/>
              <a:t>výzvou GŘ HZS ČR nebo Krajského zastupitelstva </a:t>
            </a:r>
          </a:p>
          <a:p>
            <a:pPr marL="0" indent="0">
              <a:buNone/>
            </a:pPr>
            <a:r>
              <a:rPr lang="cs-CZ" sz="3000" dirty="0" smtClean="0"/>
              <a:t>	– řešení mimořádných událostí (povodně,…)</a:t>
            </a:r>
          </a:p>
        </p:txBody>
      </p:sp>
      <p:pic>
        <p:nvPicPr>
          <p:cNvPr id="6" name="Obrázek 5" descr="VZS-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07473"/>
            <a:ext cx="1234401" cy="122413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54083"/>
            <a:ext cx="1260376" cy="128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87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ZÁCHRANA V HORÁCH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3962" y="1700808"/>
            <a:ext cx="8229600" cy="4497388"/>
          </a:xfrm>
        </p:spPr>
        <p:txBody>
          <a:bodyPr/>
          <a:lstStyle/>
          <a:p>
            <a:r>
              <a:rPr lang="cs-CZ" dirty="0" smtClean="0"/>
              <a:t>ZRANĚNÝ vs. NEZRANĚNÝ</a:t>
            </a:r>
            <a:endParaRPr lang="cs-CZ" dirty="0"/>
          </a:p>
        </p:txBody>
      </p:sp>
      <p:pic>
        <p:nvPicPr>
          <p:cNvPr id="1026" name="Picture 2" descr="http://storage.pozary.cz/2013/10/526a55df60912/eyema9p334/1200x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0" y="2727017"/>
            <a:ext cx="4165902" cy="323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i0.cz/public-data/05/3b/0c74af2b3f9e843e8a112fa94a21_r16:9_w480_h270_gi:photo:232170.jpg?hash=64b7f9e3fcbca69da995e1ff3753aa4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29767"/>
            <a:ext cx="396843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04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panorama-hory.cz/img/Dolomity6/foto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7620000" cy="51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55576" y="5733256"/>
            <a:ext cx="7187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http://www.panorama-hory.cz/foto-hory-Dolomity-srpen-2011.htm</a:t>
            </a:r>
          </a:p>
        </p:txBody>
      </p:sp>
    </p:spTree>
    <p:extLst>
      <p:ext uri="{BB962C8B-B14F-4D97-AF65-F5344CB8AC3E}">
        <p14:creationId xmlns:p14="http://schemas.microsoft.com/office/powerpoint/2010/main" val="18486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rega_hintergrund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2195513" y="404813"/>
            <a:ext cx="4105275" cy="641350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>
                <a:solidFill>
                  <a:srgbClr val="FFFF00"/>
                </a:solidFill>
                <a:latin typeface="Arial" charset="0"/>
              </a:rPr>
              <a:t>ZÁVAŽNÉ ÚRAZY</a:t>
            </a:r>
          </a:p>
        </p:txBody>
      </p:sp>
    </p:spTree>
    <p:extLst>
      <p:ext uri="{BB962C8B-B14F-4D97-AF65-F5344CB8AC3E}">
        <p14:creationId xmlns:p14="http://schemas.microsoft.com/office/powerpoint/2010/main" val="216094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098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cs-CZ" altLang="cs-CZ" sz="3600">
                <a:latin typeface="Arial" charset="0"/>
              </a:rPr>
              <a:t>POLYTRAUMA V HORÁCH</a:t>
            </a:r>
          </a:p>
        </p:txBody>
      </p:sp>
      <p:sp>
        <p:nvSpPr>
          <p:cNvPr id="59395" name="Rectangle 4099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077200" cy="48006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000" b="1" dirty="0">
                <a:solidFill>
                  <a:srgbClr val="FF3300"/>
                </a:solidFill>
                <a:latin typeface="Arial" charset="0"/>
              </a:rPr>
              <a:t>ŘADA PŘIDRUŽENÝCH NETRAUMATICKÝCH MOMENTŮ:</a:t>
            </a:r>
          </a:p>
          <a:p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Dlouhé vyprošťování</a:t>
            </a:r>
          </a:p>
          <a:p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Dlouhý časový interval do kvalifikovaného ošetření</a:t>
            </a:r>
            <a:r>
              <a:rPr lang="cs-CZ" altLang="cs-CZ" dirty="0">
                <a:latin typeface="Arial" charset="0"/>
              </a:rPr>
              <a:t>   </a:t>
            </a:r>
            <a:r>
              <a:rPr lang="cs-CZ" altLang="cs-CZ" sz="2400" dirty="0">
                <a:solidFill>
                  <a:srgbClr val="FF3300"/>
                </a:solidFill>
                <a:latin typeface="Arial" charset="0"/>
              </a:rPr>
              <a:t>„zlatá hodina“</a:t>
            </a:r>
          </a:p>
          <a:p>
            <a:pPr>
              <a:buFontTx/>
              <a:buNone/>
            </a:pPr>
            <a:r>
              <a:rPr lang="cs-CZ" altLang="cs-CZ" sz="24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   (úmrtnost pacientů je přímo závislá na délce doby od vzniku poranění do definitivního ošetření)</a:t>
            </a:r>
          </a:p>
          <a:p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Podchlazení</a:t>
            </a:r>
          </a:p>
          <a:p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Předchozí vyčerpání tělesných rezerv</a:t>
            </a:r>
          </a:p>
          <a:p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Nadmořská výška</a:t>
            </a:r>
          </a:p>
          <a:p>
            <a:pPr>
              <a:buFontTx/>
              <a:buNone/>
            </a:pPr>
            <a:endParaRPr lang="cs-CZ" altLang="cs-CZ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56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ZÁKON 239/2000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497388"/>
          </a:xfrm>
        </p:spPr>
        <p:txBody>
          <a:bodyPr/>
          <a:lstStyle/>
          <a:p>
            <a:r>
              <a:rPr lang="cs-CZ" sz="2000" i="1" dirty="0" smtClean="0"/>
              <a:t>„integrovaným  </a:t>
            </a:r>
            <a:r>
              <a:rPr lang="cs-CZ" sz="2000" i="1" dirty="0"/>
              <a:t>záchranným  systémem   </a:t>
            </a:r>
            <a:r>
              <a:rPr lang="cs-CZ" sz="2000" b="1" i="1" dirty="0"/>
              <a:t>koordinovaný  postup  jeho složek</a:t>
            </a:r>
            <a:r>
              <a:rPr lang="cs-CZ" sz="2000" i="1" dirty="0"/>
              <a:t>  při  přípravě  na  mimořádné  události  a při provádění záchranných a likvidačních prací,</a:t>
            </a:r>
          </a:p>
          <a:p>
            <a:r>
              <a:rPr lang="cs-CZ" sz="2000" i="1" dirty="0"/>
              <a:t>b) mimořádnou  událostí škodlivé  </a:t>
            </a:r>
            <a:r>
              <a:rPr lang="cs-CZ" sz="2000" b="1" i="1" dirty="0"/>
              <a:t>působení sil  a jevů</a:t>
            </a:r>
            <a:r>
              <a:rPr lang="cs-CZ" sz="2000" i="1" dirty="0"/>
              <a:t>  vyvolaných činností  člověka,  přírodními  vlivy,  a  také  havárie, </a:t>
            </a:r>
            <a:r>
              <a:rPr lang="cs-CZ" sz="2000" b="1" i="1" dirty="0"/>
              <a:t>které ohrožují   život,  zdraví,   majetek  nebo   životní  prostředí a vyžadují provedení záchranných a likvidačních prací</a:t>
            </a:r>
            <a:r>
              <a:rPr lang="cs-CZ" sz="2000" i="1" dirty="0"/>
              <a:t>,</a:t>
            </a:r>
          </a:p>
          <a:p>
            <a:r>
              <a:rPr lang="cs-CZ" sz="2000" i="1" dirty="0"/>
              <a:t>c) záchrannými   pracemi   činnost   k   odvrácení   nebo  </a:t>
            </a:r>
            <a:r>
              <a:rPr lang="cs-CZ" sz="2000" b="1" i="1" dirty="0"/>
              <a:t>omezení bezprostředního  působení</a:t>
            </a:r>
            <a:r>
              <a:rPr lang="cs-CZ" sz="2000" i="1" dirty="0"/>
              <a:t> rizik  vzniklých mimořádnou událostí, zejména  ve  vztahu  k  ohrožení  života,  zdraví, majetku nebo životního prostředí, a vedoucí k přerušení jejich příčin</a:t>
            </a:r>
            <a:r>
              <a:rPr lang="cs-CZ" sz="2000" i="1" dirty="0" smtClean="0"/>
              <a:t>,“</a:t>
            </a:r>
            <a:endParaRPr lang="cs-CZ" sz="2000" i="1" dirty="0"/>
          </a:p>
          <a:p>
            <a:pPr marL="0" indent="0">
              <a:buNone/>
            </a:pPr>
            <a:r>
              <a:rPr lang="cs-CZ" sz="2000" dirty="0" smtClean="0"/>
              <a:t>§ </a:t>
            </a:r>
            <a:r>
              <a:rPr lang="cs-CZ" sz="2000" dirty="0"/>
              <a:t>3	Použití integrovaného záchranného systému</a:t>
            </a:r>
          </a:p>
          <a:p>
            <a:r>
              <a:rPr lang="cs-CZ" sz="2000" dirty="0">
                <a:solidFill>
                  <a:srgbClr val="C00000"/>
                </a:solidFill>
              </a:rPr>
              <a:t> </a:t>
            </a:r>
            <a:r>
              <a:rPr lang="cs-CZ" sz="2000" i="1" dirty="0" smtClean="0">
                <a:solidFill>
                  <a:srgbClr val="C00000"/>
                </a:solidFill>
              </a:rPr>
              <a:t>Integrovaný </a:t>
            </a:r>
            <a:r>
              <a:rPr lang="cs-CZ" sz="2000" i="1" dirty="0">
                <a:solidFill>
                  <a:srgbClr val="C00000"/>
                </a:solidFill>
              </a:rPr>
              <a:t>záchranný  systém se použije v  přípravě na vznik mimořádné  události  a  </a:t>
            </a:r>
            <a:r>
              <a:rPr lang="cs-CZ" sz="2000" b="1" i="1" dirty="0">
                <a:solidFill>
                  <a:srgbClr val="C00000"/>
                </a:solidFill>
              </a:rPr>
              <a:t>při  potřebě  provádět  současně záchranné a likvidační  práce   dvěma  anebo  více   složkami</a:t>
            </a:r>
            <a:r>
              <a:rPr lang="cs-CZ" sz="2000" i="1" dirty="0">
                <a:solidFill>
                  <a:srgbClr val="C00000"/>
                </a:solidFill>
              </a:rPr>
              <a:t>  integrovaného záchranného systému. </a:t>
            </a:r>
          </a:p>
          <a:p>
            <a:pPr marL="0" indent="0">
              <a:buNone/>
            </a:pPr>
            <a:endParaRPr lang="cs-CZ" sz="2000" i="1" dirty="0">
              <a:solidFill>
                <a:srgbClr val="C00000"/>
              </a:solidFill>
            </a:endParaRP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724380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6912768" cy="778098"/>
          </a:xfrm>
        </p:spPr>
        <p:txBody>
          <a:bodyPr/>
          <a:lstStyle/>
          <a:p>
            <a:r>
              <a:rPr lang="cs-CZ" sz="2800" i="1" dirty="0" smtClean="0"/>
              <a:t>SMRT PO ÚRAZU, „ZLATÁ HODINA“</a:t>
            </a:r>
            <a:endParaRPr lang="cs-CZ" sz="2800" i="1" dirty="0"/>
          </a:p>
        </p:txBody>
      </p:sp>
      <p:pic>
        <p:nvPicPr>
          <p:cNvPr id="5" name="Picture 6" descr="ATLS_fm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908720"/>
            <a:ext cx="6078017" cy="5071052"/>
          </a:xfrm>
          <a:noFill/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11560" y="6350071"/>
            <a:ext cx="69847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Obr.: ATLS </a:t>
            </a:r>
            <a:r>
              <a:rPr lang="cs-CZ" sz="1400" dirty="0" err="1" smtClean="0"/>
              <a:t>faculty</a:t>
            </a:r>
            <a:r>
              <a:rPr lang="cs-CZ" sz="1400" dirty="0" smtClean="0"/>
              <a:t> </a:t>
            </a:r>
            <a:r>
              <a:rPr lang="cs-CZ" sz="1400" dirty="0" err="1" smtClean="0"/>
              <a:t>manual</a:t>
            </a:r>
            <a:r>
              <a:rPr lang="cs-CZ" sz="1400" dirty="0" smtClean="0"/>
              <a:t> 9E, </a:t>
            </a:r>
            <a:endParaRPr lang="cs-CZ" sz="1400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143102"/>
            <a:ext cx="4680520" cy="57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40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28600"/>
            <a:ext cx="6346825" cy="706090"/>
          </a:xfrm>
        </p:spPr>
        <p:txBody>
          <a:bodyPr/>
          <a:lstStyle/>
          <a:p>
            <a:r>
              <a:rPr lang="cs-CZ" i="1" dirty="0" smtClean="0"/>
              <a:t>TRIAGE POZITIVITA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980728"/>
            <a:ext cx="4182616" cy="5544616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>
                <a:solidFill>
                  <a:schemeClr val="tx2"/>
                </a:solidFill>
              </a:rPr>
              <a:t>F.</a:t>
            </a:r>
            <a:r>
              <a:rPr lang="cs-CZ" sz="2000" b="1" dirty="0">
                <a:solidFill>
                  <a:srgbClr val="0033CC"/>
                </a:solidFill>
              </a:rPr>
              <a:t> Fyziologické ukazatele:</a:t>
            </a:r>
            <a:endParaRPr lang="cs-CZ" sz="2000" dirty="0">
              <a:solidFill>
                <a:srgbClr val="0033CC"/>
              </a:solidFill>
            </a:endParaRPr>
          </a:p>
          <a:p>
            <a:r>
              <a:rPr lang="cs-CZ" sz="2000" dirty="0"/>
              <a:t>1. GCS &lt; 13</a:t>
            </a:r>
          </a:p>
          <a:p>
            <a:r>
              <a:rPr lang="cs-CZ" sz="2000" dirty="0"/>
              <a:t>2. TK </a:t>
            </a:r>
            <a:r>
              <a:rPr lang="cs-CZ" sz="2000" dirty="0" err="1"/>
              <a:t>syst</a:t>
            </a:r>
            <a:r>
              <a:rPr lang="cs-CZ" sz="2000" dirty="0"/>
              <a:t> &lt; 90 </a:t>
            </a:r>
            <a:r>
              <a:rPr lang="cs-CZ" sz="2000" dirty="0" err="1"/>
              <a:t>mmHg</a:t>
            </a:r>
            <a:endParaRPr lang="cs-CZ" sz="2000" dirty="0"/>
          </a:p>
          <a:p>
            <a:r>
              <a:rPr lang="cs-CZ" sz="2000" dirty="0"/>
              <a:t>3. DF &lt; 10 nebo &gt; 29 dechů / minutu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cs-CZ" sz="2000" dirty="0"/>
              <a:t> </a:t>
            </a:r>
            <a:r>
              <a:rPr lang="cs-CZ" sz="2000" b="1" dirty="0" smtClean="0">
                <a:solidFill>
                  <a:schemeClr val="tx2"/>
                </a:solidFill>
              </a:rPr>
              <a:t>A</a:t>
            </a:r>
            <a:r>
              <a:rPr lang="cs-CZ" sz="2000" b="1" dirty="0">
                <a:solidFill>
                  <a:schemeClr val="tx2"/>
                </a:solidFill>
              </a:rPr>
              <a:t>.</a:t>
            </a:r>
            <a:r>
              <a:rPr lang="cs-CZ" sz="2000" b="1" dirty="0">
                <a:solidFill>
                  <a:srgbClr val="0033CC"/>
                </a:solidFill>
              </a:rPr>
              <a:t> Anatomická poranění:</a:t>
            </a:r>
            <a:endParaRPr lang="cs-CZ" sz="2000" dirty="0">
              <a:solidFill>
                <a:srgbClr val="0033CC"/>
              </a:solidFill>
            </a:endParaRPr>
          </a:p>
          <a:p>
            <a:r>
              <a:rPr lang="cs-CZ" sz="2000" dirty="0"/>
              <a:t>1. pronikající kraniocerebrální poranění,</a:t>
            </a:r>
          </a:p>
          <a:p>
            <a:r>
              <a:rPr lang="cs-CZ" sz="2000" dirty="0"/>
              <a:t>2. nestabilní hrudní stěna,</a:t>
            </a:r>
          </a:p>
          <a:p>
            <a:r>
              <a:rPr lang="cs-CZ" sz="2000" dirty="0"/>
              <a:t>3. pronikající hrudní poranění,</a:t>
            </a:r>
          </a:p>
          <a:p>
            <a:r>
              <a:rPr lang="cs-CZ" sz="2000" dirty="0"/>
              <a:t>4. pronikající břišní poranění,</a:t>
            </a:r>
          </a:p>
          <a:p>
            <a:r>
              <a:rPr lang="cs-CZ" sz="2000" dirty="0"/>
              <a:t>5. nestabilní pánevní kruh,</a:t>
            </a:r>
          </a:p>
          <a:p>
            <a:r>
              <a:rPr lang="cs-CZ" sz="2000" dirty="0"/>
              <a:t>6. zlomeniny  2  a více dlouhých kostí (humerus, femur, </a:t>
            </a:r>
            <a:r>
              <a:rPr lang="cs-CZ" sz="2000" dirty="0" err="1"/>
              <a:t>tibie</a:t>
            </a:r>
            <a:r>
              <a:rPr lang="cs-CZ" sz="2000" dirty="0"/>
              <a:t>).</a:t>
            </a:r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4449688" y="1006113"/>
            <a:ext cx="4716016" cy="5877272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>
                <a:solidFill>
                  <a:schemeClr val="tx2"/>
                </a:solidFill>
              </a:rPr>
              <a:t>M.</a:t>
            </a:r>
            <a:r>
              <a:rPr lang="cs-CZ" sz="2000" b="1" dirty="0">
                <a:solidFill>
                  <a:srgbClr val="0033CC"/>
                </a:solidFill>
              </a:rPr>
              <a:t> Mechanizmus poranění:</a:t>
            </a:r>
            <a:endParaRPr lang="cs-CZ" sz="2000" dirty="0">
              <a:solidFill>
                <a:srgbClr val="0033CC"/>
              </a:solidFill>
            </a:endParaRPr>
          </a:p>
          <a:p>
            <a:r>
              <a:rPr lang="cs-CZ" sz="2000" dirty="0"/>
              <a:t>1. pád z výše &gt; 6 m,</a:t>
            </a:r>
          </a:p>
          <a:p>
            <a:r>
              <a:rPr lang="cs-CZ" sz="2000" dirty="0"/>
              <a:t>2. přejetí vozidlem,</a:t>
            </a:r>
          </a:p>
          <a:p>
            <a:r>
              <a:rPr lang="cs-CZ" sz="2000" dirty="0"/>
              <a:t>3. sražení vozidlem rychlostí </a:t>
            </a:r>
            <a:r>
              <a:rPr lang="cs-CZ" sz="1400" b="1" dirty="0"/>
              <a:t>&gt; 35 km/h</a:t>
            </a:r>
            <a:r>
              <a:rPr lang="cs-CZ" sz="1400" dirty="0"/>
              <a:t>,</a:t>
            </a:r>
          </a:p>
          <a:p>
            <a:r>
              <a:rPr lang="cs-CZ" sz="2000" dirty="0"/>
              <a:t>4. katapultáž z vozidla,</a:t>
            </a:r>
          </a:p>
          <a:p>
            <a:r>
              <a:rPr lang="cs-CZ" sz="2000" dirty="0"/>
              <a:t>5. zaklínění ve vozidle,</a:t>
            </a:r>
          </a:p>
          <a:p>
            <a:r>
              <a:rPr lang="cs-CZ" sz="2000" dirty="0"/>
              <a:t>6. smrt spolujezdce,</a:t>
            </a:r>
          </a:p>
          <a:p>
            <a:r>
              <a:rPr lang="cs-CZ" sz="2000" i="1" dirty="0"/>
              <a:t>7. </a:t>
            </a:r>
            <a:r>
              <a:rPr lang="cs-CZ" sz="2000" dirty="0"/>
              <a:t>rotace vozidla přes </a:t>
            </a:r>
            <a:r>
              <a:rPr lang="cs-CZ" sz="2000" dirty="0" smtClean="0"/>
              <a:t>střechu,</a:t>
            </a:r>
            <a:endParaRPr lang="cs-CZ" sz="2000" dirty="0"/>
          </a:p>
          <a:p>
            <a:r>
              <a:rPr lang="cs-CZ" sz="2000" dirty="0"/>
              <a:t>8. výbuch v uzavřeném prostoru s poraněním nebo </a:t>
            </a:r>
            <a:r>
              <a:rPr lang="cs-CZ" sz="2000" dirty="0" smtClean="0"/>
              <a:t>popálením.</a:t>
            </a:r>
            <a:endParaRPr lang="cs-CZ" sz="2000" dirty="0"/>
          </a:p>
          <a:p>
            <a:pPr marL="0" indent="0">
              <a:spcBef>
                <a:spcPts val="1200"/>
              </a:spcBef>
              <a:buNone/>
            </a:pPr>
            <a:r>
              <a:rPr lang="cs-CZ" sz="2000" dirty="0"/>
              <a:t> </a:t>
            </a:r>
            <a:r>
              <a:rPr lang="cs-CZ" sz="2000" b="1" dirty="0" smtClean="0">
                <a:solidFill>
                  <a:schemeClr val="tx2"/>
                </a:solidFill>
              </a:rPr>
              <a:t>P</a:t>
            </a:r>
            <a:r>
              <a:rPr lang="cs-CZ" sz="2000" b="1" dirty="0">
                <a:solidFill>
                  <a:schemeClr val="tx2"/>
                </a:solidFill>
              </a:rPr>
              <a:t>.</a:t>
            </a:r>
            <a:r>
              <a:rPr lang="cs-CZ" sz="2000" b="1" dirty="0">
                <a:solidFill>
                  <a:srgbClr val="0033CC"/>
                </a:solidFill>
              </a:rPr>
              <a:t> Pomocná kritéria:</a:t>
            </a:r>
            <a:endParaRPr lang="cs-CZ" sz="2000" dirty="0">
              <a:solidFill>
                <a:srgbClr val="0033CC"/>
              </a:solidFill>
            </a:endParaRPr>
          </a:p>
          <a:p>
            <a:r>
              <a:rPr lang="cs-CZ" sz="2000" dirty="0"/>
              <a:t>1. věk &lt; 6 let,</a:t>
            </a:r>
          </a:p>
          <a:p>
            <a:r>
              <a:rPr lang="cs-CZ" sz="2000" dirty="0"/>
              <a:t>2. věk &gt; 60 let,</a:t>
            </a:r>
          </a:p>
          <a:p>
            <a:r>
              <a:rPr lang="cs-CZ" sz="2000" dirty="0"/>
              <a:t>3. závažná kardiopulmonální a </a:t>
            </a:r>
            <a:r>
              <a:rPr lang="cs-CZ" sz="2000" dirty="0" smtClean="0"/>
              <a:t>jiná </a:t>
            </a:r>
            <a:r>
              <a:rPr lang="cs-CZ" sz="2000" dirty="0"/>
              <a:t>komorbidita.</a:t>
            </a:r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540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lezec.cz/fotos/clanky04/c04101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9942"/>
            <a:ext cx="47625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media.novinky.cz/319/233194-top_foto1-438zy.jpg?13519548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92896"/>
            <a:ext cx="57150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15616" y="602128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http://www.novinky.cz/zahranicni/evropa/280483-na-15-hodin-se-protahla-zachrana-ceskeho-turisty-v-tatrach.html</a:t>
            </a:r>
          </a:p>
        </p:txBody>
      </p:sp>
    </p:spTree>
    <p:extLst>
      <p:ext uri="{BB962C8B-B14F-4D97-AF65-F5344CB8AC3E}">
        <p14:creationId xmlns:p14="http://schemas.microsoft.com/office/powerpoint/2010/main" val="1893538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1143000"/>
          </a:xfrm>
        </p:spPr>
        <p:txBody>
          <a:bodyPr/>
          <a:lstStyle/>
          <a:p>
            <a:r>
              <a:rPr lang="cs-CZ" altLang="cs-CZ" sz="2800" dirty="0">
                <a:latin typeface="Arial" charset="0"/>
              </a:rPr>
              <a:t>ZÁKLADNÍ LÉČEBNÁ A PREVENTIVNÍ OPATŘENÍ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23528" y="1340768"/>
            <a:ext cx="8136904" cy="4608512"/>
          </a:xfrm>
        </p:spPr>
        <p:txBody>
          <a:bodyPr/>
          <a:lstStyle/>
          <a:p>
            <a:r>
              <a:rPr lang="cs-CZ" altLang="cs-CZ" sz="2400" dirty="0">
                <a:solidFill>
                  <a:srgbClr val="000000"/>
                </a:solidFill>
                <a:latin typeface="Arial" charset="0"/>
              </a:rPr>
              <a:t>Dosáhnout pacienta co nejdříve po úrazu + šetrné </a:t>
            </a:r>
            <a:r>
              <a:rPr lang="cs-CZ" altLang="cs-CZ" sz="2400" dirty="0" smtClean="0">
                <a:solidFill>
                  <a:srgbClr val="000000"/>
                </a:solidFill>
                <a:latin typeface="Arial" charset="0"/>
              </a:rPr>
              <a:t>vyproštění</a:t>
            </a:r>
            <a:r>
              <a:rPr lang="en-US" altLang="cs-CZ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endParaRPr lang="cs-CZ" altLang="cs-CZ" sz="2400" dirty="0">
              <a:solidFill>
                <a:srgbClr val="000000"/>
              </a:solidFill>
              <a:latin typeface="Arial" charset="0"/>
            </a:endParaRPr>
          </a:p>
          <a:p>
            <a:r>
              <a:rPr lang="cs-CZ" altLang="cs-CZ" sz="2400" dirty="0">
                <a:solidFill>
                  <a:srgbClr val="000000"/>
                </a:solidFill>
                <a:latin typeface="Arial" charset="0"/>
              </a:rPr>
              <a:t>Pohotové posouzení klinického stavu </a:t>
            </a:r>
            <a:r>
              <a:rPr lang="cs-CZ" altLang="cs-CZ" sz="2400" dirty="0" smtClean="0">
                <a:solidFill>
                  <a:srgbClr val="000000"/>
                </a:solidFill>
                <a:latin typeface="Arial" charset="0"/>
              </a:rPr>
              <a:t>a r</a:t>
            </a:r>
            <a:r>
              <a:rPr lang="cs-CZ" altLang="cs-CZ" sz="2400" dirty="0" smtClean="0">
                <a:solidFill>
                  <a:srgbClr val="000000"/>
                </a:solidFill>
                <a:latin typeface="Arial" charset="0"/>
              </a:rPr>
              <a:t>ychlé </a:t>
            </a:r>
            <a:r>
              <a:rPr lang="cs-CZ" altLang="cs-CZ" sz="2400" dirty="0">
                <a:solidFill>
                  <a:srgbClr val="000000"/>
                </a:solidFill>
                <a:latin typeface="Arial" charset="0"/>
              </a:rPr>
              <a:t>rozhodnutí o závažnosti a </a:t>
            </a:r>
            <a:r>
              <a:rPr lang="cs-CZ" altLang="cs-CZ" sz="2400" dirty="0" smtClean="0">
                <a:solidFill>
                  <a:srgbClr val="000000"/>
                </a:solidFill>
                <a:latin typeface="Arial" charset="0"/>
              </a:rPr>
              <a:t>prioritách</a:t>
            </a:r>
            <a:r>
              <a:rPr lang="en-US" altLang="cs-CZ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dirty="0" smtClean="0">
                <a:solidFill>
                  <a:srgbClr val="000000"/>
                </a:solidFill>
                <a:latin typeface="Arial" charset="0"/>
              </a:rPr>
              <a:t>=</a:t>
            </a:r>
            <a:r>
              <a:rPr lang="en-US" altLang="cs-CZ" sz="2400" dirty="0" smtClean="0">
                <a:solidFill>
                  <a:srgbClr val="000000"/>
                </a:solidFill>
                <a:latin typeface="Arial" charset="0"/>
              </a:rPr>
              <a:t>&gt;</a:t>
            </a:r>
            <a:r>
              <a:rPr lang="cs-CZ" altLang="cs-CZ" sz="2400" dirty="0" smtClean="0">
                <a:latin typeface="Arial" charset="0"/>
              </a:rPr>
              <a:t>  </a:t>
            </a:r>
            <a:r>
              <a:rPr lang="cs-CZ" altLang="cs-CZ" sz="2400" dirty="0">
                <a:solidFill>
                  <a:srgbClr val="FF3300"/>
                </a:solidFill>
                <a:latin typeface="Arial" charset="0"/>
              </a:rPr>
              <a:t>„minimálně </a:t>
            </a:r>
            <a:r>
              <a:rPr lang="cs-CZ" altLang="cs-CZ" sz="2400" dirty="0" smtClean="0">
                <a:solidFill>
                  <a:srgbClr val="FF3300"/>
                </a:solidFill>
                <a:latin typeface="Arial" charset="0"/>
              </a:rPr>
              <a:t>přijatelné“ </a:t>
            </a:r>
            <a:r>
              <a:rPr lang="cs-CZ" altLang="cs-CZ" sz="2400" dirty="0">
                <a:solidFill>
                  <a:srgbClr val="FF3300"/>
                </a:solidFill>
                <a:latin typeface="Arial" charset="0"/>
              </a:rPr>
              <a:t>(potřebné) ošetření:</a:t>
            </a:r>
          </a:p>
          <a:p>
            <a:pPr lvl="1">
              <a:buFont typeface="Wingdings" pitchFamily="2" charset="2"/>
              <a:buChar char="ü"/>
            </a:pPr>
            <a:r>
              <a:rPr lang="cs-CZ" altLang="cs-CZ" sz="2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Princip ABCDE +život </a:t>
            </a:r>
            <a:r>
              <a:rPr lang="cs-CZ" altLang="cs-CZ" sz="24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zachraňující </a:t>
            </a:r>
            <a:r>
              <a:rPr lang="cs-CZ" altLang="cs-CZ" sz="2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výkony, PREVENCE HYPOTERMIE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Arial" charset="0"/>
              </a:rPr>
              <a:t>Transport </a:t>
            </a:r>
            <a:r>
              <a:rPr lang="cs-CZ" altLang="cs-CZ" sz="2400" dirty="0">
                <a:solidFill>
                  <a:srgbClr val="000000"/>
                </a:solidFill>
                <a:latin typeface="Arial" charset="0"/>
              </a:rPr>
              <a:t>s ohledem na diagnostiku i léčbu:</a:t>
            </a:r>
          </a:p>
          <a:p>
            <a:pPr lvl="1">
              <a:buFont typeface="Wingdings" pitchFamily="2" charset="2"/>
              <a:buChar char="ü"/>
            </a:pPr>
            <a:r>
              <a:rPr lang="cs-CZ" altLang="cs-CZ" sz="2400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Polytrauma</a:t>
            </a:r>
            <a:r>
              <a:rPr lang="cs-CZ" altLang="cs-CZ" sz="24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do traumacentra (definitivní ošetření), cestou LZS</a:t>
            </a:r>
          </a:p>
          <a:p>
            <a:pPr lvl="1">
              <a:buFont typeface="Wingdings" pitchFamily="2" charset="2"/>
              <a:buChar char="ü"/>
            </a:pPr>
            <a:r>
              <a:rPr lang="cs-CZ" altLang="cs-CZ" sz="24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Transport co nejšetrnější a nejrychlejší, opakované nakládání a transport, dlouhý časový interval - nepříznivý faktor</a:t>
            </a:r>
          </a:p>
        </p:txBody>
      </p:sp>
    </p:spTree>
    <p:extLst>
      <p:ext uri="{BB962C8B-B14F-4D97-AF65-F5344CB8AC3E}">
        <p14:creationId xmlns:p14="http://schemas.microsoft.com/office/powerpoint/2010/main" val="715278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 smtClean="0"/>
              <a:t>Postup ADCDE</a:t>
            </a:r>
            <a:endParaRPr lang="cs-CZ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497388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cs-CZ" dirty="0">
                <a:solidFill>
                  <a:srgbClr val="FF0000"/>
                </a:solidFill>
              </a:rPr>
              <a:t>A = AIRWAY </a:t>
            </a:r>
            <a:r>
              <a:rPr lang="cs-CZ" dirty="0"/>
              <a:t>– DÝCHACÍ CESTY</a:t>
            </a:r>
          </a:p>
          <a:p>
            <a:pPr>
              <a:buFont typeface="Wingdings" pitchFamily="2" charset="2"/>
              <a:buChar char="q"/>
            </a:pPr>
            <a:r>
              <a:rPr lang="cs-CZ" dirty="0">
                <a:solidFill>
                  <a:srgbClr val="FF0000"/>
                </a:solidFill>
              </a:rPr>
              <a:t>B = BREATHING </a:t>
            </a:r>
            <a:r>
              <a:rPr lang="cs-CZ" dirty="0"/>
              <a:t>– DÝCHÁNÍ</a:t>
            </a:r>
          </a:p>
          <a:p>
            <a:pPr>
              <a:buFont typeface="Wingdings" pitchFamily="2" charset="2"/>
              <a:buChar char="q"/>
            </a:pPr>
            <a:r>
              <a:rPr lang="cs-CZ" dirty="0">
                <a:solidFill>
                  <a:srgbClr val="FF0000"/>
                </a:solidFill>
              </a:rPr>
              <a:t>C = CIRCULATION </a:t>
            </a:r>
            <a:r>
              <a:rPr lang="cs-CZ" dirty="0"/>
              <a:t>– KREVNÍ OBĚH</a:t>
            </a:r>
          </a:p>
          <a:p>
            <a:pPr>
              <a:buFont typeface="Wingdings" pitchFamily="2" charset="2"/>
              <a:buChar char="q"/>
            </a:pPr>
            <a:r>
              <a:rPr lang="cs-CZ" dirty="0">
                <a:solidFill>
                  <a:srgbClr val="FF0000"/>
                </a:solidFill>
              </a:rPr>
              <a:t>D = DISABILITY </a:t>
            </a:r>
            <a:r>
              <a:rPr lang="cs-CZ" dirty="0"/>
              <a:t>– NEUROLOGICKÉ VYŠETŘENÍ</a:t>
            </a:r>
          </a:p>
          <a:p>
            <a:pPr>
              <a:buFont typeface="Wingdings" pitchFamily="2" charset="2"/>
              <a:buChar char="q"/>
            </a:pPr>
            <a:r>
              <a:rPr lang="cs-CZ" dirty="0">
                <a:solidFill>
                  <a:srgbClr val="FF0000"/>
                </a:solidFill>
              </a:rPr>
              <a:t>E = EXPOSURE, ENVIROMENT </a:t>
            </a:r>
            <a:r>
              <a:rPr lang="cs-CZ" dirty="0"/>
              <a:t>– DOKONČENÍ OŠETŘENÍ, OKOLÍ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555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ABCDE?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Odhalí a řeší život ohrožující poruchy co nejdříve - v pořadí tak, jak rychle „zabíjí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451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nejsnáze zjistit kvalitu    A, B, C, D, E?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971600" y="1780133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latin typeface="Copperplate Gothic Bold" pitchFamily="34" charset="0"/>
              </a:rPr>
              <a:t>ZEPTEJTE SE PACIENTA!!!</a:t>
            </a:r>
            <a:endParaRPr lang="cs-CZ" sz="3600" dirty="0">
              <a:latin typeface="Copperplate Gothic Bold" pitchFamily="34" charset="0"/>
            </a:endParaRPr>
          </a:p>
        </p:txBody>
      </p:sp>
      <p:pic>
        <p:nvPicPr>
          <p:cNvPr id="4098" name="Picture 2" descr="http://i.idnes.cz/13/121/cl6/ZUK4fc577_nehoda_ho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949" y="2426464"/>
            <a:ext cx="600075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31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772400" cy="1143000"/>
          </a:xfrm>
        </p:spPr>
        <p:txBody>
          <a:bodyPr/>
          <a:lstStyle/>
          <a:p>
            <a:r>
              <a:rPr lang="cs-CZ" dirty="0" smtClean="0"/>
              <a:t>PRINCIPY ABCDE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7990656" cy="53285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sz="2600" dirty="0" smtClean="0"/>
              <a:t>PROVEĎ RYCHLÉ ZHODNOCENÍ STAVU PACIENTA VYPADÁ DOBŘE/VYPADÁ ŠPATNĚ</a:t>
            </a:r>
          </a:p>
          <a:p>
            <a:pPr lvl="0">
              <a:lnSpc>
                <a:spcPct val="120000"/>
              </a:lnSpc>
            </a:pPr>
            <a:r>
              <a:rPr lang="cs-CZ" sz="2600" dirty="0" smtClean="0"/>
              <a:t>POSTUPUJ </a:t>
            </a:r>
            <a:r>
              <a:rPr lang="cs-CZ" sz="2600" dirty="0"/>
              <a:t>DLE PRINCIPU:  </a:t>
            </a:r>
            <a:r>
              <a:rPr lang="cs-CZ" sz="2600" b="1" dirty="0">
                <a:solidFill>
                  <a:srgbClr val="FF0000"/>
                </a:solidFill>
              </a:rPr>
              <a:t>A, B, C, D, E</a:t>
            </a:r>
            <a:endParaRPr lang="cs-CZ" sz="2600" dirty="0">
              <a:solidFill>
                <a:srgbClr val="FF0000"/>
              </a:solidFill>
            </a:endParaRPr>
          </a:p>
          <a:p>
            <a:pPr lvl="0">
              <a:lnSpc>
                <a:spcPct val="120000"/>
              </a:lnSpc>
            </a:pPr>
            <a:r>
              <a:rPr lang="cs-CZ" sz="2600" dirty="0"/>
              <a:t>VYŠETŘENÍ PROVEĎ KOMPLETNĚ, PROVEĎ KONTROLNÍ VYŠETŘENÍ</a:t>
            </a:r>
          </a:p>
          <a:p>
            <a:pPr lvl="0">
              <a:lnSpc>
                <a:spcPct val="120000"/>
              </a:lnSpc>
            </a:pPr>
            <a:r>
              <a:rPr lang="cs-CZ" sz="2600" dirty="0"/>
              <a:t>ZAHAJ LÉČBU ŽIVOT OHROŽUJÍCÍCH POTÍŽÍ JEŠTĚ PŘED POSUNUTÍM K DALŠÍMU KROKU VYŠETŘENÍ</a:t>
            </a:r>
          </a:p>
          <a:p>
            <a:pPr lvl="0">
              <a:lnSpc>
                <a:spcPct val="120000"/>
              </a:lnSpc>
            </a:pPr>
            <a:r>
              <a:rPr lang="cs-CZ" sz="2600" dirty="0"/>
              <a:t>ZKONTROLUJ EFEKT LÉČBY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21839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6346825" cy="864096"/>
          </a:xfrm>
        </p:spPr>
        <p:txBody>
          <a:bodyPr/>
          <a:lstStyle/>
          <a:p>
            <a:r>
              <a:rPr lang="cs-CZ" dirty="0"/>
              <a:t>PRINCIPY </a:t>
            </a:r>
            <a:r>
              <a:rPr lang="cs-CZ" dirty="0" smtClean="0"/>
              <a:t>ABCDE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4785420"/>
          </a:xfrm>
        </p:spPr>
        <p:txBody>
          <a:bodyPr/>
          <a:lstStyle/>
          <a:p>
            <a:pPr lvl="0">
              <a:spcBef>
                <a:spcPts val="1200"/>
              </a:spcBef>
            </a:pPr>
            <a:r>
              <a:rPr lang="cs-CZ" sz="2400" dirty="0" smtClean="0"/>
              <a:t>ZAVOLEJ SI VČAS POMOC</a:t>
            </a:r>
          </a:p>
          <a:p>
            <a:pPr lvl="0">
              <a:spcBef>
                <a:spcPts val="1200"/>
              </a:spcBef>
            </a:pPr>
            <a:r>
              <a:rPr lang="cs-CZ" sz="2400" dirty="0" smtClean="0"/>
              <a:t>VYUŽIJ VŠECH ČLENŮ SVÉHO TÝMU</a:t>
            </a:r>
          </a:p>
          <a:p>
            <a:pPr lvl="0">
              <a:spcBef>
                <a:spcPts val="1200"/>
              </a:spcBef>
            </a:pPr>
            <a:r>
              <a:rPr lang="cs-CZ" sz="2400" dirty="0" smtClean="0"/>
              <a:t>CÍLEM LÉČBY JE, ABY PACIENT ZŮSTAL NAŽIVU</a:t>
            </a:r>
          </a:p>
          <a:p>
            <a:pPr lvl="0">
              <a:spcBef>
                <a:spcPts val="1200"/>
              </a:spcBef>
            </a:pPr>
            <a:r>
              <a:rPr lang="cs-CZ" sz="2400" dirty="0" smtClean="0"/>
              <a:t>PODANÁ LÉČBA BUDE UČÍNKOVAT AŽ ZA NĚKOLIK MINUT</a:t>
            </a:r>
          </a:p>
          <a:p>
            <a:pPr lvl="0">
              <a:spcBef>
                <a:spcPts val="1200"/>
              </a:spcBef>
            </a:pPr>
            <a:r>
              <a:rPr lang="cs-CZ" sz="2400" dirty="0" smtClean="0"/>
              <a:t>MÁŠ-LI KOMPLIKACE NEBO JE EFEKT NEDOSTATEČNÝ NEBO NEVÍŠ JAK DÁL VRAŤ SE K „A“ A PROVEĎ VYŠETŘENÍ ZNOVU</a:t>
            </a:r>
          </a:p>
          <a:p>
            <a:pPr lvl="0">
              <a:spcBef>
                <a:spcPts val="1200"/>
              </a:spcBef>
            </a:pPr>
            <a:r>
              <a:rPr lang="cs-CZ" sz="2400" dirty="0" smtClean="0"/>
              <a:t>NEOTÁLEJ ZBYTEČNĚ NA MÍSTĚ, KDYŽ UŽ PACIENTOVI NEMŮŽEŠ POMOCI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862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Pánevní fixační pás – PROČ?</a:t>
            </a:r>
          </a:p>
        </p:txBody>
      </p:sp>
      <p:pic>
        <p:nvPicPr>
          <p:cNvPr id="3" name="Picture 1" descr="Pelvis Fracture 0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31541" y="1412775"/>
            <a:ext cx="3816422" cy="3148105"/>
          </a:xfrm>
          <a:effectLst>
            <a:outerShdw dist="139699" dir="2700000" algn="tl">
              <a:srgbClr val="333333">
                <a:alpha val="64998"/>
              </a:srgbClr>
            </a:outerShdw>
          </a:effectLst>
        </p:spPr>
      </p:pic>
      <p:pic>
        <p:nvPicPr>
          <p:cNvPr id="4" name="Picture 4" descr="http://upload.wikimedia.org/wikipedia/commons/thumb/9/95/Normal-pelvis-001.jpg/220px-Normal-pelvis-001.jpg">
            <a:hlinkClick r:id="rId3"/>
          </p:cNvPr>
          <p:cNvPicPr>
            <a:picLocks noChangeAspect="1"/>
          </p:cNvPicPr>
          <p:nvPr/>
        </p:nvPicPr>
        <p:blipFill>
          <a:blip r:embed="rId4"/>
          <a:srcRect l="5519" t="5384" r="4669" b="7491"/>
          <a:stretch>
            <a:fillRect/>
          </a:stretch>
        </p:blipFill>
        <p:spPr>
          <a:xfrm>
            <a:off x="4499991" y="1399818"/>
            <a:ext cx="4312511" cy="31756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Přímá spojnice 5"/>
          <p:cNvCxnSpPr/>
          <p:nvPr/>
        </p:nvCxnSpPr>
        <p:spPr>
          <a:xfrm>
            <a:off x="5827032" y="2852937"/>
            <a:ext cx="1440152" cy="0"/>
          </a:xfrm>
          <a:prstGeom prst="straightConnector1">
            <a:avLst/>
          </a:prstGeom>
          <a:noFill/>
          <a:ln w="38103">
            <a:solidFill>
              <a:srgbClr val="4A7EBB"/>
            </a:solidFill>
            <a:prstDash val="solid"/>
          </a:ln>
        </p:spPr>
      </p:cxnSp>
      <p:cxnSp>
        <p:nvCxnSpPr>
          <p:cNvPr id="6" name="Přímá spojnice 9"/>
          <p:cNvCxnSpPr/>
          <p:nvPr/>
        </p:nvCxnSpPr>
        <p:spPr>
          <a:xfrm flipV="1">
            <a:off x="1475658" y="2961202"/>
            <a:ext cx="1728189" cy="254788"/>
          </a:xfrm>
          <a:prstGeom prst="straightConnector1">
            <a:avLst/>
          </a:prstGeom>
          <a:noFill/>
          <a:ln w="38103">
            <a:solidFill>
              <a:srgbClr val="4A7EBB"/>
            </a:solidFill>
            <a:prstDash val="solid"/>
          </a:ln>
        </p:spPr>
      </p:cxnSp>
      <p:sp>
        <p:nvSpPr>
          <p:cNvPr id="7" name="Obdélník 13"/>
          <p:cNvSpPr/>
          <p:nvPr/>
        </p:nvSpPr>
        <p:spPr>
          <a:xfrm>
            <a:off x="827586" y="4725143"/>
            <a:ext cx="6336700" cy="1477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PRŮMĚR PÁNVE: 12 CM    V = 0,9L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PRŮMĚR PÁNVE: 14 CM    V = 1,44L</a:t>
            </a: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" name="Picture 2" descr="http://t0.gstatic.com/images?q=tbn:ANd9GcRVMhYnRYW3TtGO6Lfo5beBu6-O3P8tGdSuiSMbntmSmzQoB4uXWQ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23523" y="2666042"/>
            <a:ext cx="3904359" cy="1746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6" descr="http://matematickevzorce.kvalitne.cz/vzorce/telesa/18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75608" y="4737497"/>
            <a:ext cx="1302434" cy="635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388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 239/2000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497388"/>
          </a:xfrm>
        </p:spPr>
        <p:txBody>
          <a:bodyPr/>
          <a:lstStyle/>
          <a:p>
            <a:pPr marL="0" indent="0">
              <a:buNone/>
            </a:pPr>
            <a:r>
              <a:rPr lang="cs-CZ" sz="2000" i="1" dirty="0"/>
              <a:t>§ 4	Složky integrovaného záchranného systému</a:t>
            </a:r>
          </a:p>
          <a:p>
            <a:r>
              <a:rPr lang="cs-CZ" sz="2000" i="1" dirty="0"/>
              <a:t> </a:t>
            </a:r>
            <a:r>
              <a:rPr lang="cs-CZ" sz="2000" i="1" dirty="0" smtClean="0"/>
              <a:t>(</a:t>
            </a:r>
            <a:r>
              <a:rPr lang="cs-CZ" sz="2000" i="1" dirty="0"/>
              <a:t>1)  Základními  složkami  integrovaného  záchranného systému jsou Hasičský záchranný sbor České republiky</a:t>
            </a:r>
            <a:r>
              <a:rPr lang="cs-CZ" sz="2000" i="1" baseline="30000" dirty="0"/>
              <a:t>2)</a:t>
            </a:r>
            <a:r>
              <a:rPr lang="cs-CZ" sz="2000" i="1" dirty="0"/>
              <a:t> (dále jen "hasičský záchranný  sbor"), jednotky  požární ochrany  zařazené do plošného pokrytí kraje jednotkami požární ochrany,</a:t>
            </a:r>
            <a:r>
              <a:rPr lang="cs-CZ" sz="2000" i="1" baseline="30000" dirty="0"/>
              <a:t>3)</a:t>
            </a:r>
            <a:r>
              <a:rPr lang="cs-CZ" sz="2000" i="1" dirty="0"/>
              <a:t> poskytovatelé zdravotnické záchranné služby a Policie České republiky.</a:t>
            </a:r>
          </a:p>
          <a:p>
            <a:r>
              <a:rPr lang="cs-CZ" sz="2000" i="1" dirty="0" smtClean="0"/>
              <a:t>(</a:t>
            </a:r>
            <a:r>
              <a:rPr lang="cs-CZ" sz="2000" i="1" dirty="0"/>
              <a:t>2) </a:t>
            </a:r>
            <a:r>
              <a:rPr lang="cs-CZ" sz="2000" i="1" dirty="0">
                <a:solidFill>
                  <a:srgbClr val="C00000"/>
                </a:solidFill>
              </a:rPr>
              <a:t>Ostatními složkami integrovaného záchranného systému jsou </a:t>
            </a:r>
            <a:r>
              <a:rPr lang="cs-CZ" sz="2000" i="1" dirty="0"/>
              <a:t>vyčleněné  síly a  prostředky ozbrojených  sil, ostatní  ozbrojené bezpečnostní  sbory,  </a:t>
            </a:r>
            <a:r>
              <a:rPr lang="cs-CZ" sz="2000" i="1" dirty="0">
                <a:solidFill>
                  <a:srgbClr val="C00000"/>
                </a:solidFill>
              </a:rPr>
              <a:t>ostatní   záchranné  sbory</a:t>
            </a:r>
            <a:r>
              <a:rPr lang="cs-CZ" sz="2000" i="1" dirty="0"/>
              <a:t>,  orgány  ochrany veřejného  zdraví,</a:t>
            </a:r>
            <a:r>
              <a:rPr lang="cs-CZ" sz="2000" i="1" baseline="30000" dirty="0"/>
              <a:t>4)</a:t>
            </a:r>
            <a:r>
              <a:rPr lang="cs-CZ" sz="2000" i="1" dirty="0"/>
              <a:t>  havarijní,   pohotovostní,  odborné  a  jiné služby, zařízení civilní ochrany,  </a:t>
            </a:r>
            <a:r>
              <a:rPr lang="cs-CZ" sz="2000" i="1" dirty="0">
                <a:solidFill>
                  <a:srgbClr val="C00000"/>
                </a:solidFill>
              </a:rPr>
              <a:t>neziskové organizace a sdružení občanů,</a:t>
            </a:r>
            <a:r>
              <a:rPr lang="cs-CZ" sz="2000" i="1" dirty="0"/>
              <a:t>  která  lze  využít  k  záchranným  a  likvidačním pracím. Ostatní  složky  integrovaného  záchranného  systému poskytují při záchranných  a likvidačních  pracích plánovanou  pomoc na vyžádání § 21).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795664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cs-CZ" altLang="cs-CZ" sz="3600">
                <a:latin typeface="Arial" charset="0"/>
              </a:rPr>
              <a:t>POLYTRAUMA A ŠOK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12776"/>
            <a:ext cx="8229600" cy="44973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cs-CZ" altLang="cs-CZ" sz="2800" dirty="0" smtClean="0">
                <a:solidFill>
                  <a:srgbClr val="000000"/>
                </a:solidFill>
                <a:latin typeface="Arial" charset="0"/>
              </a:rPr>
              <a:t>emoragický </a:t>
            </a:r>
            <a:r>
              <a:rPr lang="cs-CZ" altLang="cs-CZ" sz="2800" dirty="0">
                <a:solidFill>
                  <a:srgbClr val="000000"/>
                </a:solidFill>
                <a:latin typeface="Arial" charset="0"/>
              </a:rPr>
              <a:t>(krvácení)</a:t>
            </a:r>
          </a:p>
          <a:p>
            <a:pPr>
              <a:lnSpc>
                <a:spcPct val="90000"/>
              </a:lnSpc>
            </a:pPr>
            <a:r>
              <a:rPr lang="cs-CZ" altLang="cs-CZ" sz="2800" dirty="0" smtClean="0">
                <a:solidFill>
                  <a:srgbClr val="000000"/>
                </a:solidFill>
                <a:latin typeface="Arial" charset="0"/>
              </a:rPr>
              <a:t>Bezprostřední </a:t>
            </a:r>
            <a:r>
              <a:rPr lang="cs-CZ" altLang="cs-CZ" sz="2800" dirty="0">
                <a:solidFill>
                  <a:srgbClr val="000000"/>
                </a:solidFill>
                <a:latin typeface="Arial" charset="0"/>
              </a:rPr>
              <a:t>projevy šoku jsou kryty bolestí, vzrušením, </a:t>
            </a:r>
            <a:r>
              <a:rPr lang="cs-CZ" altLang="cs-CZ" sz="2800" dirty="0" smtClean="0">
                <a:solidFill>
                  <a:srgbClr val="000000"/>
                </a:solidFill>
                <a:latin typeface="Arial" charset="0"/>
              </a:rPr>
              <a:t>podchlazením</a:t>
            </a:r>
          </a:p>
          <a:p>
            <a:pPr>
              <a:lnSpc>
                <a:spcPct val="90000"/>
              </a:lnSpc>
            </a:pPr>
            <a:r>
              <a:rPr lang="cs-CZ" altLang="cs-CZ" sz="2800" b="1" i="1" dirty="0" smtClean="0">
                <a:solidFill>
                  <a:srgbClr val="C00000"/>
                </a:solidFill>
                <a:latin typeface="Arial" charset="0"/>
              </a:rPr>
              <a:t>Rozvinutý šokový stav představuje krevní ztrátu více než 1500 ml!!!</a:t>
            </a:r>
            <a:endParaRPr lang="cs-CZ" altLang="cs-CZ" sz="2800" b="1" i="1" dirty="0">
              <a:solidFill>
                <a:srgbClr val="C00000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800" dirty="0">
                <a:solidFill>
                  <a:srgbClr val="000000"/>
                </a:solidFill>
                <a:latin typeface="Arial" charset="0"/>
              </a:rPr>
              <a:t>Delší kompenzace krevní ztráty u mladých se značnou rezervou životních funkcí (projeví se </a:t>
            </a:r>
            <a:r>
              <a:rPr lang="cs-CZ" altLang="cs-CZ" sz="2800" dirty="0" smtClean="0">
                <a:solidFill>
                  <a:srgbClr val="000000"/>
                </a:solidFill>
                <a:latin typeface="Arial" charset="0"/>
              </a:rPr>
              <a:t>až velmi </a:t>
            </a:r>
            <a:r>
              <a:rPr lang="cs-CZ" altLang="cs-CZ" sz="2800" dirty="0">
                <a:solidFill>
                  <a:srgbClr val="000000"/>
                </a:solidFill>
                <a:latin typeface="Arial" charset="0"/>
              </a:rPr>
              <a:t>závažná progrese)</a:t>
            </a:r>
          </a:p>
          <a:p>
            <a:pPr>
              <a:lnSpc>
                <a:spcPct val="90000"/>
              </a:lnSpc>
            </a:pPr>
            <a:r>
              <a:rPr lang="cs-CZ" altLang="cs-CZ" sz="2800" dirty="0">
                <a:solidFill>
                  <a:srgbClr val="000000"/>
                </a:solidFill>
                <a:latin typeface="Arial" charset="0"/>
              </a:rPr>
              <a:t>Trénované osoby – větší krevní objem a pomalejší akce srdeční, tepové zrychlení není úměrné velikosti krevní ztráty</a:t>
            </a:r>
          </a:p>
        </p:txBody>
      </p:sp>
    </p:spTree>
    <p:extLst>
      <p:ext uri="{BB962C8B-B14F-4D97-AF65-F5344CB8AC3E}">
        <p14:creationId xmlns:p14="http://schemas.microsoft.com/office/powerpoint/2010/main" val="313703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ŠOK - KLASIFIKACE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Vzdělávací a výcvikové centrum ZZS JmK, p.o.</a:t>
            </a:r>
            <a:endParaRPr lang="cs-CZ"/>
          </a:p>
        </p:txBody>
      </p:sp>
      <p:pic>
        <p:nvPicPr>
          <p:cNvPr id="5" name="Picture 4" descr="http://img.ihned.cz/attachment.php/910/43258910/Uzs5EMdIeDqOWRiCakj13wfx0tmTVGKA/Kvito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0768"/>
            <a:ext cx="57150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img.dooyoo.co.uk/GB_EN/orig/0/0/7/4/6/746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25144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6073775" y="1988840"/>
            <a:ext cx="3070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2"/>
                </a:solidFill>
                <a:latin typeface="Helvetica Neue" charset="0"/>
              </a:defRPr>
            </a:lvl1pPr>
            <a:lvl2pPr marL="742950" indent="-285750" eaLnBrk="0" hangingPunct="0">
              <a:defRPr sz="3200">
                <a:solidFill>
                  <a:schemeClr val="bg2"/>
                </a:solidFill>
                <a:latin typeface="Helvetica Neue" charset="0"/>
              </a:defRPr>
            </a:lvl2pPr>
            <a:lvl3pPr marL="1143000" indent="-228600" eaLnBrk="0" hangingPunct="0">
              <a:defRPr sz="3200">
                <a:solidFill>
                  <a:schemeClr val="bg2"/>
                </a:solidFill>
                <a:latin typeface="Helvetica Neue" charset="0"/>
              </a:defRPr>
            </a:lvl3pPr>
            <a:lvl4pPr marL="1600200" indent="-228600" eaLnBrk="0" hangingPunct="0">
              <a:defRPr sz="3200">
                <a:solidFill>
                  <a:schemeClr val="bg2"/>
                </a:solidFill>
                <a:latin typeface="Helvetica Neue" charset="0"/>
              </a:defRPr>
            </a:lvl4pPr>
            <a:lvl5pPr marL="2057400" indent="-228600" eaLnBrk="0" hangingPunct="0">
              <a:defRPr sz="3200">
                <a:solidFill>
                  <a:schemeClr val="bg2"/>
                </a:solidFill>
                <a:latin typeface="Helvetica Neue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25000"/>
              </a:spcAft>
              <a:buClr>
                <a:srgbClr val="C11942"/>
              </a:buClr>
              <a:buSzPct val="190000"/>
              <a:buFont typeface="Times"/>
              <a:buChar char="•"/>
              <a:defRPr sz="3200">
                <a:solidFill>
                  <a:schemeClr val="bg2"/>
                </a:solidFill>
                <a:latin typeface="Helvetica Neue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25000"/>
              </a:spcAft>
              <a:buClr>
                <a:srgbClr val="C11942"/>
              </a:buClr>
              <a:buSzPct val="190000"/>
              <a:buFont typeface="Times"/>
              <a:buChar char="•"/>
              <a:defRPr sz="3200">
                <a:solidFill>
                  <a:schemeClr val="bg2"/>
                </a:solidFill>
                <a:latin typeface="Helvetica Neue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25000"/>
              </a:spcAft>
              <a:buClr>
                <a:srgbClr val="C11942"/>
              </a:buClr>
              <a:buSzPct val="190000"/>
              <a:buFont typeface="Times"/>
              <a:buChar char="•"/>
              <a:defRPr sz="3200">
                <a:solidFill>
                  <a:schemeClr val="bg2"/>
                </a:solidFill>
                <a:latin typeface="Helvetica Neue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25000"/>
              </a:spcAft>
              <a:buClr>
                <a:srgbClr val="C11942"/>
              </a:buClr>
              <a:buSzPct val="190000"/>
              <a:buFont typeface="Times"/>
              <a:buChar char="•"/>
              <a:defRPr sz="3200">
                <a:solidFill>
                  <a:schemeClr val="bg2"/>
                </a:solidFill>
                <a:latin typeface="Helvetica Neue" charset="0"/>
              </a:defRPr>
            </a:lvl9pPr>
          </a:lstStyle>
          <a:p>
            <a:pPr eaLnBrk="1" hangingPunct="1"/>
            <a:r>
              <a:rPr lang="cs-CZ" b="1" dirty="0">
                <a:solidFill>
                  <a:schemeClr val="tx1"/>
                </a:solidFill>
              </a:rPr>
              <a:t>I     </a:t>
            </a:r>
            <a:r>
              <a:rPr lang="en-US" b="1" dirty="0">
                <a:solidFill>
                  <a:schemeClr val="tx1"/>
                </a:solidFill>
              </a:rPr>
              <a:t>&lt;</a:t>
            </a:r>
            <a:r>
              <a:rPr lang="cs-CZ" b="1" dirty="0">
                <a:solidFill>
                  <a:schemeClr val="tx1"/>
                </a:solidFill>
              </a:rPr>
              <a:t>15%</a:t>
            </a:r>
          </a:p>
          <a:p>
            <a:pPr eaLnBrk="1" hangingPunct="1"/>
            <a:r>
              <a:rPr lang="cs-CZ" b="1" dirty="0">
                <a:solidFill>
                  <a:schemeClr val="tx1"/>
                </a:solidFill>
              </a:rPr>
              <a:t>II   15 – 30%</a:t>
            </a:r>
          </a:p>
          <a:p>
            <a:pPr eaLnBrk="1" hangingPunct="1"/>
            <a:r>
              <a:rPr lang="cs-CZ" b="1" dirty="0">
                <a:solidFill>
                  <a:schemeClr val="tx1"/>
                </a:solidFill>
              </a:rPr>
              <a:t>III   30 – 40% </a:t>
            </a:r>
          </a:p>
          <a:p>
            <a:pPr eaLnBrk="1" hangingPunct="1"/>
            <a:r>
              <a:rPr lang="cs-CZ" b="1" dirty="0">
                <a:solidFill>
                  <a:schemeClr val="tx1"/>
                </a:solidFill>
              </a:rPr>
              <a:t>IV</a:t>
            </a:r>
            <a:r>
              <a:rPr lang="en-US" b="1" dirty="0">
                <a:solidFill>
                  <a:schemeClr val="tx1"/>
                </a:solidFill>
              </a:rPr>
              <a:t>   &gt; 40</a:t>
            </a:r>
            <a:r>
              <a:rPr lang="cs-CZ" b="1" dirty="0">
                <a:solidFill>
                  <a:schemeClr val="tx1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6823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4"/>
          <p:cNvSpPr>
            <a:spLocks noGrp="1"/>
          </p:cNvSpPr>
          <p:nvPr>
            <p:ph type="title"/>
          </p:nvPr>
        </p:nvSpPr>
        <p:spPr>
          <a:xfrm>
            <a:off x="901700" y="404813"/>
            <a:ext cx="7772400" cy="1143000"/>
          </a:xfrm>
        </p:spPr>
        <p:txBody>
          <a:bodyPr/>
          <a:lstStyle/>
          <a:p>
            <a:pPr algn="l"/>
            <a:r>
              <a:rPr lang="cs-CZ" sz="3600" b="1" dirty="0" smtClean="0">
                <a:solidFill>
                  <a:schemeClr val="tx1"/>
                </a:solidFill>
              </a:rPr>
              <a:t>  KLASIFIKACE ŠOKU</a:t>
            </a:r>
          </a:p>
        </p:txBody>
      </p:sp>
      <p:pic>
        <p:nvPicPr>
          <p:cNvPr id="1741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668" y="1645444"/>
            <a:ext cx="8353425" cy="4586287"/>
          </a:xfrm>
        </p:spPr>
      </p:pic>
      <p:sp>
        <p:nvSpPr>
          <p:cNvPr id="17412" name="Šipka doprava 1"/>
          <p:cNvSpPr>
            <a:spLocks noChangeArrowheads="1"/>
          </p:cNvSpPr>
          <p:nvPr/>
        </p:nvSpPr>
        <p:spPr bwMode="auto">
          <a:xfrm>
            <a:off x="250825" y="4292600"/>
            <a:ext cx="979488" cy="485775"/>
          </a:xfrm>
          <a:prstGeom prst="rightArrow">
            <a:avLst>
              <a:gd name="adj1" fmla="val 50000"/>
              <a:gd name="adj2" fmla="val 4994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3635375" y="3730625"/>
            <a:ext cx="473075" cy="207963"/>
          </a:xfrm>
          <a:prstGeom prst="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cs-CZ"/>
          </a:p>
        </p:txBody>
      </p:sp>
      <p:sp>
        <p:nvSpPr>
          <p:cNvPr id="8" name="Šipka doprava 7"/>
          <p:cNvSpPr/>
          <p:nvPr/>
        </p:nvSpPr>
        <p:spPr>
          <a:xfrm>
            <a:off x="5097463" y="3730625"/>
            <a:ext cx="473075" cy="207963"/>
          </a:xfrm>
          <a:prstGeom prst="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cs-CZ"/>
          </a:p>
        </p:txBody>
      </p:sp>
      <p:sp>
        <p:nvSpPr>
          <p:cNvPr id="9" name="Šipka dolů 8"/>
          <p:cNvSpPr/>
          <p:nvPr/>
        </p:nvSpPr>
        <p:spPr>
          <a:xfrm>
            <a:off x="6527813" y="3673475"/>
            <a:ext cx="239712" cy="265113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cs-CZ"/>
          </a:p>
        </p:txBody>
      </p:sp>
      <p:sp>
        <p:nvSpPr>
          <p:cNvPr id="10" name="Šipka dolů 9"/>
          <p:cNvSpPr/>
          <p:nvPr/>
        </p:nvSpPr>
        <p:spPr>
          <a:xfrm>
            <a:off x="8191500" y="3702050"/>
            <a:ext cx="241300" cy="265113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cs-CZ"/>
          </a:p>
        </p:txBody>
      </p:sp>
      <p:sp>
        <p:nvSpPr>
          <p:cNvPr id="11" name="Šipka dolů 10"/>
          <p:cNvSpPr/>
          <p:nvPr/>
        </p:nvSpPr>
        <p:spPr>
          <a:xfrm>
            <a:off x="5213350" y="4129088"/>
            <a:ext cx="241300" cy="263525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cs-CZ"/>
          </a:p>
        </p:txBody>
      </p:sp>
      <p:sp>
        <p:nvSpPr>
          <p:cNvPr id="12" name="Šipka doprava 11"/>
          <p:cNvSpPr/>
          <p:nvPr/>
        </p:nvSpPr>
        <p:spPr>
          <a:xfrm>
            <a:off x="3635375" y="4157663"/>
            <a:ext cx="473075" cy="206375"/>
          </a:xfrm>
          <a:prstGeom prst="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cs-CZ"/>
          </a:p>
        </p:txBody>
      </p:sp>
      <p:sp>
        <p:nvSpPr>
          <p:cNvPr id="13" name="Šipka dolů 12"/>
          <p:cNvSpPr/>
          <p:nvPr/>
        </p:nvSpPr>
        <p:spPr>
          <a:xfrm>
            <a:off x="6537503" y="4029075"/>
            <a:ext cx="241300" cy="263525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cs-CZ"/>
          </a:p>
        </p:txBody>
      </p:sp>
      <p:sp>
        <p:nvSpPr>
          <p:cNvPr id="14" name="Šipka dolů 13"/>
          <p:cNvSpPr/>
          <p:nvPr/>
        </p:nvSpPr>
        <p:spPr>
          <a:xfrm>
            <a:off x="8191500" y="4146550"/>
            <a:ext cx="241300" cy="265113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cs-CZ"/>
          </a:p>
        </p:txBody>
      </p:sp>
      <p:sp>
        <p:nvSpPr>
          <p:cNvPr id="21" name="Zaoblený obdélník 20"/>
          <p:cNvSpPr>
            <a:spLocks noChangeArrowheads="1"/>
          </p:cNvSpPr>
          <p:nvPr/>
        </p:nvSpPr>
        <p:spPr bwMode="auto">
          <a:xfrm>
            <a:off x="5811808" y="1519238"/>
            <a:ext cx="3028950" cy="4895850"/>
          </a:xfrm>
          <a:prstGeom prst="roundRect">
            <a:avLst>
              <a:gd name="adj" fmla="val 16667"/>
            </a:avLst>
          </a:prstGeom>
          <a:noFill/>
          <a:ln w="635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endParaRPr lang="cs-CZ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0934"/>
              </p:ext>
            </p:extLst>
          </p:nvPr>
        </p:nvGraphicFramePr>
        <p:xfrm>
          <a:off x="2915816" y="2636912"/>
          <a:ext cx="1512887" cy="400050"/>
        </p:xfrm>
        <a:graphic>
          <a:graphicData uri="http://schemas.openxmlformats.org/drawingml/2006/table">
            <a:tbl>
              <a:tblPr/>
              <a:tblGrid>
                <a:gridCol w="1512887"/>
              </a:tblGrid>
              <a:tr h="400050"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up to 750ml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371702"/>
              </p:ext>
            </p:extLst>
          </p:nvPr>
        </p:nvGraphicFramePr>
        <p:xfrm>
          <a:off x="4316139" y="2752536"/>
          <a:ext cx="1514475" cy="316424"/>
        </p:xfrm>
        <a:graphic>
          <a:graphicData uri="http://schemas.openxmlformats.org/drawingml/2006/table">
            <a:tbl>
              <a:tblPr/>
              <a:tblGrid>
                <a:gridCol w="1514475"/>
              </a:tblGrid>
              <a:tr h="316424"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750 – 1500ml</a:t>
                      </a:r>
                    </a:p>
                  </a:txBody>
                  <a:tcPr marL="9535" marR="953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Tabulk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817411"/>
              </p:ext>
            </p:extLst>
          </p:nvPr>
        </p:nvGraphicFramePr>
        <p:xfrm>
          <a:off x="5716463" y="2752536"/>
          <a:ext cx="1660525" cy="316424"/>
        </p:xfrm>
        <a:graphic>
          <a:graphicData uri="http://schemas.openxmlformats.org/drawingml/2006/table">
            <a:tbl>
              <a:tblPr/>
              <a:tblGrid>
                <a:gridCol w="1660525"/>
              </a:tblGrid>
              <a:tr h="316424"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1500 – 2000ml</a:t>
                      </a:r>
                    </a:p>
                  </a:txBody>
                  <a:tcPr marL="9519" marR="95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2" name="Tabulk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339267"/>
              </p:ext>
            </p:extLst>
          </p:nvPr>
        </p:nvGraphicFramePr>
        <p:xfrm>
          <a:off x="7464766" y="2752536"/>
          <a:ext cx="1362075" cy="400050"/>
        </p:xfrm>
        <a:graphic>
          <a:graphicData uri="http://schemas.openxmlformats.org/drawingml/2006/table">
            <a:tbl>
              <a:tblPr/>
              <a:tblGrid>
                <a:gridCol w="1362075"/>
              </a:tblGrid>
              <a:tr h="400050"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 2000ml</a:t>
                      </a:r>
                    </a:p>
                  </a:txBody>
                  <a:tcPr marL="9520" marR="952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3" name="Tabulka 22"/>
          <p:cNvGraphicFramePr>
            <a:graphicFrameLocks noGrp="1"/>
          </p:cNvGraphicFramePr>
          <p:nvPr/>
        </p:nvGraphicFramePr>
        <p:xfrm>
          <a:off x="3114675" y="3141663"/>
          <a:ext cx="1512888" cy="387350"/>
        </p:xfrm>
        <a:graphic>
          <a:graphicData uri="http://schemas.openxmlformats.org/drawingml/2006/table">
            <a:tbl>
              <a:tblPr/>
              <a:tblGrid>
                <a:gridCol w="1512888"/>
              </a:tblGrid>
              <a:tr h="38735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&lt;100</a:t>
                      </a:r>
                    </a:p>
                  </a:txBody>
                  <a:tcPr marL="9525" marR="9525" marT="94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4" name="Tabulk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323465"/>
              </p:ext>
            </p:extLst>
          </p:nvPr>
        </p:nvGraphicFramePr>
        <p:xfrm>
          <a:off x="4450231" y="3140968"/>
          <a:ext cx="1368425" cy="387350"/>
        </p:xfrm>
        <a:graphic>
          <a:graphicData uri="http://schemas.openxmlformats.org/drawingml/2006/table">
            <a:tbl>
              <a:tblPr/>
              <a:tblGrid>
                <a:gridCol w="1368425"/>
              </a:tblGrid>
              <a:tr h="38735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100-120</a:t>
                      </a:r>
                    </a:p>
                  </a:txBody>
                  <a:tcPr marL="9522" marR="9522" marT="94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5" name="Tabulk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094213"/>
              </p:ext>
            </p:extLst>
          </p:nvPr>
        </p:nvGraphicFramePr>
        <p:xfrm>
          <a:off x="5811808" y="3140968"/>
          <a:ext cx="1363663" cy="387350"/>
        </p:xfrm>
        <a:graphic>
          <a:graphicData uri="http://schemas.openxmlformats.org/drawingml/2006/table">
            <a:tbl>
              <a:tblPr/>
              <a:tblGrid>
                <a:gridCol w="1363663"/>
              </a:tblGrid>
              <a:tr h="38735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120-140</a:t>
                      </a:r>
                    </a:p>
                  </a:txBody>
                  <a:tcPr marL="9532" marR="9532" marT="94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6" name="Tabulka 25"/>
          <p:cNvGraphicFramePr>
            <a:graphicFrameLocks noGrp="1"/>
          </p:cNvGraphicFramePr>
          <p:nvPr/>
        </p:nvGraphicFramePr>
        <p:xfrm>
          <a:off x="7602538" y="3141663"/>
          <a:ext cx="1362075" cy="387350"/>
        </p:xfrm>
        <a:graphic>
          <a:graphicData uri="http://schemas.openxmlformats.org/drawingml/2006/table">
            <a:tbl>
              <a:tblPr/>
              <a:tblGrid>
                <a:gridCol w="1362075"/>
              </a:tblGrid>
              <a:tr h="38735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 140</a:t>
                      </a:r>
                    </a:p>
                  </a:txBody>
                  <a:tcPr marL="9520" marR="9520" marT="94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7" name="Tabulka 26"/>
          <p:cNvGraphicFramePr>
            <a:graphicFrameLocks noGrp="1"/>
          </p:cNvGraphicFramePr>
          <p:nvPr/>
        </p:nvGraphicFramePr>
        <p:xfrm>
          <a:off x="3059113" y="4383088"/>
          <a:ext cx="1512887" cy="395287"/>
        </p:xfrm>
        <a:graphic>
          <a:graphicData uri="http://schemas.openxmlformats.org/drawingml/2006/table">
            <a:tbl>
              <a:tblPr/>
              <a:tblGrid>
                <a:gridCol w="1512887"/>
              </a:tblGrid>
              <a:tr h="39528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14-20</a:t>
                      </a:r>
                    </a:p>
                  </a:txBody>
                  <a:tcPr marL="9525" marR="9525" marT="95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8" name="Tabulka 27"/>
          <p:cNvGraphicFramePr>
            <a:graphicFrameLocks noGrp="1"/>
          </p:cNvGraphicFramePr>
          <p:nvPr/>
        </p:nvGraphicFramePr>
        <p:xfrm>
          <a:off x="4572000" y="4411663"/>
          <a:ext cx="1512888" cy="384175"/>
        </p:xfrm>
        <a:graphic>
          <a:graphicData uri="http://schemas.openxmlformats.org/drawingml/2006/table">
            <a:tbl>
              <a:tblPr/>
              <a:tblGrid>
                <a:gridCol w="1512888"/>
              </a:tblGrid>
              <a:tr h="38417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20-30</a:t>
                      </a:r>
                    </a:p>
                  </a:txBody>
                  <a:tcPr marL="9525" marR="9525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9" name="Tabulka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922732"/>
              </p:ext>
            </p:extLst>
          </p:nvPr>
        </p:nvGraphicFramePr>
        <p:xfrm>
          <a:off x="5977115" y="4411663"/>
          <a:ext cx="1362075" cy="289098"/>
        </p:xfrm>
        <a:graphic>
          <a:graphicData uri="http://schemas.openxmlformats.org/drawingml/2006/table">
            <a:tbl>
              <a:tblPr/>
              <a:tblGrid>
                <a:gridCol w="1362075"/>
              </a:tblGrid>
              <a:tr h="28909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30-40</a:t>
                      </a:r>
                    </a:p>
                  </a:txBody>
                  <a:tcPr marL="9521" marR="9521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30" name="Tabulka 29"/>
          <p:cNvGraphicFramePr>
            <a:graphicFrameLocks noGrp="1"/>
          </p:cNvGraphicFramePr>
          <p:nvPr/>
        </p:nvGraphicFramePr>
        <p:xfrm>
          <a:off x="7600950" y="4411663"/>
          <a:ext cx="1362075" cy="406400"/>
        </p:xfrm>
        <a:graphic>
          <a:graphicData uri="http://schemas.openxmlformats.org/drawingml/2006/table">
            <a:tbl>
              <a:tblPr/>
              <a:tblGrid>
                <a:gridCol w="1362075"/>
              </a:tblGrid>
              <a:tr h="406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 40</a:t>
                      </a:r>
                    </a:p>
                  </a:txBody>
                  <a:tcPr marL="9520" marR="9520" marT="95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31" name="Tabulka 30"/>
          <p:cNvGraphicFramePr>
            <a:graphicFrameLocks noGrp="1"/>
          </p:cNvGraphicFramePr>
          <p:nvPr/>
        </p:nvGraphicFramePr>
        <p:xfrm>
          <a:off x="3059113" y="4778375"/>
          <a:ext cx="1512887" cy="431800"/>
        </p:xfrm>
        <a:graphic>
          <a:graphicData uri="http://schemas.openxmlformats.org/drawingml/2006/table">
            <a:tbl>
              <a:tblPr/>
              <a:tblGrid>
                <a:gridCol w="1512887"/>
              </a:tblGrid>
              <a:tr h="4318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 </a:t>
                      </a:r>
                      <a:r>
                        <a:rPr lang="cs-CZ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 ml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240" name="Tabulka 10239"/>
          <p:cNvGraphicFramePr>
            <a:graphicFrameLocks noGrp="1"/>
          </p:cNvGraphicFramePr>
          <p:nvPr/>
        </p:nvGraphicFramePr>
        <p:xfrm>
          <a:off x="4591050" y="4859338"/>
          <a:ext cx="1373188" cy="360362"/>
        </p:xfrm>
        <a:graphic>
          <a:graphicData uri="http://schemas.openxmlformats.org/drawingml/2006/table">
            <a:tbl>
              <a:tblPr/>
              <a:tblGrid>
                <a:gridCol w="1373188"/>
              </a:tblGrid>
              <a:tr h="3603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20-30 ml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2" marR="9522" marT="95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241" name="Tabulka 102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23560"/>
              </p:ext>
            </p:extLst>
          </p:nvPr>
        </p:nvGraphicFramePr>
        <p:xfrm>
          <a:off x="5977115" y="4778375"/>
          <a:ext cx="1362075" cy="360362"/>
        </p:xfrm>
        <a:graphic>
          <a:graphicData uri="http://schemas.openxmlformats.org/drawingml/2006/table">
            <a:tbl>
              <a:tblPr/>
              <a:tblGrid>
                <a:gridCol w="1362075"/>
              </a:tblGrid>
              <a:tr h="36036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to </a:t>
                      </a:r>
                      <a:r>
                        <a:rPr lang="cs-CZ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 ml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1" marR="9521" marT="95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ulka 10243"/>
          <p:cNvGraphicFramePr>
            <a:graphicFrameLocks noGrp="1"/>
          </p:cNvGraphicFramePr>
          <p:nvPr/>
        </p:nvGraphicFramePr>
        <p:xfrm>
          <a:off x="7602538" y="4778375"/>
          <a:ext cx="1290637" cy="450850"/>
        </p:xfrm>
        <a:graphic>
          <a:graphicData uri="http://schemas.openxmlformats.org/drawingml/2006/table">
            <a:tbl>
              <a:tblPr/>
              <a:tblGrid>
                <a:gridCol w="1290637"/>
              </a:tblGrid>
              <a:tr h="45085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 ml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245" name="Tabulka 102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583767"/>
              </p:ext>
            </p:extLst>
          </p:nvPr>
        </p:nvGraphicFramePr>
        <p:xfrm>
          <a:off x="2937395" y="5229200"/>
          <a:ext cx="1512888" cy="360363"/>
        </p:xfrm>
        <a:graphic>
          <a:graphicData uri="http://schemas.openxmlformats.org/drawingml/2006/table">
            <a:tbl>
              <a:tblPr/>
              <a:tblGrid>
                <a:gridCol w="1512888"/>
              </a:tblGrid>
              <a:tr h="36036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slightly</a:t>
                      </a:r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anxious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246" name="Tabulka 102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919591"/>
              </p:ext>
            </p:extLst>
          </p:nvPr>
        </p:nvGraphicFramePr>
        <p:xfrm>
          <a:off x="4344864" y="5229200"/>
          <a:ext cx="1512888" cy="360363"/>
        </p:xfrm>
        <a:graphic>
          <a:graphicData uri="http://schemas.openxmlformats.org/drawingml/2006/table">
            <a:tbl>
              <a:tblPr/>
              <a:tblGrid>
                <a:gridCol w="1512888"/>
              </a:tblGrid>
              <a:tr h="36036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mildly</a:t>
                      </a:r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anxious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247" name="Tabulka 102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606768"/>
              </p:ext>
            </p:extLst>
          </p:nvPr>
        </p:nvGraphicFramePr>
        <p:xfrm>
          <a:off x="5891225" y="5229200"/>
          <a:ext cx="1512887" cy="360363"/>
        </p:xfrm>
        <a:graphic>
          <a:graphicData uri="http://schemas.openxmlformats.org/drawingml/2006/table">
            <a:tbl>
              <a:tblPr/>
              <a:tblGrid>
                <a:gridCol w="1512887"/>
              </a:tblGrid>
              <a:tr h="36036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anxious,confused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30" marR="9530" marT="95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248" name="Tabulka 102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692468"/>
              </p:ext>
            </p:extLst>
          </p:nvPr>
        </p:nvGraphicFramePr>
        <p:xfrm>
          <a:off x="7291180" y="5157192"/>
          <a:ext cx="1692275" cy="360363"/>
        </p:xfrm>
        <a:graphic>
          <a:graphicData uri="http://schemas.openxmlformats.org/drawingml/2006/table">
            <a:tbl>
              <a:tblPr/>
              <a:tblGrid>
                <a:gridCol w="1692275"/>
              </a:tblGrid>
              <a:tr h="36036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confused,lehtargic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8" marR="9528" marT="95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249" name="Tabulka 10248"/>
          <p:cNvGraphicFramePr>
            <a:graphicFrameLocks noGrp="1"/>
          </p:cNvGraphicFramePr>
          <p:nvPr/>
        </p:nvGraphicFramePr>
        <p:xfrm>
          <a:off x="3203575" y="5661025"/>
          <a:ext cx="1368425" cy="360363"/>
        </p:xfrm>
        <a:graphic>
          <a:graphicData uri="http://schemas.openxmlformats.org/drawingml/2006/table">
            <a:tbl>
              <a:tblPr/>
              <a:tblGrid>
                <a:gridCol w="1368425"/>
              </a:tblGrid>
              <a:tr h="36036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crystalloid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3" name="Tabulka 42"/>
          <p:cNvGraphicFramePr>
            <a:graphicFrameLocks noGrp="1"/>
          </p:cNvGraphicFramePr>
          <p:nvPr/>
        </p:nvGraphicFramePr>
        <p:xfrm>
          <a:off x="4716463" y="5661025"/>
          <a:ext cx="1368425" cy="360363"/>
        </p:xfrm>
        <a:graphic>
          <a:graphicData uri="http://schemas.openxmlformats.org/drawingml/2006/table">
            <a:tbl>
              <a:tblPr/>
              <a:tblGrid>
                <a:gridCol w="1368425"/>
              </a:tblGrid>
              <a:tr h="36036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crystalloid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250" name="Tabulka 102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791233"/>
              </p:ext>
            </p:extLst>
          </p:nvPr>
        </p:nvGraphicFramePr>
        <p:xfrm>
          <a:off x="5813395" y="5661248"/>
          <a:ext cx="1512888" cy="360363"/>
        </p:xfrm>
        <a:graphic>
          <a:graphicData uri="http://schemas.openxmlformats.org/drawingml/2006/table">
            <a:tbl>
              <a:tblPr/>
              <a:tblGrid>
                <a:gridCol w="1512888"/>
              </a:tblGrid>
              <a:tr h="36036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crystalloid+blood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30" marR="9530" marT="95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5" name="Tabulka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912516"/>
              </p:ext>
            </p:extLst>
          </p:nvPr>
        </p:nvGraphicFramePr>
        <p:xfrm>
          <a:off x="7326283" y="5661248"/>
          <a:ext cx="1511300" cy="360363"/>
        </p:xfrm>
        <a:graphic>
          <a:graphicData uri="http://schemas.openxmlformats.org/drawingml/2006/table">
            <a:tbl>
              <a:tblPr/>
              <a:tblGrid>
                <a:gridCol w="1511300"/>
              </a:tblGrid>
              <a:tr h="36036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crystalloid+blood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0" marR="9520" marT="95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Tabulk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239914"/>
              </p:ext>
            </p:extLst>
          </p:nvPr>
        </p:nvGraphicFramePr>
        <p:xfrm>
          <a:off x="3080118" y="5733256"/>
          <a:ext cx="5760640" cy="382141"/>
        </p:xfrm>
        <a:graphic>
          <a:graphicData uri="http://schemas.openxmlformats.org/drawingml/2006/table">
            <a:tbl>
              <a:tblPr/>
              <a:tblGrid>
                <a:gridCol w="1296144"/>
                <a:gridCol w="1440160"/>
                <a:gridCol w="1512168"/>
                <a:gridCol w="1512168"/>
              </a:tblGrid>
              <a:tr h="38214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crystalloid</a:t>
                      </a:r>
                      <a:endParaRPr lang="cs-CZ" sz="15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crystalloid</a:t>
                      </a:r>
                      <a:endParaRPr lang="cs-CZ" sz="15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crystalloid+blood</a:t>
                      </a:r>
                      <a:endParaRPr lang="cs-CZ" sz="15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crystalloid+blood</a:t>
                      </a:r>
                      <a:endParaRPr lang="cs-CZ" sz="1500" b="1" i="0" u="none" strike="noStrike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17476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35" y="1268760"/>
            <a:ext cx="1499395" cy="148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Zaoblený obdélník 41"/>
          <p:cNvSpPr>
            <a:spLocks noChangeArrowheads="1"/>
          </p:cNvSpPr>
          <p:nvPr/>
        </p:nvSpPr>
        <p:spPr bwMode="auto">
          <a:xfrm>
            <a:off x="2915816" y="1552150"/>
            <a:ext cx="2800647" cy="4895850"/>
          </a:xfrm>
          <a:prstGeom prst="roundRect">
            <a:avLst>
              <a:gd name="adj" fmla="val 16667"/>
            </a:avLst>
          </a:prstGeom>
          <a:noFill/>
          <a:ln w="63500" algn="ctr">
            <a:solidFill>
              <a:schemeClr val="accent5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74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rega_hintergrund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60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 descr="aconcagua_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900113" y="692150"/>
            <a:ext cx="2592387" cy="579438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dirty="0">
                <a:solidFill>
                  <a:schemeClr val="bg1"/>
                </a:solidFill>
                <a:latin typeface="Arial" charset="0"/>
              </a:rPr>
              <a:t>VYČERPÁNÍ</a:t>
            </a:r>
          </a:p>
        </p:txBody>
      </p:sp>
    </p:spTree>
    <p:extLst>
      <p:ext uri="{BB962C8B-B14F-4D97-AF65-F5344CB8AC3E}">
        <p14:creationId xmlns:p14="http://schemas.microsoft.com/office/powerpoint/2010/main" val="107191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cs-CZ" altLang="cs-CZ" sz="3600">
                <a:latin typeface="Arial" charset="0"/>
              </a:rPr>
              <a:t>SYNDROM VYČERPÁNÍ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556792"/>
            <a:ext cx="7772400" cy="4724400"/>
          </a:xfrm>
        </p:spPr>
        <p:txBody>
          <a:bodyPr/>
          <a:lstStyle/>
          <a:p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PŘÍČINY: chladno, vítr, nedostatek spánku, nepravidelná strava, prochlazení, nezvyklá </a:t>
            </a:r>
            <a:r>
              <a:rPr lang="cs-CZ" altLang="cs-CZ" dirty="0" smtClean="0">
                <a:solidFill>
                  <a:srgbClr val="000000"/>
                </a:solidFill>
                <a:latin typeface="Arial" charset="0"/>
              </a:rPr>
              <a:t>námaha, stres</a:t>
            </a:r>
            <a:endParaRPr lang="cs-CZ" altLang="cs-CZ" dirty="0">
              <a:solidFill>
                <a:srgbClr val="000000"/>
              </a:solidFill>
              <a:latin typeface="Arial" charset="0"/>
            </a:endParaRPr>
          </a:p>
          <a:p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Projeví se v průběhu 2 – 3 dnů</a:t>
            </a:r>
          </a:p>
          <a:p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Ohrožená skupina:</a:t>
            </a:r>
          </a:p>
          <a:p>
            <a:pPr lvl="1"/>
            <a:r>
              <a:rPr lang="cs-CZ" altLang="cs-CZ" sz="3200" dirty="0">
                <a:solidFill>
                  <a:srgbClr val="000000"/>
                </a:solidFill>
                <a:latin typeface="Arial" charset="0"/>
              </a:rPr>
              <a:t>sváteční vysokohorští turisté</a:t>
            </a:r>
          </a:p>
          <a:p>
            <a:pPr lvl="1"/>
            <a:r>
              <a:rPr lang="cs-CZ" altLang="cs-CZ" sz="3200" dirty="0">
                <a:solidFill>
                  <a:srgbClr val="FF3300"/>
                </a:solidFill>
                <a:latin typeface="Arial" charset="0"/>
              </a:rPr>
              <a:t>děti</a:t>
            </a:r>
            <a:r>
              <a:rPr lang="cs-CZ" altLang="cs-CZ" sz="3200" dirty="0" smtClean="0">
                <a:solidFill>
                  <a:srgbClr val="FF3300"/>
                </a:solidFill>
                <a:latin typeface="Arial" charset="0"/>
              </a:rPr>
              <a:t>!!</a:t>
            </a:r>
          </a:p>
          <a:p>
            <a:pPr lvl="1"/>
            <a:r>
              <a:rPr lang="cs-CZ" altLang="cs-CZ" sz="3200" dirty="0" smtClean="0">
                <a:solidFill>
                  <a:srgbClr val="FF3300"/>
                </a:solidFill>
                <a:latin typeface="Arial" charset="0"/>
              </a:rPr>
              <a:t>změna počasí: </a:t>
            </a:r>
            <a:endParaRPr lang="cs-CZ" altLang="cs-CZ" sz="320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283968" y="5577016"/>
            <a:ext cx="44644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dirty="0">
                <a:latin typeface="Arial" charset="0"/>
              </a:rPr>
              <a:t>PODCHLAZENÍ + VYČERPÁNÍ</a:t>
            </a:r>
          </a:p>
        </p:txBody>
      </p:sp>
    </p:spTree>
    <p:extLst>
      <p:ext uri="{BB962C8B-B14F-4D97-AF65-F5344CB8AC3E}">
        <p14:creationId xmlns:p14="http://schemas.microsoft.com/office/powerpoint/2010/main" val="75049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305800" cy="1143000"/>
          </a:xfrm>
        </p:spPr>
        <p:txBody>
          <a:bodyPr/>
          <a:lstStyle/>
          <a:p>
            <a:r>
              <a:rPr lang="cs-CZ" altLang="cs-CZ" sz="3600">
                <a:latin typeface="Arial" charset="0"/>
              </a:rPr>
              <a:t>SYNDROM VYČERPÁNÍ – PŘÍZNAKY</a:t>
            </a:r>
            <a:r>
              <a:rPr lang="cs-CZ" altLang="cs-CZ" sz="3600">
                <a:latin typeface="Comic Sans MS" pitchFamily="66" charset="0"/>
              </a:rPr>
              <a:t> </a:t>
            </a:r>
            <a:r>
              <a:rPr lang="cs-CZ" altLang="cs-CZ" sz="3600">
                <a:solidFill>
                  <a:srgbClr val="FF3300"/>
                </a:solidFill>
                <a:latin typeface="Arial" charset="0"/>
              </a:rPr>
              <a:t>+ první pomoc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98884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Pocit zimy, třesavka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Slabost, závrať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Tlak na prsou, pocit sevření hrudníku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Ospalost, malátnost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000000"/>
                </a:solidFill>
                <a:latin typeface="Arial" charset="0"/>
              </a:rPr>
              <a:t>Arytmie, bezvědomí, náhlá srdeční zástava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FF3300"/>
                </a:solidFill>
                <a:latin typeface="Arial" charset="0"/>
              </a:rPr>
              <a:t>SUCHO, TEPLO, ENERGIE, ODPOČINEK  …dle stavu (KPR)</a:t>
            </a:r>
          </a:p>
        </p:txBody>
      </p:sp>
    </p:spTree>
    <p:extLst>
      <p:ext uri="{BB962C8B-B14F-4D97-AF65-F5344CB8AC3E}">
        <p14:creationId xmlns:p14="http://schemas.microsoft.com/office/powerpoint/2010/main" val="325637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3352800" cy="1143000"/>
          </a:xfrm>
        </p:spPr>
        <p:txBody>
          <a:bodyPr/>
          <a:lstStyle/>
          <a:p>
            <a:r>
              <a:rPr lang="cs-CZ" altLang="cs-CZ">
                <a:latin typeface="Arial" charset="0"/>
              </a:rPr>
              <a:t>BLESK</a:t>
            </a:r>
          </a:p>
        </p:txBody>
      </p:sp>
      <p:pic>
        <p:nvPicPr>
          <p:cNvPr id="51204" name="Picture 4" descr="blesk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260350"/>
            <a:ext cx="4287838" cy="636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2296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000000"/>
                </a:solidFill>
                <a:latin typeface="Arial" charset="0"/>
              </a:rPr>
              <a:t>U až 100MV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000000"/>
                </a:solidFill>
                <a:latin typeface="Arial" charset="0"/>
              </a:rPr>
              <a:t>I až 100kA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000000"/>
                </a:solidFill>
                <a:latin typeface="Arial" charset="0"/>
              </a:rPr>
              <a:t>T 10 000 – 30 000ºC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000000"/>
                </a:solidFill>
                <a:latin typeface="Arial" charset="0"/>
              </a:rPr>
              <a:t>v = 10 000 – 100 000 km/s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>
                <a:solidFill>
                  <a:srgbClr val="000000"/>
                </a:solidFill>
                <a:latin typeface="Arial" charset="0"/>
              </a:rPr>
              <a:t>Mechanismus poranění:</a:t>
            </a:r>
          </a:p>
          <a:p>
            <a:pPr lvl="1">
              <a:lnSpc>
                <a:spcPct val="90000"/>
              </a:lnSpc>
            </a:pPr>
            <a:r>
              <a:rPr lang="cs-CZ" altLang="cs-CZ" sz="2400">
                <a:solidFill>
                  <a:srgbClr val="000000"/>
                </a:solidFill>
                <a:latin typeface="Arial" charset="0"/>
              </a:rPr>
              <a:t>Přímý zásah hlavním kanálem - †</a:t>
            </a:r>
          </a:p>
          <a:p>
            <a:pPr lvl="1">
              <a:lnSpc>
                <a:spcPct val="90000"/>
              </a:lnSpc>
            </a:pPr>
            <a:r>
              <a:rPr lang="cs-CZ" altLang="cs-CZ" sz="2400">
                <a:solidFill>
                  <a:srgbClr val="000000"/>
                </a:solidFill>
                <a:latin typeface="Arial" charset="0"/>
              </a:rPr>
              <a:t>Zásah vedlejším el. výbojem při zásahu do blízkého objektu</a:t>
            </a:r>
          </a:p>
          <a:p>
            <a:pPr lvl="1">
              <a:lnSpc>
                <a:spcPct val="90000"/>
              </a:lnSpc>
            </a:pPr>
            <a:r>
              <a:rPr lang="cs-CZ" altLang="cs-CZ" sz="2400">
                <a:solidFill>
                  <a:srgbClr val="000000"/>
                </a:solidFill>
                <a:latin typeface="Arial" charset="0"/>
              </a:rPr>
              <a:t>Kontakt se zasaženou osobou                                                     nebo objektem</a:t>
            </a:r>
          </a:p>
          <a:p>
            <a:pPr lvl="1">
              <a:lnSpc>
                <a:spcPct val="90000"/>
              </a:lnSpc>
            </a:pPr>
            <a:r>
              <a:rPr lang="cs-CZ" altLang="cs-CZ" sz="2400">
                <a:solidFill>
                  <a:srgbClr val="000000"/>
                </a:solidFill>
                <a:latin typeface="Arial" charset="0"/>
              </a:rPr>
              <a:t>Zemní proudy, krokové napětí</a:t>
            </a:r>
          </a:p>
          <a:p>
            <a:pPr lvl="1">
              <a:lnSpc>
                <a:spcPct val="90000"/>
              </a:lnSpc>
            </a:pPr>
            <a:r>
              <a:rPr lang="cs-CZ" altLang="cs-CZ" sz="2400">
                <a:solidFill>
                  <a:srgbClr val="000000"/>
                </a:solidFill>
                <a:latin typeface="Arial" charset="0"/>
              </a:rPr>
              <a:t>Sekundární poranění: pád v bezvědomí,                              tlaková vlna, uvolnění kamenů..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4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4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blesky v krajině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48"/>
          <a:stretch/>
        </p:blipFill>
        <p:spPr bwMode="auto">
          <a:xfrm>
            <a:off x="-757238" y="-277813"/>
            <a:ext cx="9987735" cy="713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81000" y="685800"/>
            <a:ext cx="8763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>
                <a:solidFill>
                  <a:schemeClr val="accent1"/>
                </a:solidFill>
                <a:latin typeface="Arial" charset="0"/>
              </a:rPr>
              <a:t>BEZPEČNOSTNÍ OPATŘENÍ PŘI BOUŘCE - prevence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0" y="1773238"/>
            <a:ext cx="838835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800" dirty="0">
                <a:solidFill>
                  <a:schemeClr val="bg1"/>
                </a:solidFill>
                <a:latin typeface="Arial" charset="0"/>
              </a:rPr>
              <a:t>Sledovat předpověď počasí, plánovat túru, přizpůsobit návrat</a:t>
            </a:r>
          </a:p>
          <a:p>
            <a:pPr>
              <a:spcBef>
                <a:spcPct val="50000"/>
              </a:spcBef>
            </a:pPr>
            <a:r>
              <a:rPr lang="cs-CZ" altLang="cs-CZ" sz="2800" dirty="0">
                <a:solidFill>
                  <a:schemeClr val="bg1"/>
                </a:solidFill>
                <a:latin typeface="Arial" charset="0"/>
              </a:rPr>
              <a:t>Setrvat v chráněných prostorech (domy s hromosvodem, auta, lanovky, uzavřít okna a dveře)</a:t>
            </a:r>
          </a:p>
          <a:p>
            <a:pPr>
              <a:spcBef>
                <a:spcPct val="50000"/>
              </a:spcBef>
            </a:pPr>
            <a:r>
              <a:rPr lang="cs-CZ" altLang="cs-CZ" sz="2800" dirty="0">
                <a:solidFill>
                  <a:schemeClr val="bg1"/>
                </a:solidFill>
                <a:latin typeface="Arial" charset="0"/>
              </a:rPr>
              <a:t>Pravidlo „30 – 30“ = </a:t>
            </a:r>
            <a:r>
              <a:rPr lang="cs-CZ" altLang="cs-CZ" dirty="0">
                <a:solidFill>
                  <a:schemeClr val="bg1"/>
                </a:solidFill>
                <a:latin typeface="Arial" charset="0"/>
              </a:rPr>
              <a:t>(doba blesk – hrom </a:t>
            </a:r>
            <a:r>
              <a:rPr lang="en-US" altLang="cs-CZ" dirty="0">
                <a:solidFill>
                  <a:schemeClr val="bg1"/>
                </a:solidFill>
                <a:latin typeface="Arial" charset="0"/>
              </a:rPr>
              <a:t>&lt; 30s</a:t>
            </a:r>
            <a:r>
              <a:rPr lang="cs-CZ" altLang="cs-CZ" dirty="0">
                <a:solidFill>
                  <a:schemeClr val="bg1"/>
                </a:solidFill>
                <a:latin typeface="Arial" charset="0"/>
              </a:rPr>
              <a:t> = 10km, najdi nejbližší úkryt do 30 min), vysoké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  <a:r>
              <a:rPr lang="cs-CZ" altLang="cs-CZ" dirty="0">
                <a:solidFill>
                  <a:schemeClr val="bg1"/>
                </a:solidFill>
                <a:latin typeface="Arial" charset="0"/>
              </a:rPr>
              <a:t>riziko úderu</a:t>
            </a:r>
          </a:p>
          <a:p>
            <a:pPr>
              <a:spcBef>
                <a:spcPct val="50000"/>
              </a:spcBef>
            </a:pPr>
            <a:r>
              <a:rPr lang="cs-CZ" altLang="cs-CZ" sz="2800" dirty="0">
                <a:solidFill>
                  <a:schemeClr val="bg1"/>
                </a:solidFill>
                <a:latin typeface="Arial" charset="0"/>
              </a:rPr>
              <a:t>Ve výstupu pokračovat za 30min od posledního blesku a hromu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cs-CZ" altLang="cs-CZ" sz="2800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endParaRPr lang="cs-CZ" alt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endParaRPr lang="cs-CZ" altLang="cs-CZ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03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/>
          <a:lstStyle/>
          <a:p>
            <a:r>
              <a:rPr lang="cs-CZ" altLang="cs-CZ" sz="4000">
                <a:latin typeface="Arial" charset="0"/>
              </a:rPr>
              <a:t>OCHRANA V OTEVŘENÉ KRAJINĚ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28775"/>
            <a:ext cx="3906838" cy="482441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>
                <a:solidFill>
                  <a:srgbClr val="FF3300"/>
                </a:solidFill>
                <a:latin typeface="Arial" charset="0"/>
              </a:rPr>
              <a:t>BEZPEČÍ (nízké riziko)</a:t>
            </a:r>
          </a:p>
          <a:p>
            <a:pPr>
              <a:lnSpc>
                <a:spcPct val="80000"/>
              </a:lnSpc>
            </a:pPr>
            <a:r>
              <a:rPr lang="cs-CZ" altLang="cs-CZ" sz="2000" dirty="0">
                <a:solidFill>
                  <a:srgbClr val="000000"/>
                </a:solidFill>
                <a:latin typeface="Arial" charset="0"/>
              </a:rPr>
              <a:t>Uzavřená horská chata</a:t>
            </a:r>
          </a:p>
          <a:p>
            <a:pPr>
              <a:lnSpc>
                <a:spcPct val="80000"/>
              </a:lnSpc>
            </a:pPr>
            <a:r>
              <a:rPr lang="cs-CZ" altLang="cs-CZ" sz="2000" dirty="0">
                <a:solidFill>
                  <a:srgbClr val="000000"/>
                </a:solidFill>
                <a:latin typeface="Arial" charset="0"/>
              </a:rPr>
              <a:t>Velká jeskyně</a:t>
            </a:r>
          </a:p>
          <a:p>
            <a:pPr>
              <a:lnSpc>
                <a:spcPct val="80000"/>
              </a:lnSpc>
            </a:pPr>
            <a:r>
              <a:rPr lang="cs-CZ" altLang="cs-CZ" sz="2000" dirty="0">
                <a:solidFill>
                  <a:srgbClr val="000000"/>
                </a:solidFill>
                <a:latin typeface="Arial" charset="0"/>
              </a:rPr>
              <a:t>Hustý malý les</a:t>
            </a:r>
          </a:p>
          <a:p>
            <a:pPr>
              <a:lnSpc>
                <a:spcPct val="80000"/>
              </a:lnSpc>
            </a:pPr>
            <a:r>
              <a:rPr lang="cs-CZ" altLang="cs-CZ" sz="2000" dirty="0">
                <a:latin typeface="Arial" charset="0"/>
              </a:rPr>
              <a:t>Loď je bezpečná – anténa je uzemněná do moře, paluba je v bezpečné zóně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u="sng" dirty="0">
                <a:solidFill>
                  <a:srgbClr val="000000"/>
                </a:solidFill>
                <a:latin typeface="Arial" charset="0"/>
              </a:rPr>
              <a:t>Opatření: </a:t>
            </a:r>
          </a:p>
          <a:p>
            <a:pPr>
              <a:lnSpc>
                <a:spcPct val="80000"/>
              </a:lnSpc>
            </a:pPr>
            <a:r>
              <a:rPr lang="cs-CZ" altLang="cs-CZ" sz="2000" dirty="0">
                <a:solidFill>
                  <a:srgbClr val="000000"/>
                </a:solidFill>
                <a:latin typeface="Arial" charset="0"/>
              </a:rPr>
              <a:t>Nesundávat přilbu</a:t>
            </a:r>
          </a:p>
          <a:p>
            <a:pPr>
              <a:lnSpc>
                <a:spcPct val="80000"/>
              </a:lnSpc>
            </a:pPr>
            <a:r>
              <a:rPr lang="cs-CZ" altLang="cs-CZ" sz="2000" dirty="0">
                <a:solidFill>
                  <a:srgbClr val="000000"/>
                </a:solidFill>
                <a:latin typeface="Arial" charset="0"/>
              </a:rPr>
              <a:t>Na skále se zajistit se, je-li to možné</a:t>
            </a:r>
          </a:p>
          <a:p>
            <a:pPr>
              <a:lnSpc>
                <a:spcPct val="80000"/>
              </a:lnSpc>
            </a:pPr>
            <a:r>
              <a:rPr lang="cs-CZ" altLang="cs-CZ" sz="2000" dirty="0">
                <a:solidFill>
                  <a:srgbClr val="000000"/>
                </a:solidFill>
                <a:latin typeface="Arial" charset="0"/>
              </a:rPr>
              <a:t>Ve skupinách stát odděleně</a:t>
            </a:r>
          </a:p>
          <a:p>
            <a:pPr>
              <a:lnSpc>
                <a:spcPct val="80000"/>
              </a:lnSpc>
            </a:pPr>
            <a:r>
              <a:rPr lang="cs-CZ" altLang="cs-CZ" sz="2000" dirty="0">
                <a:latin typeface="Arial" charset="0"/>
              </a:rPr>
              <a:t>Přenosný </a:t>
            </a:r>
            <a:r>
              <a:rPr lang="cs-CZ" altLang="cs-CZ" sz="2000" dirty="0" err="1">
                <a:latin typeface="Arial" charset="0"/>
              </a:rPr>
              <a:t>lightning</a:t>
            </a:r>
            <a:r>
              <a:rPr lang="cs-CZ" altLang="cs-CZ" sz="2000" dirty="0">
                <a:latin typeface="Arial" charset="0"/>
              </a:rPr>
              <a:t>/</a:t>
            </a:r>
            <a:r>
              <a:rPr lang="cs-CZ" altLang="cs-CZ" sz="2000" dirty="0" err="1">
                <a:latin typeface="Arial" charset="0"/>
              </a:rPr>
              <a:t>storm</a:t>
            </a:r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 err="1">
                <a:latin typeface="Arial" charset="0"/>
              </a:rPr>
              <a:t>detector</a:t>
            </a:r>
            <a:r>
              <a:rPr lang="cs-CZ" altLang="cs-CZ" sz="2000" dirty="0">
                <a:latin typeface="Arial" charset="0"/>
              </a:rPr>
              <a:t> – měří statickou elektřinu</a:t>
            </a:r>
          </a:p>
          <a:p>
            <a:pPr>
              <a:lnSpc>
                <a:spcPct val="80000"/>
              </a:lnSpc>
            </a:pPr>
            <a:endParaRPr lang="cs-CZ" altLang="cs-CZ" sz="2000" dirty="0">
              <a:latin typeface="Arial" charset="0"/>
            </a:endParaRP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43400" y="1628775"/>
            <a:ext cx="4800600" cy="492442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Arial" charset="0"/>
              </a:rPr>
              <a:t>NEBEZPEČÍ </a:t>
            </a:r>
            <a:r>
              <a:rPr lang="cs-CZ" altLang="cs-CZ" sz="1600">
                <a:solidFill>
                  <a:srgbClr val="FF3300"/>
                </a:solidFill>
                <a:latin typeface="Arial" charset="0"/>
              </a:rPr>
              <a:t>(vysoké riziko)</a:t>
            </a:r>
          </a:p>
          <a:p>
            <a:pPr>
              <a:lnSpc>
                <a:spcPct val="80000"/>
              </a:lnSpc>
            </a:pPr>
            <a:r>
              <a:rPr lang="cs-CZ" altLang="cs-CZ" sz="2000">
                <a:solidFill>
                  <a:srgbClr val="000000"/>
                </a:solidFill>
                <a:latin typeface="Arial" charset="0"/>
              </a:rPr>
              <a:t>Osamělé vysoké stromy</a:t>
            </a:r>
          </a:p>
          <a:p>
            <a:pPr>
              <a:lnSpc>
                <a:spcPct val="80000"/>
              </a:lnSpc>
            </a:pPr>
            <a:r>
              <a:rPr lang="cs-CZ" altLang="cs-CZ" sz="2000">
                <a:solidFill>
                  <a:srgbClr val="000000"/>
                </a:solidFill>
                <a:latin typeface="Arial" charset="0"/>
              </a:rPr>
              <a:t>Vrcholy, hřebeny</a:t>
            </a:r>
          </a:p>
          <a:p>
            <a:pPr>
              <a:lnSpc>
                <a:spcPct val="80000"/>
              </a:lnSpc>
            </a:pPr>
            <a:r>
              <a:rPr lang="cs-CZ" altLang="cs-CZ" sz="2000">
                <a:solidFill>
                  <a:srgbClr val="000000"/>
                </a:solidFill>
                <a:latin typeface="Arial" charset="0"/>
              </a:rPr>
              <a:t>Elektrické vedení, vleky</a:t>
            </a:r>
          </a:p>
          <a:p>
            <a:pPr>
              <a:lnSpc>
                <a:spcPct val="80000"/>
              </a:lnSpc>
            </a:pPr>
            <a:r>
              <a:rPr lang="cs-CZ" altLang="cs-CZ" sz="2000">
                <a:solidFill>
                  <a:srgbClr val="000000"/>
                </a:solidFill>
                <a:latin typeface="Arial" charset="0"/>
              </a:rPr>
              <a:t>Zajištěné cesty – via ferraty</a:t>
            </a:r>
          </a:p>
          <a:p>
            <a:pPr>
              <a:lnSpc>
                <a:spcPct val="80000"/>
              </a:lnSpc>
            </a:pPr>
            <a:r>
              <a:rPr lang="cs-CZ" altLang="cs-CZ" sz="2000">
                <a:solidFill>
                  <a:srgbClr val="000000"/>
                </a:solidFill>
                <a:latin typeface="Arial" charset="0"/>
              </a:rPr>
              <a:t>Převisy</a:t>
            </a:r>
          </a:p>
          <a:p>
            <a:pPr>
              <a:lnSpc>
                <a:spcPct val="80000"/>
              </a:lnSpc>
            </a:pPr>
            <a:r>
              <a:rPr lang="cs-CZ" altLang="cs-CZ" sz="2000">
                <a:solidFill>
                  <a:srgbClr val="000000"/>
                </a:solidFill>
                <a:latin typeface="Arial" charset="0"/>
              </a:rPr>
              <a:t>Žlaby, skalní komíny</a:t>
            </a:r>
          </a:p>
          <a:p>
            <a:pPr>
              <a:lnSpc>
                <a:spcPct val="80000"/>
              </a:lnSpc>
            </a:pPr>
            <a:r>
              <a:rPr lang="cs-CZ" altLang="cs-CZ" sz="2000">
                <a:solidFill>
                  <a:srgbClr val="000000"/>
                </a:solidFill>
                <a:latin typeface="Arial" charset="0"/>
              </a:rPr>
              <a:t>Malé jeskyně</a:t>
            </a:r>
          </a:p>
          <a:p>
            <a:pPr>
              <a:lnSpc>
                <a:spcPct val="80000"/>
              </a:lnSpc>
            </a:pPr>
            <a:r>
              <a:rPr lang="cs-CZ" altLang="cs-CZ" sz="2000">
                <a:solidFill>
                  <a:srgbClr val="000000"/>
                </a:solidFill>
                <a:latin typeface="Arial" charset="0"/>
              </a:rPr>
              <a:t>Otevřená okna a dveře</a:t>
            </a:r>
          </a:p>
          <a:p>
            <a:pPr>
              <a:lnSpc>
                <a:spcPct val="80000"/>
              </a:lnSpc>
            </a:pPr>
            <a:r>
              <a:rPr lang="cs-CZ" altLang="cs-CZ" sz="2000">
                <a:solidFill>
                  <a:srgbClr val="000000"/>
                </a:solidFill>
                <a:latin typeface="Arial" charset="0"/>
              </a:rPr>
              <a:t>Vojenské telefony (po drátě)</a:t>
            </a:r>
          </a:p>
          <a:p>
            <a:pPr>
              <a:lnSpc>
                <a:spcPct val="80000"/>
              </a:lnSpc>
            </a:pPr>
            <a:endParaRPr lang="cs-CZ" altLang="cs-CZ" sz="200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000">
                <a:solidFill>
                  <a:srgbClr val="000000"/>
                </a:solidFill>
                <a:latin typeface="Arial" charset="0"/>
              </a:rPr>
              <a:t>Eliášův oheň, bzučení, zježení vlasů a chlupů = hrozící úder blesku </a:t>
            </a:r>
            <a:r>
              <a:rPr lang="cs-CZ" altLang="cs-CZ" sz="2000">
                <a:solidFill>
                  <a:srgbClr val="000000"/>
                </a:solidFill>
                <a:latin typeface="Arial" charset="0"/>
                <a:sym typeface="Wingdings" pitchFamily="2" charset="2"/>
              </a:rPr>
              <a:t></a:t>
            </a:r>
            <a:r>
              <a:rPr lang="en-US" altLang="cs-CZ" sz="2000">
                <a:solidFill>
                  <a:srgbClr val="000000"/>
                </a:solidFill>
                <a:latin typeface="Arial" charset="0"/>
                <a:sym typeface="Wingdings" pitchFamily="2" charset="2"/>
              </a:rPr>
              <a:t> skr</a:t>
            </a:r>
            <a:r>
              <a:rPr lang="cs-CZ" altLang="cs-CZ" sz="2000">
                <a:solidFill>
                  <a:srgbClr val="000000"/>
                </a:solidFill>
                <a:latin typeface="Arial" charset="0"/>
                <a:sym typeface="Wingdings" pitchFamily="2" charset="2"/>
              </a:rPr>
              <a:t>čit se, nohy u sebe</a:t>
            </a:r>
            <a:endParaRPr lang="cs-CZ" altLang="cs-CZ" sz="200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endParaRPr lang="cs-CZ" altLang="cs-CZ" sz="20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134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 239/2000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4497388"/>
          </a:xfrm>
        </p:spPr>
        <p:txBody>
          <a:bodyPr/>
          <a:lstStyle/>
          <a:p>
            <a:r>
              <a:rPr lang="cs-CZ" sz="2000" dirty="0"/>
              <a:t>DÍL 5	Cvičení a komunikace složek integrovaného záchranného </a:t>
            </a:r>
            <a:r>
              <a:rPr lang="cs-CZ" sz="2000" dirty="0" smtClean="0"/>
              <a:t>systému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 </a:t>
            </a:r>
            <a:r>
              <a:rPr lang="cs-CZ" sz="2000" b="1" dirty="0" smtClean="0"/>
              <a:t>§ </a:t>
            </a:r>
            <a:r>
              <a:rPr lang="cs-CZ" sz="2000" b="1" dirty="0"/>
              <a:t>17	Prověřovací cvičení a taktické cvičení</a:t>
            </a:r>
            <a:endParaRPr lang="cs-CZ" sz="2000" dirty="0"/>
          </a:p>
          <a:p>
            <a:r>
              <a:rPr lang="cs-CZ" sz="2000" dirty="0" smtClean="0"/>
              <a:t>(</a:t>
            </a:r>
            <a:r>
              <a:rPr lang="cs-CZ" sz="2000" dirty="0"/>
              <a:t>1) Prověřovací cvičení se provádí </a:t>
            </a:r>
            <a:r>
              <a:rPr lang="cs-CZ" sz="2000" b="1" dirty="0"/>
              <a:t>za účelem ověření přípravy složek integrovaného  záchranného systému</a:t>
            </a:r>
            <a:r>
              <a:rPr lang="cs-CZ" sz="2000" dirty="0"/>
              <a:t> k  provádění záchranných a likvidačních  prací.  Součástí  cvičení  může  být  i  vyhlášení cvičného poplachu pro složky integrovaného záchranného systému.</a:t>
            </a:r>
          </a:p>
          <a:p>
            <a:r>
              <a:rPr lang="cs-CZ" sz="2000" dirty="0" smtClean="0"/>
              <a:t>(</a:t>
            </a:r>
            <a:r>
              <a:rPr lang="cs-CZ" sz="2000" dirty="0"/>
              <a:t>2)  Taktické cvičení  se provádí  </a:t>
            </a:r>
            <a:r>
              <a:rPr lang="cs-CZ" sz="2000" b="1" dirty="0"/>
              <a:t>za účelem  přípravy složek integrovaného  záchranného  systému</a:t>
            </a:r>
            <a:r>
              <a:rPr lang="cs-CZ" sz="2000" dirty="0"/>
              <a:t>  a  orgánů  podílejících se na provedení  a  koordinaci  záchranných  a  likvidačních  prací  při mimořádné události.  Konání taktického cvičení  se předem projedná se zúčastněnými složkami a orgány.</a:t>
            </a:r>
          </a:p>
          <a:p>
            <a:r>
              <a:rPr lang="cs-CZ" sz="2000" dirty="0"/>
              <a:t> 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292915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719138"/>
          </a:xfrm>
        </p:spPr>
        <p:txBody>
          <a:bodyPr/>
          <a:lstStyle/>
          <a:p>
            <a:r>
              <a:rPr lang="cs-CZ" altLang="cs-CZ" sz="3600">
                <a:latin typeface="Arial" charset="0"/>
              </a:rPr>
              <a:t>ÚRAZY ZPŮSOBENÉ BLESKEM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196975"/>
            <a:ext cx="7772400" cy="53482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200" dirty="0">
                <a:solidFill>
                  <a:srgbClr val="000000"/>
                </a:solidFill>
                <a:latin typeface="Arial" charset="0"/>
              </a:rPr>
              <a:t>Cestou nejmenšího odporu (povrch pokožky + vnitřní orgány) =</a:t>
            </a:r>
            <a:r>
              <a:rPr lang="en-US" altLang="cs-CZ" sz="2200" dirty="0">
                <a:solidFill>
                  <a:srgbClr val="000000"/>
                </a:solidFill>
                <a:latin typeface="Arial" charset="0"/>
              </a:rPr>
              <a:t>&gt; </a:t>
            </a:r>
            <a:r>
              <a:rPr lang="cs-CZ" altLang="cs-CZ" sz="2200" dirty="0">
                <a:solidFill>
                  <a:srgbClr val="000000"/>
                </a:solidFill>
                <a:latin typeface="Arial" charset="0"/>
              </a:rPr>
              <a:t>KO</a:t>
            </a:r>
          </a:p>
          <a:p>
            <a:pPr>
              <a:lnSpc>
                <a:spcPct val="80000"/>
              </a:lnSpc>
            </a:pPr>
            <a:r>
              <a:rPr lang="cs-CZ" altLang="cs-CZ" sz="2200" dirty="0">
                <a:latin typeface="Arial" charset="0"/>
              </a:rPr>
              <a:t>10% smrt, 70% dlouhodobé potíže</a:t>
            </a:r>
          </a:p>
          <a:p>
            <a:pPr>
              <a:lnSpc>
                <a:spcPct val="80000"/>
              </a:lnSpc>
            </a:pPr>
            <a:r>
              <a:rPr lang="cs-CZ" altLang="cs-CZ" sz="2200" dirty="0">
                <a:solidFill>
                  <a:srgbClr val="000000"/>
                </a:solidFill>
                <a:latin typeface="Arial" charset="0"/>
              </a:rPr>
              <a:t>Fibrilace komor, asystolie = zástava srdce (depolarizace), zástava dechu (paralýza dýchacího centra </a:t>
            </a:r>
            <a:r>
              <a:rPr lang="cs-CZ" altLang="cs-CZ" sz="2200" dirty="0">
                <a:solidFill>
                  <a:srgbClr val="000000"/>
                </a:solidFill>
                <a:latin typeface="Arial" charset="0"/>
                <a:sym typeface="Wingdings" pitchFamily="2" charset="2"/>
              </a:rPr>
              <a:t> sekundární ASY</a:t>
            </a:r>
            <a:r>
              <a:rPr lang="cs-CZ" altLang="cs-CZ" sz="22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200" dirty="0">
                <a:solidFill>
                  <a:srgbClr val="000000"/>
                </a:solidFill>
                <a:latin typeface="Arial" charset="0"/>
              </a:rPr>
              <a:t>Traumata: popáleniny, zhmoždění, zlomeniny, ruptura bubínku, krvácení</a:t>
            </a:r>
          </a:p>
          <a:p>
            <a:pPr>
              <a:lnSpc>
                <a:spcPct val="80000"/>
              </a:lnSpc>
            </a:pPr>
            <a:r>
              <a:rPr lang="cs-CZ" altLang="cs-CZ" sz="2200" dirty="0">
                <a:solidFill>
                  <a:srgbClr val="000000"/>
                </a:solidFill>
                <a:latin typeface="Arial" charset="0"/>
              </a:rPr>
              <a:t>Neurologické </a:t>
            </a:r>
            <a:r>
              <a:rPr lang="cs-CZ" altLang="cs-CZ" sz="2200" dirty="0" err="1">
                <a:solidFill>
                  <a:srgbClr val="000000"/>
                </a:solidFill>
                <a:latin typeface="Arial" charset="0"/>
              </a:rPr>
              <a:t>sy</a:t>
            </a:r>
            <a:r>
              <a:rPr lang="cs-CZ" altLang="cs-CZ" sz="2200" dirty="0">
                <a:solidFill>
                  <a:srgbClr val="000000"/>
                </a:solidFill>
                <a:latin typeface="Arial" charset="0"/>
              </a:rPr>
              <a:t>: zmatenost, amnézie, ztráta vědomí, záchvaty, hluchota, slepota, ochrnutí, psychiatrické problémy</a:t>
            </a:r>
          </a:p>
          <a:p>
            <a:pPr>
              <a:lnSpc>
                <a:spcPct val="80000"/>
              </a:lnSpc>
            </a:pPr>
            <a:r>
              <a:rPr lang="cs-CZ" altLang="cs-CZ" sz="2200" dirty="0">
                <a:solidFill>
                  <a:srgbClr val="000000"/>
                </a:solidFill>
                <a:latin typeface="Arial" charset="0"/>
              </a:rPr>
              <a:t>Popáleniny: max. I, II, „elektronová sprcha“, lineární a tečkovité, spálené ochlupení, vypálené kovové věci</a:t>
            </a:r>
          </a:p>
          <a:p>
            <a:pPr>
              <a:lnSpc>
                <a:spcPct val="80000"/>
              </a:lnSpc>
            </a:pPr>
            <a:r>
              <a:rPr lang="cs-CZ" altLang="cs-CZ" sz="2200" dirty="0" err="1">
                <a:solidFill>
                  <a:srgbClr val="000000"/>
                </a:solidFill>
                <a:latin typeface="Arial" charset="0"/>
              </a:rPr>
              <a:t>Dif</a:t>
            </a:r>
            <a:r>
              <a:rPr lang="cs-CZ" altLang="cs-CZ" sz="2200" dirty="0">
                <a:solidFill>
                  <a:srgbClr val="000000"/>
                </a:solidFill>
                <a:latin typeface="Arial" charset="0"/>
              </a:rPr>
              <a:t>. dg.: svědci, typické popáleniny</a:t>
            </a:r>
          </a:p>
          <a:p>
            <a:pPr>
              <a:lnSpc>
                <a:spcPct val="80000"/>
              </a:lnSpc>
            </a:pPr>
            <a:r>
              <a:rPr lang="cs-CZ" altLang="cs-CZ" sz="2200" dirty="0">
                <a:solidFill>
                  <a:srgbClr val="000000"/>
                </a:solidFill>
                <a:latin typeface="Arial" charset="0"/>
              </a:rPr>
              <a:t>Záchrana: vysoké riziko, odklad po bouři, zásah bleskem vrtulníku za letu = katastrofa</a:t>
            </a:r>
          </a:p>
          <a:p>
            <a:pPr>
              <a:lnSpc>
                <a:spcPct val="80000"/>
              </a:lnSpc>
            </a:pPr>
            <a:endParaRPr lang="cs-CZ" altLang="cs-CZ" sz="2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7933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cs-CZ" dirty="0">
                <a:latin typeface="Arial" charset="0"/>
              </a:rPr>
              <a:t>Popáleniny</a:t>
            </a:r>
          </a:p>
        </p:txBody>
      </p:sp>
      <p:pic>
        <p:nvPicPr>
          <p:cNvPr id="5" name="Picture 2" descr="http://i22.photobucket.com/albums/b306/kirinki_andustar/riteno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51" y="969891"/>
            <a:ext cx="2867025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eb.uni-plovdiv.bg/stu1104541018/docs/res/emergency_medicine_atlas/Ch.16_files/image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87025"/>
            <a:ext cx="428625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traj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98908"/>
            <a:ext cx="3263280" cy="205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licht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62792"/>
            <a:ext cx="208154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39552" y="5654868"/>
            <a:ext cx="784887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hlinkClick r:id="rId6"/>
              </a:rPr>
              <a:t>https://greenrage.wordpress.com/2008/07/01/get-off-your-high-horse-lightning-injuries-and-equestrians</a:t>
            </a:r>
            <a:r>
              <a:rPr lang="cs-CZ" dirty="0" smtClean="0">
                <a:hlinkClick r:id="rId6"/>
              </a:rPr>
              <a:t>/</a:t>
            </a:r>
            <a:endParaRPr lang="cs-CZ" dirty="0" smtClean="0"/>
          </a:p>
          <a:p>
            <a:r>
              <a:rPr lang="cs-CZ" dirty="0"/>
              <a:t>http://imgarcade.com/1/lightning-burns/</a:t>
            </a:r>
          </a:p>
        </p:txBody>
      </p:sp>
    </p:spTree>
    <p:extLst>
      <p:ext uri="{BB962C8B-B14F-4D97-AF65-F5344CB8AC3E}">
        <p14:creationId xmlns:p14="http://schemas.microsoft.com/office/powerpoint/2010/main" val="155495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edia.novinky.cz/763/147637-top_foto2-ed0rg.jpg?12367511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g.blesk.cz/img/1/full/2034379-img-blesk-zasah-bleskem-no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38" y="3068960"/>
            <a:ext cx="6672742" cy="350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0216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mg.medscape.com/pi/emed/ckb/emergency_medicine/756148-768477-770179-17075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332656"/>
            <a:ext cx="669052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39552" y="5661248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http://misc.medscape.com/pi/android/medscapeapp/html/A770179-business.html</a:t>
            </a:r>
          </a:p>
        </p:txBody>
      </p:sp>
    </p:spTree>
    <p:extLst>
      <p:ext uri="{BB962C8B-B14F-4D97-AF65-F5344CB8AC3E}">
        <p14:creationId xmlns:p14="http://schemas.microsoft.com/office/powerpoint/2010/main" val="34529229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r>
              <a:rPr lang="cs-CZ" altLang="cs-CZ" sz="4000">
                <a:latin typeface="Arial" charset="0"/>
              </a:rPr>
              <a:t>PRVNÍ POMOC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68413"/>
            <a:ext cx="7772400" cy="50561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000000"/>
                </a:solidFill>
                <a:latin typeface="Arial" charset="0"/>
              </a:rPr>
              <a:t>ABC, BLS + ACLS, AED, resuscitace prodloužená – naděje na spontánní obnovení normálního rytmu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000000"/>
                </a:solidFill>
                <a:latin typeface="Arial" charset="0"/>
              </a:rPr>
              <a:t>Monitorace EKG, POX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000000"/>
                </a:solidFill>
                <a:latin typeface="Arial" charset="0"/>
              </a:rPr>
              <a:t>Imobilizace páteře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000000"/>
                </a:solidFill>
                <a:latin typeface="Arial" charset="0"/>
              </a:rPr>
              <a:t>Neurol. vyš: mydriáza – rozšířené zornice, bez reakce ještě neznamená špatnou prognózu a smrt mozku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000000"/>
                </a:solidFill>
                <a:latin typeface="Arial" charset="0"/>
              </a:rPr>
              <a:t>Transport na ICU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000000"/>
                </a:solidFill>
                <a:latin typeface="Arial" charset="0"/>
              </a:rPr>
              <a:t>Více zraněných - TRIAGE – odlišná od hromadného neštěstí „jako první resuscituj zjevně mrtvé“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000000"/>
                </a:solidFill>
                <a:latin typeface="Arial" charset="0"/>
              </a:rPr>
              <a:t>Dostatečná ventilace</a:t>
            </a:r>
          </a:p>
          <a:p>
            <a:pPr>
              <a:lnSpc>
                <a:spcPct val="90000"/>
              </a:lnSpc>
            </a:pPr>
            <a:r>
              <a:rPr lang="cs-CZ" altLang="cs-CZ" sz="2900">
                <a:solidFill>
                  <a:srgbClr val="FFCCFF"/>
                </a:solidFill>
                <a:latin typeface="Arial" charset="0"/>
                <a:hlinkClick r:id="rId2"/>
              </a:rPr>
              <a:t>www.lightning-strike.org</a:t>
            </a:r>
            <a:endParaRPr lang="cs-CZ" altLang="cs-CZ" sz="240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40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endParaRPr lang="cs-CZ" altLang="cs-CZ" sz="240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83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46825" cy="634082"/>
          </a:xfrm>
        </p:spPr>
        <p:txBody>
          <a:bodyPr/>
          <a:lstStyle/>
          <a:p>
            <a:r>
              <a:rPr lang="cs-CZ" dirty="0" smtClean="0"/>
              <a:t>VIS V LANĚ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200800" cy="54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92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img.blesk.cz/img/1/full/1508544-img-lavin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2466"/>
            <a:ext cx="8381611" cy="627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861506" y="5013176"/>
            <a:ext cx="7632847" cy="1224136"/>
          </a:xfrm>
          <a:solidFill>
            <a:srgbClr val="A5A3A8">
              <a:alpha val="50196"/>
            </a:srgbClr>
          </a:solidFill>
        </p:spPr>
        <p:txBody>
          <a:bodyPr>
            <a:normAutofit/>
          </a:bodyPr>
          <a:lstStyle/>
          <a:p>
            <a:r>
              <a:rPr lang="cs-CZ" sz="2400" dirty="0" smtClean="0">
                <a:solidFill>
                  <a:srgbClr val="002060"/>
                </a:solidFill>
                <a:latin typeface="Calibri" pitchFamily="34" charset="0"/>
              </a:rPr>
              <a:t>Jana Kubalová, ZZS JMK, LK ČHS, SHM</a:t>
            </a:r>
          </a:p>
          <a:p>
            <a:r>
              <a:rPr lang="cs-CZ" sz="2000" dirty="0" smtClean="0">
                <a:solidFill>
                  <a:srgbClr val="002060"/>
                </a:solidFill>
                <a:latin typeface="Calibri" pitchFamily="34" charset="0"/>
              </a:rPr>
              <a:t>Foto + obr.: Martin Honzík, ZZS HK, Kryštof 06, LK ČHS</a:t>
            </a:r>
            <a:endParaRPr lang="cs-CZ" sz="2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SMRT VS. PŘEŽITÍ POD LAVINOU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124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1.gstatic.com/images?q=tbn:ANd9GcR-XVZy1SJ_U23jrWWpbjTyPhRwi4zuw-iwB5CxSaPuHExaPrD-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3869619" cy="38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images.nationalgeographic.com/wpf/media-live/photos/000/094/cache/plate-snowflake_9428_990x74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561" y="121176"/>
            <a:ext cx="4483439" cy="336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mages.nationalgeographic.com/wpf/media-live/photos/000/094/cache/dendrite-snowflake_9425_600x450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96210"/>
            <a:ext cx="4181570" cy="313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t0.gstatic.com/images?q=tbn:ANd9GcQP724efqDaXUI92DecnNp_X143fvgASZK6tQAffbjPNEb7B5SY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992" y="3681983"/>
            <a:ext cx="3667125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t3.gstatic.com/images?q=tbn:ANd9GcTb6pqhKsaPIr9cMKb9Z5ENaVMQqFs-BiMiEIIIMG07pjW0VdY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43487"/>
            <a:ext cx="4275049" cy="382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data:image/jpeg;base64,/9j/4AAQSkZJRgABAQAAAQABAAD/2wCEAAkGBhQQEBUUERQWFRUVFRQUFBQUFBQVFBUVFRQVFRUVFBUXHCYeGBkjGRQVHy8gIycpLCwsFR4xNTAqNScrLCoBCQoKDgwOGg8PGi0kHyQsKiwpKikuMC8sMi4qKS0sKiosLC0sLSwtLCwqLC0sLi4sLCwpKSwqLywsLCwvKiwtLP/AABEIAOwA1gMBIgACEQEDEQH/xAAbAAACAgMBAAAAAAAAAAAAAAACAwQFAAEGB//EADoQAAICAQMDAgQFAgUCBwEAAAECAxEABBIhBRMxIkEGMlFhFCNScYFCkTNiobHBFXIWJCVDY4LhB//EABkBAAMBAQEAAAAAAAAAAAAAAAECAwAEBf/EADMRAAICAQIDBgUEAQUBAAAAAAABAhEhAzESQVFhcZGhwfAigbHR4QQTMvEjM0JSYrIU/9oADAMBAAIRAxEAPwD044BGMOARnqI5xZwThnAOOgAHFtjDi2x0KLbFHHNimyqEEvimxzYpsogMU2KbHEYBXCYjkYBXHlcrumdUXUdzYCBHI0dn+rbwWX6rdi/8pwYDQ5hiXGSmGLZcJiMVwCuSGXFsuYIhlxLLkllxbLgZiMVwCMksuJcYAi6zMKszBYBVZvbh5lYDGqzM3WbzGPVDgHDOCc4UVFnAOGcA5RAAOLbGHAbHQopsU2OOLK5VCiWGAVx5XBIx7AIK4BXHlcWwxrMQOpT9qJ3onYrNQoE0CffjOc+FQYi0RILdx755pY4WLeORvkb7+sceauPi+cJodQdwUmGQKbo7ihoL/m+mUvT934+VVNATSnkAgrt0yt/UDupTVKR6vbwefVl/kiumfNL6MtBfCzpiuLZcklcWy51EiKy4srklkxbJgCRmXAK5IZcWy4AkcjEyLkllxTLgZiMRmVjSmBWIAGswDCrNhcJgduZh1mZrMeoHAOGcFs4UVFnAOGcEjHQBZwCMbWaIx0xRO3BK44rglcawCCuAVx5GAwx0wUV+u6jHCVEjBdxIW/BIFkX9a/2P0zZnFA3wfB42n6Uw4+vv7H6HNdW6SmpjMcg4uwRVqw8ML4/vwQSDwc5HXGbpiMxox8DgM8b2wpdnJVifCm1Jr1KDWaXFVxa7U/RjJLZmfGsh1EM2n204G9F5MkgXm4hwGsWPTdWbHsy5uhCbUOAGr8S53L6aQBkNkfKLiPI58VXBFlBqoJ9kkZM7qvdhjIaoVvarPvA21+puSDxuzR0z7DujV49xG1lB5fUSSABiakG6tp9LcKQOaEtSK1IXs3tfjnplL1Y6fA+4uRKDdH03SnxuuvAs+/HnnNsP9fGVWq1mySILDMGlUUsoJCKpsfNRDGwdr+r0nLlXJUKRW0887iWoWSftZWvsbv2noa+pKSh03vfG+2NxpQVWIK4tlyQ4rzi2GehaI0RnXEsuSnXEsuZhI7LiyuSSmLZcQBHK4tlyQy4BXAwiAM3WEVzKwGNVmYVZmGjUemHBOHWa25wWUF7cEjHbcErhsAormiuMK5D6h1BYdoPLOwVVursgXfsOf9caxRxXENOocJuG8gsFvkgEAmv5ySpsWPfOL0GpaTqEklkKIdTx7f8Al9SoWv4jcf8A2OGUuGDnyVeYUrdHWlc5b4w6bPa6jTSSK0YIdE9QZbsExf10btRRIPB4o9aVxZXKxavKvsFOP6V8Ub0HdKoxNb09ULn9O00VPnjhh7g1zJ6lEdVEUYqquOCts9g2GUXzRF88H3+mI+L+lxwj8QAFLPHHOP6ZVdtgLLdblLA7qviv2V0OUw7WMa7ZHkY9lSxEY9KF4eTKoNqXB3flr6W9Rwz0uGKnpN0+V5TXTn4V3DKVupDIunsnol2vZLxToCrc0THOhJIv2a23BQGJPm80llPTQZrG5uFUEk7vtQI8fTOY6j8V9yPfCCQ5ZVmIVyxWr7SE7V81umKgGhsa8pP+vMrIYnkRwHSYN3JEMolk3JJEyKSePmi9XPKUBgeomlB/P+unWq7FkKjmzs4dEGYmEkEKI5g5JZ2U2pYEjYTd1/UNtFgBmamdo0F7Uo7Td2BXsn/HPjIEM8uor0GHUKhMciyxm1YenZzukRjR2OoHH1GD0yUvKzSct2wWVmLBZRZkiLG7KSbhtFAAEADkmPDODbUlXPr3eXY08FMNVRIGmdqJYxIf6iA2pk5HESeFHiz4FX6fOT2UcUKAAUWbND9THyeTzjhFVkkkmrY+TX+37Dge1YDjK6P6aMJcbzLqLKbarkRnGAyZH63qzFH6TTOdqnzXBJP9gckwcxRtXzxq3knnkEWfPK3/ADl5zUZRT/3XXy9+RJK030FFcWy4MGo36oxXQCNXHJkHaIB+22T/AFxxGDjXE4c1XnsGsWR2XFlckMuAy4TEZlwax5XFsMAQMzN1mYTHpu3I/UNIZYmRXaNiPTIlblPsRfB59j5yZWarPMHOCj+JtZpWaLWKhZAWEqKTG8YsByo9SC6BI3VftwDcdM+L0ndV2Mu6/USCnlgoDjhiQjWASRtN/XLbqvQ4tStSLyB6ZF9MsZ+scg5U/tnkvXIRopezrGiV5PVviJKsjMVRtVD21WzVb4+RydvF5WuP+O/j+ft0YD1Q9ag7RlEqNGKtlYMOa/Tf6h/fKLrLE6xt3ypDCU/d5X3V9b7af2ys+GOk12xGyKhYuVUiWKZQXJaKQG/LLfzcILKkkG90PTKaEySd6dAiuyClRKpqI+Qe4B5JA8+RoanCpWuT9+Xn2CtbUWqahQjuWAVXmJa+AFlf/gZyPSdGykjbbzQ6ph4G38RJqHiBvwTa/wB8HpnRxp/w8SEuh/EEo1+qTTyLEJJD/UCWdvH6PFZK6xoGedG5aTYAjIATH+btLFSy0g71Egng8g+DSMH+zwyxfpa+prXFg6XTzCRFZfDCx7fwR7H7YRXOG0fXdRFq5xqXVBGIke6RJZT5aOQnYWAKq26r9PKG77PT6sOL+nn7fdlPKj78j7nJR1Vs8fR9wzgyB8SaVZNJMrqrDtu1MARagspo/QgH+M4n4T0J2RyGJiGhjoJIyseEYvGQ6iM259FbSFsMDYzv+toTppqBJ7UlACyTsPAA8nOJ+EurK0EKeCkTxGnTeZCkCKoTcGDgh+CBVWSBnS/9O1umu/ZgjvTD0fTVikUhUZWl/wAUjc2/ezGKaQUGtbCWGAMZWw1Yfw9oElk1yTE9pdXqXADFdpi1TurMw+hB83/esstH1R5YwjRu0fETGbtg3EzI5Uxsx+eFmp+LPD3S5E6XaSa+xwJJpWUKWY/+e1JtQAbIVAao34yUpOS4575z812bru+b3GWMIcvVgkLRLp9iRdwlWCq6xvulUuyn3Hgxkg1Vjmo3QuhwsFkZPzBJIXJYsWZlilQv9wrKKs/csech9R1r1K0kUkSCOZaDI6fmlURpuQUcPE97gQpdrYDLjoTKrMNwJlbuoFIalTTaWJt5UlV9Q4s2RziShDEo736u7+oybzfQtyMWVx0jACyaA8k8DKzV9XCkBQSTZ8EtVH1BB6ivHnjzxZ4ztlqKCbZJKyr+KBbwKP1Ssf2EEnJ+1nLeGu1EAbHb4+/qb/gjOa0WrMiF59pd1kViTSoigiTtAeUr1A2T6lJBvOnXSgwFYWVpola0clSji/SfcIdu3kEeCOQM4/1etT0tSsK89+PXu5D6avijzKbREDXhuOJJb/cJoT/emyaZlsLYsqWAHPpBAv8Aa2A/nKnpkm2UTNucaiKSSP0KNtvCokPPgxqi8DcK/sczMrtICrAxJGm4n01MruxKj1cAV9eAa8luGa1JTrlXg835pBtUkN1/WY4ojJe8CxS1ZIu6v9j/AGytl62z7GjBVWVqVlJkkckBRGl2ygbju4XxzzlN+Gj07hl3sxMaq0lWNpADRw3sHI37nvlTQvjLjp/QpjIWn2hTdqsjO7MAtO8hUFud/AoCl4wTnqSlww8ezk/ACS3Y3p6yyHfIxVf6UUjnk/O1c+3CgAfqbLErjliCgAeBwOSf98ErldLS/bW9vmZuxFZmMIzMqA9MrMrDIzRGeXYQKyu69pHk08ixBDKVPb31tDex5Br+2WZGc/1fqxMvZjNba7h8k2L2LXN0QT++W0ouUscsiyaSyVHw/oJE1j6fULEVlgOqkVNzVMjpGr7zXO33Cjx5PtY/Cfo00cjWd0emk44Us0COSqj0kgluas8eSMrOrx6iPY+hj7jn8p3Pq7cRALEG7Z2KqP6gDZYD3fpetsy1toixbAAbY0chVCNXHaZb8WPGdHDxp18/fdS+QltE7qXVYYQLt3O9kjiXfJTAFuOAikoDucqt3zlH03r6zauMs2xvTHEkVMGSeWPdulYAyCo05QBByLY85L+JpSkispomKFPlDblfWqjIVIpgwYrX+bKjpiajSFNRs/ERWxLKvrjDuj+uL5oz6U5BYDab2jgcnFx4baWV5+v9larYku0c0kvLKol1MgKKzSM6y7mZEUElQYmWiPVtND6xdPGkSs4oRCOaUS6ZyEkVUkG1IQbilMjI1x8N22DfQ2mh18M03cgYESJLL2t3rLiGVCYyeKdWjPHuCa5OEeiF9O/4x9u8yIw2q0exJ2WE8AkDaUYhrU7yWHJy36n4tPge0vJ/LL25LIkHTbXI6DTw7UVRxtVQB5qgB5Oc78QQRR6zRSmNS7TtHuCW53QuQLAv2x2gE2ndI7DpISIyXuNvLelrLIK+m9OKqMZJ6l0yPXwRNbJ8s0TCiVLIRTKbVlKuyke4J598MJJSp+1tfvK5oO+UUa64QTOs1tFE24bFIlLajU6kvSiy60pPb55SxZyF07rrDVySBVAm2he5uCo02o1jKGAF7roAEqLPzDJem1bdmUuCRuXTSQhI0iEra5F3URv5DqVW6pzZO68hbSAdu3mfZteqYCWchW3cDz7/AFxuJzlWyeHnuvu646hS4Ve4es05iYLqpdxe0aSMFW/MlZmEsQFncxVQ8ZPqccXRPTdN0SxRIioqUigqoAAIHPA485D6TpUZn7bydsrDu07sWMMiMzBGLFmDbRCxAbaeG5DDJfWeqDTR7yrOSQqou0FmNkAFiAPB5JxNBtrik799naNJLZFJ8Xal4205Rtod2jPAIsoXvkHa1Iab2G765W6XSu0Xq2xOY3djIxG9hGyFgt7zGCwO9jdVj1gn1DxyataXeGiMaSSwiyDGFBUbZBXMjqRz6SNxAtenwuk4UAmO0CGgSqlNQGUFQAycREL5Bb6VlHNai2x19AJUc+HjVzGtRh/wrEGTchk7rK8hdmJbuIiL5JZl+xOWM3xF3H26tFjkk3LE4O+FjKGQdiauGo/Kab7Y3XiHuP8AlpNIzn8uMDZtSZiizOeORHEXUWdym6vKrqDvFHqNpjBk0momkSEFRBKmwJ6dxEbMHdv1ErdmsVanE1Gu7osderrt22Dw8zodRBZsj0qgjr2CjbX7cqD++VzaWpnCVuYbbFc2bBvyw5/scuY4pGWMRsA7XYcEqwERYmwbUg1z6vm8e+c1LqtTHL3NPEA4lqZO2XTYpO50BVbN+oFWLN7izWHU1XF8MMyXrhPx7+2jVzewcHSI5Rtn0u0n1CSOUtG1nddsRJGfootRQqva5ZcjdL6nE3DgRMWKhlP5LNwKDexsgbXCv5A3ZYzwFTRxdHVj+49KScZb08+D6X57YGlHHEsohsuKK5JZcWVzrZMjlczGMuZihPSiM0RjCME55NhFkZCPSot7PsXc3LH9RqrI8HgD+2TyMo/ijq7QIojUl5CQK9gBZNni/A5+pPtltJSlLhjzEk0lbH9S6jsGyIBpiDsT2Bo00hHyoK5P2zlFAWdEjNqkMcKu6MyvKItRHtG2t7fmBjRFA3eWHTenTFDdEtyFBOwWQTvmI9X7IDyK4HOWU3RZTEUWWMWPkbTq8IPt6NwY0aPJ8/2FuNaacYvfmLw8VNlT1HTtIyOZe3IU7XZCLKkkYYykbqtVcGi1/wDabGb0ELFmO54UVZCqp2+0iJLJDGN5jsnagc+q7PPFZRabpWp0sjHU7nJcVIrSSjtKnbAMZ5PC7rAcrvNjyx6KPUI4hYN3VLps2uFlBY3aMhCzR0CWH6Ue91EYJT4IpNb819PXI6jbZF1HSoJndQQskTL3JVC7TJsB3yKlbXpltlKPx7qOYms6zqtHOgKiZCrIObcsaO6B+FmI2ndGdrkL48HFdKkMuj1OySEKDqRKslN25TIZJN9kB45CaKsAy7yAxHim1Oo7zyhog1v08uldxe3KjJ2hEbDbHUyALRawDZ5wuMpQ+Hurvxjx5ctjKuLJadS6uNRCC6hlEiuJYiYlkKMxaCRJOFY1sZWFn3XgV0/StYvajU0p2qoo2hNeEb6/5TR48VznMf8ATzHJuUkEhNrsCyTISSu1mtjwL7b2y7qUqPVkHqHUm0pYyQlY2DDux7pI2RrNOqtarfFgMosDyMjCpU9Or5La+zNZ7Ft/xC1W+3v36kv4mT8PqyqXt1KiVgUMg7kc+nA2rY9LHtBh4Hn08nI2vpdTLpyVYLMrgMWDSIe45Vdo4Y9uT1WNvByTq+tR6v8ACzxcvpnjkld/Sp0kjoJpFJG0ldilvpRryMVPpO5rwvbD74dFJL3DYT06p2Yhve9vPNE3zjPVlK6TtRe+HakkvBYGSS58/Q63QxmOEGRrYKDI5PBIUBjZ8DjOS6tMdbIfzu1DCweG1ZRqWACq0cpHqYSNQChh4JVty5I6h1Yak8Iw0ZdCu19kk6rTLOEKcRs68A7VarDHdtMWbXSSgdpgtbA8xJNXyUijXhdxWuK8cEMBg058UUlhe/efqZqmFJ8RSRurlF3Iys+4KjFVYAtNyUiBWqN7m2n0/S20byalQ1dqJvBWx3F4sKT6mX28KPqp4OU6dOjEkcarW4O6M68gAgNLFGrUnMtFiu836j75bS6yLTflxBnKEnYdpO5jRlkY/wCHvIJ8jdd8njKJLdtU+SN2EsaeNLRLR1em+UhwYwVrep42MjUKYbfsRnJnee9LM9o0UP4gkKrIkq0BtcFe0vPp48t6TdB8nXCpm3q+8vG7RkshQBY4t5AALRAbWsUSCbUUVDTEZQ+65GdeGjQIwbYwQtvIQKoktRJ67N0BxmiqSlFb8nt24A84ZbRdWMc6kAO0ZkjXaKDAlUlJAvgNHQP7+3OSNLq1nt4rPNSRsCjo12oKsAQ20jz9BX3idP8AhswhlWZghJ2BEVWRSOE3G7VTe0UKFDnFavpEqsGRzJRauQk6A8/lyeGW69Djb/bG/wDneq1qQfDKsdOfhd+ZuPgw1aJWq6YkhJK0xFEjgkfpcHhhyeGBGHHFtULZIHjcbofQfQfb29s1oddK1pOhP6ZQu1rF0siePFepCQeeFyQVy+nLUkq1Y014d6YGo7xI7Li2XJDLi2XKMxHIzMYy5mKY9GOCRhE4N544wJGCVwycXNMFBLEADyTwB++MgGVmjixOpF3x9fb9r9v2wyMZM1C5ogwpgCPof9D++Uf/AIUQT9xXKoyuJIwB+YW2UzODZICV9SDRJHGXeonWNSzsFA5JJoZQarrrzHbpgwApjIEDHaDZKIfmsA/uPls8Y3G4p9DVbHdU+D9LqIu20QQdsRAxXEwjHhLSrQfpNjjxkXSfA+nQN3N8xYozGRvLoixpIFQKquFUAMBY5qrNrHxdLI/Zg05km2h+5vH4TtMFKTd0WzBg/ChdxIPgerEa74in0gIlUSyL2mYjbHDslLjcPLRlWRl2/mX6ORuLAwk5JcN+39zNVuStR8OSbQiyrLEARs1CF3om9omUhq/7g3gHk+eR1fSNdB+UgTUqzOVi7rhqr1AOwCACMKoJHDEHmznT67rEiyEM8g2p3FSKJA8oG5ZNm4sWCnYRwoBIDE3Wc5rejTMplkf8wl2KyVe0yetG2H8uN1VDuUIwNNfLV0Qd/DOs7XW/nmxHjK9omdUhiiBd4zopCQjWqHT6haKAusTOFbaWWzt3A0aO3bV6iVNSrSSSGRWjGkc6cSgzSQnaY+4UAWN1RWZvBvaDV3f6LrGnTRStooggCvJM+xEkUoCzq8ca3d0qg8sbPIFmFqdEyS9gDvhdNG8kZNGYy27sj+RMWWVla69G3gGxzaUpwm1O7W970mu681v3WPJJrBvQ6PVTIsR0T9tmcqGlhpQB5mcSl5AwAFcEEclsfB8IzSKonlMAhKmOPTN6RRDL3CVCsKobFRR5ssaIr9Hok08X4nTbdSjg7UJF7Be5odSB6mBFFZASPfZ72fTOqdwJIJJDHTLJGxb0vSNbMbkQrbjmlPmhWZVLUlOCuN8uTrmnldOlh2VMs5/huFwCwLOOVlNd1TwbVq9IsA7QNp9xh6Ho6QgACyCTZCjliSzBUAUMSSSQLN83itX1Z44yyKZyH2EKFEiE+N6bgHN0LWuSOALIi6jrMkPrZWki9QLUq8rYOw+ALFeuh/8AJfGdEZ3SSf299litLcl9U6Ik+0taspUq6mmG1gasc0eQarhmF8nJEemVQAqgAeAAAo/Ye2UU/wAVd12XT3UZXeShLs3LNEsXzXtU2a4sEBvBsum9bjmUEEc2P5U0wr2IPke3vR4yj1Ennx/IVHoTSMWwxxGJ1EqopZiFUeSTQ/vlkwC2XFsMaHsgUeTQ45J+w8nx9M0y4sNaE21F3Qzi1uR2XAZcey4tlxxRBXNY0jMxTHe1mVhVmVnkWOBWK1GnWRGRwCrAqwPgqwog/wAHH1kfWapYkLuaVeSauhYFmvb74yu8AfacPJppemsbJ7JO1ZOTFtINCYAHtHwC1FDfgWatf+ux2FLSRuQxEKi+4FUEtERY20RyrUD9DeW+p6zEu0MQRIpKG12OPcKxNE1zX05zlNFHF3otMwtEecRKwoGKQo8OzgfIV2D3HbB9wT0rg/UO2qkr254fL35E86a6rtIer6DKHM17oi0txm5JINzrUq1YBUgjlSVBHDbTdpvTYI3ZWbuBFWQ7IWJj7paQpu7hEQdvVQYp/T5DuuT/AIMIwllWN5Ze5WxnQR6bUahmRmUsx/JqmJ+bF9MlSYvPIEiaNwjMHdUO3uIjBXVSjMsjLYUhuKJAGTjVOMvKve47b5D9KJV1Z7lAPDFZjI3AqX3ekk7Yy17WUnggGuLofiCR+4VeNTQkZDGQ1QmaNwAzbVUkQLuaQgBmBDEWBZR60lVGnDFN4USSBRzIQiiJapbJHJHlaKgm8b/0mPVRAo/eKyru2sp9TRBrIk4ZlWRHF3VAc+Mo1i14++zAqdb+BVtrmluQ8B/VY5eUKeO2zBSygAUQEQebcWczRwSPKUSMsqt4J2Bk2qQ0rgFQu9WA2EmjQXg1f9Z1TxxFoDGFG8TbgGkjBq5CSRuVR8ykA7Tam1CtJ+Ht7RF5NgJeRQIyWQKksgG1j5B5bwAAwA4HMk2krH3ON6h0n8FNFGrcanURvNb7UVNPcwkG80pDBAQbLhOSSxOVPVtPINYHQ7X0y9OjRqBAJllgIY8gWJCLH6rzpfiNjLqA9ADTTpCLCsDvQOXIYgcMyKBY+t+2Qtbolkdv1S6qBRZBI7M4Zdt83+W1kDkHmqsXTf7ly5qv/NeViUuHHUPW9N1GnZdTpWcxPcksIVXXcRuSURbAVa2cnZzu2kg+q1hw4bUKBEdqs72OywBcKS4UogBB5cV6vF+rOz6YwKEA2FklC/8Ab3GMdfUbClH3BBzltVoTpdWY45WUahdRMj2N2nbvRNMEVgyOHMthSt2Ksgil4v3IcSS4vTmse18g1wurwQI9eY2FWhR1lIRAwIVQhtLO1CrN60LqCSSR4y/CmbTxHTvEUETbkgfuQs3BOyVBaupUj5KNngGqhHpUZ1SXG6qXUbRwoCiZi5Wg2nZywJKUpKLzzRkP0cxP3NKdjnlk9Pr8GmBpX9vmpufmN1mlpuMrfRNdOe/d13W6pmUlJUirGj3vNM6KC0qAGjE/bjiQd8HmmIN81YQD7nH0bASTxIJe3e5jcYmKqrhXYWHYKybX2kj9Q5U3ek6vFKnbvsuhIdVG0qSL3Msi2ODuoj3HjKPqfWl0KSwpbBIzKpfcHJWLcoU7QrBkie5KpSCos+NcpRUavZen5z9kFYdkP4f1UkHeXUGQSNIxO1zOIqFiJE9X9FOOLIY14OXcMdtu3H1bSJZfUPqOzEOL88gcj61k7Q9PV9TC7KCJInVweQxTtPEDfJC3KQD9T5zY1C9xjwfUwUCuBfqP+UXxfA4yc4Ri1BYVXu+36V5oeLbGaSER2VDbmFM8hBkP8g0F8cAAcZsrmQalZDS8m6455HkYx1zo0HpJVptAnxcyOwxTDJLDFMM6RBBXMxhXMwGO6zVYRGazxhzVYnVQK6Mr8qylWv6EUcfWVXxB1uLS6eSWT1qq+pVqyCdvP0WyLPge+FPOAUcj1XohjeDTylZYNTqOy9Mys1I0iOyrWyUFb3oQbUfsOh02iUq0Jt1VnCpISxXskLujk+a7KGyxYH3yp6N08dyJ2ZzHGBJp4HDCdXKkAmwGVAjsCjrXggCjdpK7aaR5ZOIz3XLHmJdzBvzD5i4HLEMvpHK+/XPUWo116rFvl3P3ZOOmorsK/wCLOn9+KJSspjDzCZ413siSaPUafeALJNzA8A+L8Zzz62NJO5IHkQl3VG2MrRIjndC6nbJyp9K2Qr+tQaOd9reoiO2o0GiTjyO4xXcPrVe38ZU9XjjRkkRu0Z5DHLKhIVh2ZGcyIK/M2x0G4YGuatTKp8SkljP3/PXHMfiWwnq+pDahYUVvy5NM7AeQGmgfuFfLRhIyu4XT7waoZVjSvC0kiekTTM407VGWtVW4uO4m5VS1o2UICmwcsuvTOurCit/aEsTHba7VeOYlnpVH+E1E8+rj0nJOl0LSUVrbuRyxBO9o3DKSzAM9MoIoKAQPmGPLU+GNP3zBGGW2ZB0yPXRwyyp+X2/RGWe5I5FX06hbAZfH5bBqIFnyMk9b6p+GESoltI/bSgSqUjNZVeSPTQUeSR4yfo9OIYkQtYRQu5qBNcWQKAyk13Ull1Wn2LJIkUhaSRImaNdyOq+oD1eoUdt7bs0OckpcKt+3/Yz7Cinme9quxaSRpGDxMpuPUxKzRuUVPSispWzfBBIsmL0jrIEyl42KosWqLCvT3Dqgd5NBVBVTZNfuay+6d0qOcJJIFcI+tjKkA2DrWdWUnwV2kcfqxPQukL3p3WqQiOMNfpMM2pW945Fq7A8EfUHOrUgli9r8nX0z7onGWLoPQdXnSWXvhAhZO0AJQSNhBCu6KpYLEW283zR4ANl134fj1ajcXR0vtzRMUljLVe1h7GhamwaFjKz4x7j9hgu8xTI8m3aDTpqIxSk8kdxeByfYZ0Gm1ySgFT5AbawKuAQD6kamU8iwRYvIqSi1nfl82n9ylWjlJOoGKVNLqkLOF3x6mF+2RGGCkuzn0NbH0sWVq8nxkzph7LEzbmk+drRiv5nZUJGQKcXGAfofYA4PxB0CVtR+IjIYBYlMYtWuKRpL3g+pTY9NexH9XFfL1JWjkSIOjhW3QC7QhGZSqg2oLoooek2RzznTK3lZT37Pt1EVLcPX9iQBJgxMdRCaPnUxIQzRsHF2bjIZTYteRnLa+P8AFLKzTEuYmh0xZQFljEUwRVAJ9QM5tlLLSiyDYHRamE6ySCSNjEs79scbo9iaWZUbtMNoJIeiRVAeeMuU6XHpoZZEUsVjeV5GO5jsQty59uK2jgewGJVTi08tL34oy2d8rJ8CbEW6BSqPkqdu01Rrwa/nKHqXTGmlWOGYw1J3JBsuEnwysi0zk8k2y/e7rLbValVN2NhjEg5HPKiv4LDKhdXbMJG7TyANGzAoGZi4KozUNwFVdE8Gucnr6Knb3w/x8r36FIzo6DSSLGtRqV4qyAD/AKcV+3H++LIyBoupKXCBCrn0kSEmRiPPJ4AAFk+BYHvWWbpR83/ti/pNSLuKVP3v29g+onuIIxbLjyMArneREFczGFczAE7Ss1h4DrYNGjXB+n3zxxyo618Rpp/TwWvkEkVasRQAJc8fKoJo3nFQq/cIjWSSVpWcqu3ermi5RWYx6X0TE/MZCPcnx13TfguGG2ZpJpGBDyStbtfkWoFA/pFD7ZcwaRYxSADwPua+p8nKNxWEKrOH0fR5pNLOxZ1a54+1ECj+idlDb77jOYxY5o2DVEDLXVRNpoTPC7bmIYwyEtHKz7bFN6oyeeRwLJKnOnyv6/006jTsi/N6XS/G9GDqCfoSKP2JykJpySeFfkxZ3Ta6FJDpH1OnQCkcNK4Floy8Oo2qr8epNpK+Pe6BAqJpImklj7ZKMzSRyI9ntNGCHAP9Y9xftRBo5f8Aw6hMKsQVO7UWpFEbtQ5oj+MrOncdSmB95iw/Y6WAf8HLcT/yR7350TpfAx7fDSPqFlskLuDiTa4kYEncq1UZ3Udy1e0CvfLzbm4kpR+2bIzkTLspPizSpJpJVkVXUjlWAZTRsWD9CAf4yt0cTCP8obnMExVZGZkMitF2twJoCx7V5PjJvxzrOzoZW4v0KLsDc8ioLIBPlvplV0BWf50cR8FPzFG4CiWVwxOwOANoCHjndlquOeot0y0h0enjHehVLkZVJhNl2L23g0OSzGvYWcqehantnWO/yd57HPAOpnDOSPC0Rd8AA3xeN6brVdoZSXJkui4X0ru/pIAZ9w2KGo8eW5AMXQdTESz7l3LJNIgFqpBaWUsXv+jadpIBqjdDnHfw/C+X32EecodqdIqrII1GxI5SSxJljkoBBZbj0mWiPaq+7ehgtKS/PbJWMsWZgrQQlxuck0XBNXXAx8fSwYV7fcclbMM0gEqLICAjFQVYhW2gtd7eWJ5yB8PdVUzrEY5EbbITv2keTt2kEkqQrUT52eTeSnqafDjr+PfUrFOzqSMofiz4c/Fwt2wizgflyODxfzK20gkFbHv5ujWdARgkZeMmnaFaTPP9PcUUcFHdCYtKIpAkgV3QRRvfClPVus80SAR8udd1mJtTE8Ibth0ZGZP6dykUB7+brxX1zn+rpXUb+p6f/f8AEsP+c7GeOjlNeMYTjwrdJiacm00+WDz74e7qax4dV22WOLUHTFAdqbZor9NWvEiqKugCP3l62CRpdVG7mvw8U0VKpUEPKHWmBDA+gEH2Iyf0yL/1RvtHqL+259GR/ucvnTnKSfBqvG6T+eHjvrzNHMK6HlMM0sccM8u2JJLEUisWiBXcrAqfXACUJG3ctEcDOp6F8Q722sR6xuQEqKUfpYWHX/MCfvWX+s6RFKio6DajK6AcBWRtwIr7+2U2r+CIW37CUDksQCSBIZDJvX3U2zDiuDxVZz6n6WGo1KMuGWc+Ppyytx4zlHDVovWH/wCffAK5V9G0mqgcxyus0NWkh4mjb9LezqfrwR9/OW5GU0nOq1FldNn2r8pMLp7CSM3hEZmWNR2GZmZvPGGBzM3msxjVZqsLNVhMDkCTpQOpWcGiEZGX2a/lb7Ecj9j9ssDmqxk2tgNWDWLmlVFLMQoAskmgB9ycac5nUSSzyfLtCswXeD6QLXcE8sTz5oUcppw4u5AbokanqAd1dhsiictbcPK4AEexPO2y3mjaChRs1fQIFLEOWB3tJsmQpuDoFHovkgVbGxe4V4Iu9P01uDuI45Y0ZD+wIpRX2yr+I1bS6cuJXeigCsiSMLYLuTYobgGz7ceV5OWi4/xsRp7ozX/DcTDbGBGUFrHyIxY27oSlNCasboyPJtTldH8NNMykp2kUBWL9p2dkZ/WiKoS921g7g8chVPOXOi1CugJ9T1ZNU0cZPlUrdzxZr2N+MnzSVF8yj6MflPJ4fzSlaBPjnIvTjHK9+pRSfMppujFdyaeSQMVMctuzhwbJtmJPdG40y+LF2AAHaLWESmF6RhQjBG0yKBYAuw+0UCVJPPIXkBej1jO4Rd0C7LogSxOLoGGYHbRvhb8D5Rj+odEZxQkL1/7cyo0ZNgg+lQysCOGB4vx4wr9vWXDdVj5/Ly+oPij8VFoVPuKwSMpdHrdTAQrI0iV6o3a3Wr/wZ/Eg4Hpkpufm9suxIGAZboiwCCpH2IPIzRWpF8Op4rZmTUsopesdGMs0Mi/0yRdz6lElWQEfsQePvltIbOGRgkZ0OTlV8gKNXXMgRaAJqGmB5aPYR7fMp3D70oH8DHkY0jAIxuJvcyVbCyMAjGnAIxkNQsjAIxpGCRjINCiMzCIzeNYTqs3mZmeOYzNZvMwGBzM3mYQA5rCrNYTAnNYRzRGExW9S6j2yEUW7AkfZRQJP98q5dAZQQzNZKkhGpmoghXceF8WooV/IzopIg3kA/uAc0EA8AD9stGaSpIWmcu8pMq6fUhHVTUWojPbeEtuCK/jaxG1LRrbd8oBxmgjHbRtoLufktFCsrFLPi29ItqJ+gF5U/GaPpI3aCBmj4laTcWAdpgSK9TAA+okKaF1VVj9BOXlaPsd1Vn1KsyyKHiBnbae21BkILA837UbyuvSgpR99tXXy7Aabdj9R05oJN6ntLwfRubTsSW3rNEfl+YMJF2njn6G26f1JX9Djtv4Hq3RsR57cnv7+kgNx4ydFAFXaLofUk+TdWfbAOlT9K8+eBkpVNW/5dUFJrbbobIzRGGcEjGTGAIwThnBbHRqFnBYYeC2Mg0LIwSMYRgkY6YRZGCRhkZojGALIzWEczGCdRmZmZnkAMzMzMzGMzMzMzGNZrCzRwmBzRzeaOEAJwThnBOMY5b/+ixu2gft+zRs/sdquG+niwL+11fjA+GoXM0jqQELz7xVlmM8m3n2oA/3y66/04ajTSRt/UprzYYcqR9wwB/jKz4FO/RRynzJ3Cf5lc8/Xk5bUqWhFf9vyvoLHE33F/gkYWaOKhwDgnCOCcZBoE4JGGcGsZGArNEYZGCcYIsjBIxpwCMZMwojNEYysEjHTMLrN4W3Mw2Y6LMzMzPLFMzMzMzGMzMzMzGMzWbzRwmNHBOFmjhMCcE4ZwThMAcTp9MsahEAVRdAeBZJNfyTj8E46CkCcE4RwTjIYE4JwjmsJgTmjhYOMAEjBIw81jGAwSMPNYQgVmiMYc0RjWYXtzMI5mEx/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hQQEBUUERQWFRUVFRQUFBQUFBQVFBUVFRQVFRUVFBUXHCYeGBkjGRQVHy8gIycpLCwsFR4xNTAqNScrLCoBCQoKDgwOGg8PGi0kHyQsKiwpKikuMC8sMi4qKS0sKiosLC0sLSwtLCwqLC0sLi4sLCwpKSwqLywsLCwvKiwtLP/AABEIAOwA1gMBIgACEQEDEQH/xAAbAAACAgMBAAAAAAAAAAAAAAACAwQFAAEGB//EADoQAAICAQMDAgQFAgUCBwEAAAECAxEABBIhBRMxIkEGMlFhFCNScYFCkTNiobHBFXIWJCVDY4LhB//EABkBAAMBAQEAAAAAAAAAAAAAAAECAwAEBf/EADMRAAICAQIDBgUEAQUBAAAAAAABAhEhAzESQVFhcZGhwfAigbHR4QQTMvEjM0JSYrIU/9oADAMBAAIRAxEAPwD044BGMOARnqI5xZwThnAOOgAHFtjDi2x0KLbFHHNimyqEEvimxzYpsogMU2KbHEYBXCYjkYBXHlcrumdUXUdzYCBHI0dn+rbwWX6rdi/8pwYDQ5hiXGSmGLZcJiMVwCuSGXFsuYIhlxLLkllxbLgZiMVwCMksuJcYAi6zMKszBYBVZvbh5lYDGqzM3WbzGPVDgHDOCc4UVFnAOGcA5RAAOLbGHAbHQopsU2OOLK5VCiWGAVx5XBIx7AIK4BXHlcWwxrMQOpT9qJ3onYrNQoE0CffjOc+FQYi0RILdx755pY4WLeORvkb7+sceauPi+cJodQdwUmGQKbo7ihoL/m+mUvT934+VVNATSnkAgrt0yt/UDupTVKR6vbwefVl/kiumfNL6MtBfCzpiuLZcklcWy51EiKy4srklkxbJgCRmXAK5IZcWy4AkcjEyLkllxTLgZiMRmVjSmBWIAGswDCrNhcJgduZh1mZrMeoHAOGcFs4UVFnAOGcEjHQBZwCMbWaIx0xRO3BK44rglcawCCuAVx5GAwx0wUV+u6jHCVEjBdxIW/BIFkX9a/2P0zZnFA3wfB42n6Uw4+vv7H6HNdW6SmpjMcg4uwRVqw8ML4/vwQSDwc5HXGbpiMxox8DgM8b2wpdnJVifCm1Jr1KDWaXFVxa7U/RjJLZmfGsh1EM2n204G9F5MkgXm4hwGsWPTdWbHsy5uhCbUOAGr8S53L6aQBkNkfKLiPI58VXBFlBqoJ9kkZM7qvdhjIaoVvarPvA21+puSDxuzR0z7DujV49xG1lB5fUSSABiakG6tp9LcKQOaEtSK1IXs3tfjnplL1Y6fA+4uRKDdH03SnxuuvAs+/HnnNsP9fGVWq1mySILDMGlUUsoJCKpsfNRDGwdr+r0nLlXJUKRW0887iWoWSftZWvsbv2noa+pKSh03vfG+2NxpQVWIK4tlyQ4rzi2GehaI0RnXEsuSnXEsuZhI7LiyuSSmLZcQBHK4tlyQy4BXAwiAM3WEVzKwGNVmYVZmGjUemHBOHWa25wWUF7cEjHbcErhsAormiuMK5D6h1BYdoPLOwVVursgXfsOf9caxRxXENOocJuG8gsFvkgEAmv5ySpsWPfOL0GpaTqEklkKIdTx7f8Al9SoWv4jcf8A2OGUuGDnyVeYUrdHWlc5b4w6bPa6jTSSK0YIdE9QZbsExf10btRRIPB4o9aVxZXKxavKvsFOP6V8Ub0HdKoxNb09ULn9O00VPnjhh7g1zJ6lEdVEUYqquOCts9g2GUXzRF88H3+mI+L+lxwj8QAFLPHHOP6ZVdtgLLdblLA7qviv2V0OUw7WMa7ZHkY9lSxEY9KF4eTKoNqXB3flr6W9Rwz0uGKnpN0+V5TXTn4V3DKVupDIunsnol2vZLxToCrc0THOhJIv2a23BQGJPm80llPTQZrG5uFUEk7vtQI8fTOY6j8V9yPfCCQ5ZVmIVyxWr7SE7V81umKgGhsa8pP+vMrIYnkRwHSYN3JEMolk3JJEyKSePmi9XPKUBgeomlB/P+unWq7FkKjmzs4dEGYmEkEKI5g5JZ2U2pYEjYTd1/UNtFgBmamdo0F7Uo7Td2BXsn/HPjIEM8uor0GHUKhMciyxm1YenZzukRjR2OoHH1GD0yUvKzSct2wWVmLBZRZkiLG7KSbhtFAAEADkmPDODbUlXPr3eXY08FMNVRIGmdqJYxIf6iA2pk5HESeFHiz4FX6fOT2UcUKAAUWbND9THyeTzjhFVkkkmrY+TX+37Dge1YDjK6P6aMJcbzLqLKbarkRnGAyZH63qzFH6TTOdqnzXBJP9gckwcxRtXzxq3knnkEWfPK3/ADl5zUZRT/3XXy9+RJK030FFcWy4MGo36oxXQCNXHJkHaIB+22T/AFxxGDjXE4c1XnsGsWR2XFlckMuAy4TEZlwax5XFsMAQMzN1mYTHpu3I/UNIZYmRXaNiPTIlblPsRfB59j5yZWarPMHOCj+JtZpWaLWKhZAWEqKTG8YsByo9SC6BI3VftwDcdM+L0ndV2Mu6/USCnlgoDjhiQjWASRtN/XLbqvQ4tStSLyB6ZF9MsZ+scg5U/tnkvXIRopezrGiV5PVviJKsjMVRtVD21WzVb4+RydvF5WuP+O/j+ft0YD1Q9ag7RlEqNGKtlYMOa/Tf6h/fKLrLE6xt3ypDCU/d5X3V9b7af2ys+GOk12xGyKhYuVUiWKZQXJaKQG/LLfzcILKkkG90PTKaEySd6dAiuyClRKpqI+Qe4B5JA8+RoanCpWuT9+Xn2CtbUWqahQjuWAVXmJa+AFlf/gZyPSdGykjbbzQ6ph4G38RJqHiBvwTa/wB8HpnRxp/w8SEuh/EEo1+qTTyLEJJD/UCWdvH6PFZK6xoGedG5aTYAjIATH+btLFSy0g71Egng8g+DSMH+zwyxfpa+prXFg6XTzCRFZfDCx7fwR7H7YRXOG0fXdRFq5xqXVBGIke6RJZT5aOQnYWAKq26r9PKG77PT6sOL+nn7fdlPKj78j7nJR1Vs8fR9wzgyB8SaVZNJMrqrDtu1MARagspo/QgH+M4n4T0J2RyGJiGhjoJIyseEYvGQ6iM259FbSFsMDYzv+toTppqBJ7UlACyTsPAA8nOJ+EurK0EKeCkTxGnTeZCkCKoTcGDgh+CBVWSBnS/9O1umu/ZgjvTD0fTVikUhUZWl/wAUjc2/ezGKaQUGtbCWGAMZWw1Yfw9oElk1yTE9pdXqXADFdpi1TurMw+hB83/esstH1R5YwjRu0fETGbtg3EzI5Uxsx+eFmp+LPD3S5E6XaSa+xwJJpWUKWY/+e1JtQAbIVAao34yUpOS4575z812bru+b3GWMIcvVgkLRLp9iRdwlWCq6xvulUuyn3Hgxkg1Vjmo3QuhwsFkZPzBJIXJYsWZlilQv9wrKKs/csech9R1r1K0kUkSCOZaDI6fmlURpuQUcPE97gQpdrYDLjoTKrMNwJlbuoFIalTTaWJt5UlV9Q4s2RziShDEo736u7+oybzfQtyMWVx0jACyaA8k8DKzV9XCkBQSTZ8EtVH1BB6ivHnjzxZ4ztlqKCbZJKyr+KBbwKP1Ssf2EEnJ+1nLeGu1EAbHb4+/qb/gjOa0WrMiF59pd1kViTSoigiTtAeUr1A2T6lJBvOnXSgwFYWVpola0clSji/SfcIdu3kEeCOQM4/1etT0tSsK89+PXu5D6avijzKbREDXhuOJJb/cJoT/emyaZlsLYsqWAHPpBAv8Aa2A/nKnpkm2UTNucaiKSSP0KNtvCokPPgxqi8DcK/sczMrtICrAxJGm4n01MruxKj1cAV9eAa8luGa1JTrlXg835pBtUkN1/WY4ojJe8CxS1ZIu6v9j/AGytl62z7GjBVWVqVlJkkckBRGl2ygbju4XxzzlN+Gj07hl3sxMaq0lWNpADRw3sHI37nvlTQvjLjp/QpjIWn2hTdqsjO7MAtO8hUFud/AoCl4wTnqSlww8ezk/ACS3Y3p6yyHfIxVf6UUjnk/O1c+3CgAfqbLErjliCgAeBwOSf98ErldLS/bW9vmZuxFZmMIzMqA9MrMrDIzRGeXYQKyu69pHk08ixBDKVPb31tDex5Br+2WZGc/1fqxMvZjNba7h8k2L2LXN0QT++W0ouUscsiyaSyVHw/oJE1j6fULEVlgOqkVNzVMjpGr7zXO33Cjx5PtY/Cfo00cjWd0emk44Us0COSqj0kgluas8eSMrOrx6iPY+hj7jn8p3Pq7cRALEG7Z2KqP6gDZYD3fpetsy1toixbAAbY0chVCNXHaZb8WPGdHDxp18/fdS+QltE7qXVYYQLt3O9kjiXfJTAFuOAikoDucqt3zlH03r6zauMs2xvTHEkVMGSeWPdulYAyCo05QBByLY85L+JpSkispomKFPlDblfWqjIVIpgwYrX+bKjpiajSFNRs/ERWxLKvrjDuj+uL5oz6U5BYDab2jgcnFx4baWV5+v9larYku0c0kvLKol1MgKKzSM6y7mZEUElQYmWiPVtND6xdPGkSs4oRCOaUS6ZyEkVUkG1IQbilMjI1x8N22DfQ2mh18M03cgYESJLL2t3rLiGVCYyeKdWjPHuCa5OEeiF9O/4x9u8yIw2q0exJ2WE8AkDaUYhrU7yWHJy36n4tPge0vJ/LL25LIkHTbXI6DTw7UVRxtVQB5qgB5Oc78QQRR6zRSmNS7TtHuCW53QuQLAv2x2gE2ndI7DpISIyXuNvLelrLIK+m9OKqMZJ6l0yPXwRNbJ8s0TCiVLIRTKbVlKuyke4J598MJJSp+1tfvK5oO+UUa64QTOs1tFE24bFIlLajU6kvSiy60pPb55SxZyF07rrDVySBVAm2he5uCo02o1jKGAF7roAEqLPzDJem1bdmUuCRuXTSQhI0iEra5F3URv5DqVW6pzZO68hbSAdu3mfZteqYCWchW3cDz7/AFxuJzlWyeHnuvu646hS4Ve4es05iYLqpdxe0aSMFW/MlZmEsQFncxVQ8ZPqccXRPTdN0SxRIioqUigqoAAIHPA485D6TpUZn7bydsrDu07sWMMiMzBGLFmDbRCxAbaeG5DDJfWeqDTR7yrOSQqou0FmNkAFiAPB5JxNBtrik799naNJLZFJ8Xal4205Rtod2jPAIsoXvkHa1Iab2G765W6XSu0Xq2xOY3djIxG9hGyFgt7zGCwO9jdVj1gn1DxyataXeGiMaSSwiyDGFBUbZBXMjqRz6SNxAtenwuk4UAmO0CGgSqlNQGUFQAycREL5Bb6VlHNai2x19AJUc+HjVzGtRh/wrEGTchk7rK8hdmJbuIiL5JZl+xOWM3xF3H26tFjkk3LE4O+FjKGQdiauGo/Kab7Y3XiHuP8AlpNIzn8uMDZtSZiizOeORHEXUWdym6vKrqDvFHqNpjBk0momkSEFRBKmwJ6dxEbMHdv1ErdmsVanE1Gu7osderrt22Dw8zodRBZsj0qgjr2CjbX7cqD++VzaWpnCVuYbbFc2bBvyw5/scuY4pGWMRsA7XYcEqwERYmwbUg1z6vm8e+c1LqtTHL3NPEA4lqZO2XTYpO50BVbN+oFWLN7izWHU1XF8MMyXrhPx7+2jVzewcHSI5Rtn0u0n1CSOUtG1nddsRJGfootRQqva5ZcjdL6nE3DgRMWKhlP5LNwKDexsgbXCv5A3ZYzwFTRxdHVj+49KScZb08+D6X57YGlHHEsohsuKK5JZcWVzrZMjlczGMuZihPSiM0RjCME55NhFkZCPSot7PsXc3LH9RqrI8HgD+2TyMo/ijq7QIojUl5CQK9gBZNni/A5+pPtltJSlLhjzEk0lbH9S6jsGyIBpiDsT2Bo00hHyoK5P2zlFAWdEjNqkMcKu6MyvKItRHtG2t7fmBjRFA3eWHTenTFDdEtyFBOwWQTvmI9X7IDyK4HOWU3RZTEUWWMWPkbTq8IPt6NwY0aPJ8/2FuNaacYvfmLw8VNlT1HTtIyOZe3IU7XZCLKkkYYykbqtVcGi1/wDabGb0ELFmO54UVZCqp2+0iJLJDGN5jsnagc+q7PPFZRabpWp0sjHU7nJcVIrSSjtKnbAMZ5PC7rAcrvNjyx6KPUI4hYN3VLps2uFlBY3aMhCzR0CWH6Ue91EYJT4IpNb819PXI6jbZF1HSoJndQQskTL3JVC7TJsB3yKlbXpltlKPx7qOYms6zqtHOgKiZCrIObcsaO6B+FmI2ndGdrkL48HFdKkMuj1OySEKDqRKslN25TIZJN9kB45CaKsAy7yAxHim1Oo7zyhog1v08uldxe3KjJ2hEbDbHUyALRawDZ5wuMpQ+Hurvxjx5ctjKuLJadS6uNRCC6hlEiuJYiYlkKMxaCRJOFY1sZWFn3XgV0/StYvajU0p2qoo2hNeEb6/5TR48VznMf8ATzHJuUkEhNrsCyTISSu1mtjwL7b2y7qUqPVkHqHUm0pYyQlY2DDux7pI2RrNOqtarfFgMosDyMjCpU9Or5La+zNZ7Ft/xC1W+3v36kv4mT8PqyqXt1KiVgUMg7kc+nA2rY9LHtBh4Hn08nI2vpdTLpyVYLMrgMWDSIe45Vdo4Y9uT1WNvByTq+tR6v8ACzxcvpnjkld/Sp0kjoJpFJG0ldilvpRryMVPpO5rwvbD74dFJL3DYT06p2Yhve9vPNE3zjPVlK6TtRe+HakkvBYGSS58/Q63QxmOEGRrYKDI5PBIUBjZ8DjOS6tMdbIfzu1DCweG1ZRqWACq0cpHqYSNQChh4JVty5I6h1Yak8Iw0ZdCu19kk6rTLOEKcRs68A7VarDHdtMWbXSSgdpgtbA8xJNXyUijXhdxWuK8cEMBg058UUlhe/efqZqmFJ8RSRurlF3Iys+4KjFVYAtNyUiBWqN7m2n0/S20byalQ1dqJvBWx3F4sKT6mX28KPqp4OU6dOjEkcarW4O6M68gAgNLFGrUnMtFiu836j75bS6yLTflxBnKEnYdpO5jRlkY/wCHvIJ8jdd8njKJLdtU+SN2EsaeNLRLR1em+UhwYwVrep42MjUKYbfsRnJnee9LM9o0UP4gkKrIkq0BtcFe0vPp48t6TdB8nXCpm3q+8vG7RkshQBY4t5AALRAbWsUSCbUUVDTEZQ+65GdeGjQIwbYwQtvIQKoktRJ67N0BxmiqSlFb8nt24A84ZbRdWMc6kAO0ZkjXaKDAlUlJAvgNHQP7+3OSNLq1nt4rPNSRsCjo12oKsAQ20jz9BX3idP8AhswhlWZghJ2BEVWRSOE3G7VTe0UKFDnFavpEqsGRzJRauQk6A8/lyeGW69Djb/bG/wDneq1qQfDKsdOfhd+ZuPgw1aJWq6YkhJK0xFEjgkfpcHhhyeGBGHHFtULZIHjcbofQfQfb29s1oddK1pOhP6ZQu1rF0siePFepCQeeFyQVy+nLUkq1Y014d6YGo7xI7Li2XJDLi2XKMxHIzMYy5mKY9GOCRhE4N544wJGCVwycXNMFBLEADyTwB++MgGVmjixOpF3x9fb9r9v2wyMZM1C5ogwpgCPof9D++Uf/AIUQT9xXKoyuJIwB+YW2UzODZICV9SDRJHGXeonWNSzsFA5JJoZQarrrzHbpgwApjIEDHaDZKIfmsA/uPls8Y3G4p9DVbHdU+D9LqIu20QQdsRAxXEwjHhLSrQfpNjjxkXSfA+nQN3N8xYozGRvLoixpIFQKquFUAMBY5qrNrHxdLI/Zg05km2h+5vH4TtMFKTd0WzBg/ChdxIPgerEa74in0gIlUSyL2mYjbHDslLjcPLRlWRl2/mX6ORuLAwk5JcN+39zNVuStR8OSbQiyrLEARs1CF3om9omUhq/7g3gHk+eR1fSNdB+UgTUqzOVi7rhqr1AOwCACMKoJHDEHmznT67rEiyEM8g2p3FSKJA8oG5ZNm4sWCnYRwoBIDE3Wc5rejTMplkf8wl2KyVe0yetG2H8uN1VDuUIwNNfLV0Qd/DOs7XW/nmxHjK9omdUhiiBd4zopCQjWqHT6haKAusTOFbaWWzt3A0aO3bV6iVNSrSSSGRWjGkc6cSgzSQnaY+4UAWN1RWZvBvaDV3f6LrGnTRStooggCvJM+xEkUoCzq8ca3d0qg8sbPIFmFqdEyS9gDvhdNG8kZNGYy27sj+RMWWVla69G3gGxzaUpwm1O7W970mu681v3WPJJrBvQ6PVTIsR0T9tmcqGlhpQB5mcSl5AwAFcEEclsfB8IzSKonlMAhKmOPTN6RRDL3CVCsKobFRR5ssaIr9Hok08X4nTbdSjg7UJF7Be5odSB6mBFFZASPfZ72fTOqdwJIJJDHTLJGxb0vSNbMbkQrbjmlPmhWZVLUlOCuN8uTrmnldOlh2VMs5/huFwCwLOOVlNd1TwbVq9IsA7QNp9xh6Ho6QgACyCTZCjliSzBUAUMSSSQLN83itX1Z44yyKZyH2EKFEiE+N6bgHN0LWuSOALIi6jrMkPrZWki9QLUq8rYOw+ALFeuh/8AJfGdEZ3SSf299litLcl9U6Ik+0taspUq6mmG1gasc0eQarhmF8nJEemVQAqgAeAAAo/Ye2UU/wAVd12XT3UZXeShLs3LNEsXzXtU2a4sEBvBsum9bjmUEEc2P5U0wr2IPke3vR4yj1Ennx/IVHoTSMWwxxGJ1EqopZiFUeSTQ/vlkwC2XFsMaHsgUeTQ45J+w8nx9M0y4sNaE21F3Qzi1uR2XAZcey4tlxxRBXNY0jMxTHe1mVhVmVnkWOBWK1GnWRGRwCrAqwPgqwog/wAHH1kfWapYkLuaVeSauhYFmvb74yu8AfacPJppemsbJ7JO1ZOTFtINCYAHtHwC1FDfgWatf+ux2FLSRuQxEKi+4FUEtERY20RyrUD9DeW+p6zEu0MQRIpKG12OPcKxNE1zX05zlNFHF3otMwtEecRKwoGKQo8OzgfIV2D3HbB9wT0rg/UO2qkr254fL35E86a6rtIer6DKHM17oi0txm5JINzrUq1YBUgjlSVBHDbTdpvTYI3ZWbuBFWQ7IWJj7paQpu7hEQdvVQYp/T5DuuT/AIMIwllWN5Ze5WxnQR6bUahmRmUsx/JqmJ+bF9MlSYvPIEiaNwjMHdUO3uIjBXVSjMsjLYUhuKJAGTjVOMvKve47b5D9KJV1Z7lAPDFZjI3AqX3ekk7Yy17WUnggGuLofiCR+4VeNTQkZDGQ1QmaNwAzbVUkQLuaQgBmBDEWBZR60lVGnDFN4USSBRzIQiiJapbJHJHlaKgm8b/0mPVRAo/eKyru2sp9TRBrIk4ZlWRHF3VAc+Mo1i14++zAqdb+BVtrmluQ8B/VY5eUKeO2zBSygAUQEQebcWczRwSPKUSMsqt4J2Bk2qQ0rgFQu9WA2EmjQXg1f9Z1TxxFoDGFG8TbgGkjBq5CSRuVR8ykA7Tam1CtJ+Ht7RF5NgJeRQIyWQKksgG1j5B5bwAAwA4HMk2krH3ON6h0n8FNFGrcanURvNb7UVNPcwkG80pDBAQbLhOSSxOVPVtPINYHQ7X0y9OjRqBAJllgIY8gWJCLH6rzpfiNjLqA9ADTTpCLCsDvQOXIYgcMyKBY+t+2Qtbolkdv1S6qBRZBI7M4Zdt83+W1kDkHmqsXTf7ly5qv/NeViUuHHUPW9N1GnZdTpWcxPcksIVXXcRuSURbAVa2cnZzu2kg+q1hw4bUKBEdqs72OywBcKS4UogBB5cV6vF+rOz6YwKEA2FklC/8Ab3GMdfUbClH3BBzltVoTpdWY45WUahdRMj2N2nbvRNMEVgyOHMthSt2Ksgil4v3IcSS4vTmse18g1wurwQI9eY2FWhR1lIRAwIVQhtLO1CrN60LqCSSR4y/CmbTxHTvEUETbkgfuQs3BOyVBaupUj5KNngGqhHpUZ1SXG6qXUbRwoCiZi5Wg2nZywJKUpKLzzRkP0cxP3NKdjnlk9Pr8GmBpX9vmpufmN1mlpuMrfRNdOe/d13W6pmUlJUirGj3vNM6KC0qAGjE/bjiQd8HmmIN81YQD7nH0bASTxIJe3e5jcYmKqrhXYWHYKybX2kj9Q5U3ek6vFKnbvsuhIdVG0qSL3Msi2ODuoj3HjKPqfWl0KSwpbBIzKpfcHJWLcoU7QrBkie5KpSCos+NcpRUavZen5z9kFYdkP4f1UkHeXUGQSNIxO1zOIqFiJE9X9FOOLIY14OXcMdtu3H1bSJZfUPqOzEOL88gcj61k7Q9PV9TC7KCJInVweQxTtPEDfJC3KQD9T5zY1C9xjwfUwUCuBfqP+UXxfA4yc4Ri1BYVXu+36V5oeLbGaSER2VDbmFM8hBkP8g0F8cAAcZsrmQalZDS8m6455HkYx1zo0HpJVptAnxcyOwxTDJLDFMM6RBBXMxhXMwGO6zVYRGazxhzVYnVQK6Mr8qylWv6EUcfWVXxB1uLS6eSWT1qq+pVqyCdvP0WyLPge+FPOAUcj1XohjeDTylZYNTqOy9Mys1I0iOyrWyUFb3oQbUfsOh02iUq0Jt1VnCpISxXskLujk+a7KGyxYH3yp6N08dyJ2ZzHGBJp4HDCdXKkAmwGVAjsCjrXggCjdpK7aaR5ZOIz3XLHmJdzBvzD5i4HLEMvpHK+/XPUWo116rFvl3P3ZOOmorsK/wCLOn9+KJSspjDzCZ413siSaPUafeALJNzA8A+L8Zzz62NJO5IHkQl3VG2MrRIjndC6nbJyp9K2Qr+tQaOd9reoiO2o0GiTjyO4xXcPrVe38ZU9XjjRkkRu0Z5DHLKhIVh2ZGcyIK/M2x0G4YGuatTKp8SkljP3/PXHMfiWwnq+pDahYUVvy5NM7AeQGmgfuFfLRhIyu4XT7waoZVjSvC0kiekTTM407VGWtVW4uO4m5VS1o2UICmwcsuvTOurCit/aEsTHba7VeOYlnpVH+E1E8+rj0nJOl0LSUVrbuRyxBO9o3DKSzAM9MoIoKAQPmGPLU+GNP3zBGGW2ZB0yPXRwyyp+X2/RGWe5I5FX06hbAZfH5bBqIFnyMk9b6p+GESoltI/bSgSqUjNZVeSPTQUeSR4yfo9OIYkQtYRQu5qBNcWQKAyk13Ull1Wn2LJIkUhaSRImaNdyOq+oD1eoUdt7bs0OckpcKt+3/Yz7Cinme9quxaSRpGDxMpuPUxKzRuUVPSispWzfBBIsmL0jrIEyl42KosWqLCvT3Dqgd5NBVBVTZNfuay+6d0qOcJJIFcI+tjKkA2DrWdWUnwV2kcfqxPQukL3p3WqQiOMNfpMM2pW945Fq7A8EfUHOrUgli9r8nX0z7onGWLoPQdXnSWXvhAhZO0AJQSNhBCu6KpYLEW283zR4ANl134fj1ajcXR0vtzRMUljLVe1h7GhamwaFjKz4x7j9hgu8xTI8m3aDTpqIxSk8kdxeByfYZ0Gm1ySgFT5AbawKuAQD6kamU8iwRYvIqSi1nfl82n9ylWjlJOoGKVNLqkLOF3x6mF+2RGGCkuzn0NbH0sWVq8nxkzph7LEzbmk+drRiv5nZUJGQKcXGAfofYA4PxB0CVtR+IjIYBYlMYtWuKRpL3g+pTY9NexH9XFfL1JWjkSIOjhW3QC7QhGZSqg2oLoooek2RzznTK3lZT37Pt1EVLcPX9iQBJgxMdRCaPnUxIQzRsHF2bjIZTYteRnLa+P8AFLKzTEuYmh0xZQFljEUwRVAJ9QM5tlLLSiyDYHRamE6ySCSNjEs79scbo9iaWZUbtMNoJIeiRVAeeMuU6XHpoZZEUsVjeV5GO5jsQty59uK2jgewGJVTi08tL34oy2d8rJ8CbEW6BSqPkqdu01Rrwa/nKHqXTGmlWOGYw1J3JBsuEnwysi0zk8k2y/e7rLbValVN2NhjEg5HPKiv4LDKhdXbMJG7TyANGzAoGZi4KozUNwFVdE8Gucnr6Knb3w/x8r36FIzo6DSSLGtRqV4qyAD/AKcV+3H++LIyBoupKXCBCrn0kSEmRiPPJ4AAFk+BYHvWWbpR83/ti/pNSLuKVP3v29g+onuIIxbLjyMArneREFczGFczAE7Ss1h4DrYNGjXB+n3zxxyo618Rpp/TwWvkEkVasRQAJc8fKoJo3nFQq/cIjWSSVpWcqu3ermi5RWYx6X0TE/MZCPcnx13TfguGG2ZpJpGBDyStbtfkWoFA/pFD7ZcwaRYxSADwPua+p8nKNxWEKrOH0fR5pNLOxZ1a54+1ECj+idlDb77jOYxY5o2DVEDLXVRNpoTPC7bmIYwyEtHKz7bFN6oyeeRwLJKnOnyv6/006jTsi/N6XS/G9GDqCfoSKP2JykJpySeFfkxZ3Ta6FJDpH1OnQCkcNK4Floy8Oo2qr8epNpK+Pe6BAqJpImklj7ZKMzSRyI9ntNGCHAP9Y9xftRBo5f8Aw6hMKsQVO7UWpFEbtQ5oj+MrOncdSmB95iw/Y6WAf8HLcT/yR7350TpfAx7fDSPqFlskLuDiTa4kYEncq1UZ3Udy1e0CvfLzbm4kpR+2bIzkTLspPizSpJpJVkVXUjlWAZTRsWD9CAf4yt0cTCP8obnMExVZGZkMitF2twJoCx7V5PjJvxzrOzoZW4v0KLsDc8ioLIBPlvplV0BWf50cR8FPzFG4CiWVwxOwOANoCHjndlquOeot0y0h0enjHehVLkZVJhNl2L23g0OSzGvYWcqehantnWO/yd57HPAOpnDOSPC0Rd8AA3xeN6brVdoZSXJkui4X0ru/pIAZ9w2KGo8eW5AMXQdTESz7l3LJNIgFqpBaWUsXv+jadpIBqjdDnHfw/C+X32EecodqdIqrII1GxI5SSxJljkoBBZbj0mWiPaq+7ehgtKS/PbJWMsWZgrQQlxuck0XBNXXAx8fSwYV7fcclbMM0gEqLICAjFQVYhW2gtd7eWJ5yB8PdVUzrEY5EbbITv2keTt2kEkqQrUT52eTeSnqafDjr+PfUrFOzqSMofiz4c/Fwt2wizgflyODxfzK20gkFbHv5ujWdARgkZeMmnaFaTPP9PcUUcFHdCYtKIpAkgV3QRRvfClPVus80SAR8udd1mJtTE8Ibth0ZGZP6dykUB7+brxX1zn+rpXUb+p6f/f8AEsP+c7GeOjlNeMYTjwrdJiacm00+WDz74e7qax4dV22WOLUHTFAdqbZor9NWvEiqKugCP3l62CRpdVG7mvw8U0VKpUEPKHWmBDA+gEH2Iyf0yL/1RvtHqL+259GR/ucvnTnKSfBqvG6T+eHjvrzNHMK6HlMM0sccM8u2JJLEUisWiBXcrAqfXACUJG3ctEcDOp6F8Q722sR6xuQEqKUfpYWHX/MCfvWX+s6RFKio6DajK6AcBWRtwIr7+2U2r+CIW37CUDksQCSBIZDJvX3U2zDiuDxVZz6n6WGo1KMuGWc+Ppyytx4zlHDVovWH/wCffAK5V9G0mqgcxyus0NWkh4mjb9LezqfrwR9/OW5GU0nOq1FldNn2r8pMLp7CSM3hEZmWNR2GZmZvPGGBzM3msxjVZqsLNVhMDkCTpQOpWcGiEZGX2a/lb7Ecj9j9ssDmqxk2tgNWDWLmlVFLMQoAskmgB9ycac5nUSSzyfLtCswXeD6QLXcE8sTz5oUcppw4u5AbokanqAd1dhsiictbcPK4AEexPO2y3mjaChRs1fQIFLEOWB3tJsmQpuDoFHovkgVbGxe4V4Iu9P01uDuI45Y0ZD+wIpRX2yr+I1bS6cuJXeigCsiSMLYLuTYobgGz7ceV5OWi4/xsRp7ozX/DcTDbGBGUFrHyIxY27oSlNCasboyPJtTldH8NNMykp2kUBWL9p2dkZ/WiKoS921g7g8chVPOXOi1CugJ9T1ZNU0cZPlUrdzxZr2N+MnzSVF8yj6MflPJ4fzSlaBPjnIvTjHK9+pRSfMppujFdyaeSQMVMctuzhwbJtmJPdG40y+LF2AAHaLWESmF6RhQjBG0yKBYAuw+0UCVJPPIXkBej1jO4Rd0C7LogSxOLoGGYHbRvhb8D5Rj+odEZxQkL1/7cyo0ZNgg+lQysCOGB4vx4wr9vWXDdVj5/Ly+oPij8VFoVPuKwSMpdHrdTAQrI0iV6o3a3Wr/wZ/Eg4Hpkpufm9suxIGAZboiwCCpH2IPIzRWpF8Op4rZmTUsopesdGMs0Mi/0yRdz6lElWQEfsQePvltIbOGRgkZ0OTlV8gKNXXMgRaAJqGmB5aPYR7fMp3D70oH8DHkY0jAIxuJvcyVbCyMAjGnAIxkNQsjAIxpGCRjINCiMzCIzeNYTqs3mZmeOYzNZvMwGBzM3mYQA5rCrNYTAnNYRzRGExW9S6j2yEUW7AkfZRQJP98q5dAZQQzNZKkhGpmoghXceF8WooV/IzopIg3kA/uAc0EA8AD9stGaSpIWmcu8pMq6fUhHVTUWojPbeEtuCK/jaxG1LRrbd8oBxmgjHbRtoLufktFCsrFLPi29ItqJ+gF5U/GaPpI3aCBmj4laTcWAdpgSK9TAA+okKaF1VVj9BOXlaPsd1Vn1KsyyKHiBnbae21BkILA837UbyuvSgpR99tXXy7Aabdj9R05oJN6ntLwfRubTsSW3rNEfl+YMJF2njn6G26f1JX9Djtv4Hq3RsR57cnv7+kgNx4ydFAFXaLofUk+TdWfbAOlT9K8+eBkpVNW/5dUFJrbbobIzRGGcEjGTGAIwThnBbHRqFnBYYeC2Mg0LIwSMYRgkY6YRZGCRhkZojGALIzWEczGCdRmZmZnkAMzMzMzGMzMzMzGNZrCzRwmBzRzeaOEAJwThnBOMY5b/+ixu2gft+zRs/sdquG+niwL+11fjA+GoXM0jqQELz7xVlmM8m3n2oA/3y66/04ajTSRt/UprzYYcqR9wwB/jKz4FO/RRynzJ3Cf5lc8/Xk5bUqWhFf9vyvoLHE33F/gkYWaOKhwDgnCOCcZBoE4JGGcGsZGArNEYZGCcYIsjBIxpwCMZMwojNEYysEjHTMLrN4W3Mw2Y6LMzMzPLFMzMzMzGMzMzMzGMzWbzRwmNHBOFmjhMCcE4ZwThMAcTp9MsahEAVRdAeBZJNfyTj8E46CkCcE4RwTjIYE4JwjmsJgTmjhYOMAEjBIw81jGAwSMPNYQgVmiMYc0RjWYXtzMI5mEx//9k="/>
          <p:cNvSpPr>
            <a:spLocks noChangeAspect="1" noChangeArrowheads="1"/>
          </p:cNvSpPr>
          <p:nvPr/>
        </p:nvSpPr>
        <p:spPr bwMode="auto">
          <a:xfrm>
            <a:off x="215900" y="-47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0" name="Picture 8" descr="https://media.wnyc.org/media/photologue/images/d6/05_snowflake_stellar_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399" y="27143"/>
            <a:ext cx="4081349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media.wnyc.org/media/photologue/images/9c/01_snowflake_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228" y="2830173"/>
            <a:ext cx="3639255" cy="400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88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metamorph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9" y="15311"/>
            <a:ext cx="3385623" cy="406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39" name="Picture 3" descr="Schichtaufb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0490"/>
            <a:ext cx="3377717" cy="395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www.snow.ucsb.edu/Images/Dozier/Images%20for%20Web/Web/gallery/images/Snow-Layers-in-Spring-Pit_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27361"/>
            <a:ext cx="470535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4216559"/>
            <a:ext cx="8435280" cy="2661232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Od svého vzniku do roztátí se sníh mění = žije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Krystalická mřížka se ztrácí =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&gt;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sněhová zrna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Okrouhlá sněhová zrnka – dobrá vazba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Dutinový sníh – hranatá dutá zrna připomínající pohárky – špatná soudržnost =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&gt; LAVINA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40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theskichannel.com/wp-content/uploads/2013/01/avalanche.fraktik.com_.jpe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56" y="549959"/>
            <a:ext cx="8541541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5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storage.pozary.cz/2015/03/55016957d5e64/nxnpwlpvc8/1024x76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548680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http://www.pozary.cz/clanek/107607-olomoucti-hasici-cvici-v-krkonosich-bezpecny-pohyb-a-zachranu-osob-v-zimnim-nepristupnem-terenu/</a:t>
            </a:r>
          </a:p>
        </p:txBody>
      </p:sp>
    </p:spTree>
    <p:extLst>
      <p:ext uri="{BB962C8B-B14F-4D97-AF65-F5344CB8AC3E}">
        <p14:creationId xmlns:p14="http://schemas.microsoft.com/office/powerpoint/2010/main" val="22602831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uvm.edu/~inquiryb/webquest/sp08/pmontgom/avalanche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http://www.uvm.edu/~inquiryb/webquest/sp08/pmontgom/avalanche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http://upload.wikimedia.org/wikipedia/commons/thumb/3/3b/2007-02-15-CLB-Couloir2-1c.JPG/300px-2007-02-15-CLB-Couloir2-1c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02870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48" name="Picture 8" descr="http://mymorzine.com/wp-content/uploads/2012/12/avalanche-awareness-course-morzine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75" y="341279"/>
            <a:ext cx="8139908" cy="61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25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lawine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84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cs-CZ" sz="4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Lavinová nehoda</a:t>
            </a:r>
            <a:endParaRPr lang="cs-CZ" sz="4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0153" y="1406877"/>
            <a:ext cx="8229600" cy="4709160"/>
          </a:xfrm>
        </p:spPr>
        <p:txBody>
          <a:bodyPr/>
          <a:lstStyle/>
          <a:p>
            <a:pPr marL="137160" indent="0">
              <a:buNone/>
            </a:pPr>
            <a:r>
              <a:rPr lang="cs-CZ" dirty="0">
                <a:latin typeface="Calibri" pitchFamily="34" charset="0"/>
                <a:cs typeface="Calibri" pitchFamily="34" charset="0"/>
              </a:rPr>
              <a:t>Každý rok zemře v Severní Americe a Evropě v důsledku lavinové nehody průměrně  </a:t>
            </a:r>
            <a:r>
              <a:rPr lang="cs-CZ" b="1" dirty="0">
                <a:latin typeface="Calibri" pitchFamily="34" charset="0"/>
                <a:cs typeface="Calibri" pitchFamily="34" charset="0"/>
              </a:rPr>
              <a:t>141 osob</a:t>
            </a:r>
            <a:endParaRPr lang="cs-CZ" u="sng" dirty="0">
              <a:latin typeface="Calibri" pitchFamily="34" charset="0"/>
              <a:cs typeface="Calibri" pitchFamily="34" charset="0"/>
            </a:endParaRP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724128" y="3068960"/>
            <a:ext cx="3095625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err="1">
                <a:latin typeface="Arial" pitchFamily="34" charset="0"/>
                <a:cs typeface="Arial" pitchFamily="34" charset="0"/>
              </a:rPr>
              <a:t>Brugger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H,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Etter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HJ,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Zweifel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B,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Mair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P,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Hohlrieder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M,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Ellerton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J,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Elsensohn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F, Boyd J,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Suman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G, Falk M. The impact of avalanche rescue devices on survival. Resuscitation 2007; 75:476-483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polsko-lomnič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5292080" cy="399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45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6"/>
          </a:xfrm>
          <a:solidFill>
            <a:srgbClr val="0000FF"/>
          </a:solidFill>
        </p:spPr>
        <p:txBody>
          <a:bodyPr>
            <a:normAutofit/>
          </a:bodyPr>
          <a:lstStyle/>
          <a:p>
            <a:pPr eaLnBrk="1" hangingPunct="1"/>
            <a:r>
              <a:rPr lang="cs-CZ" sz="4400" dirty="0" smtClean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Pravděpodobnost přežití</a:t>
            </a:r>
            <a:r>
              <a:rPr lang="cs-CZ" dirty="0" smtClean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5842" name="Picture 7" descr="prachová lavin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21940" cy="58269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4" name="Text Box 17"/>
          <p:cNvSpPr txBox="1">
            <a:spLocks noChangeArrowheads="1"/>
          </p:cNvSpPr>
          <p:nvPr/>
        </p:nvSpPr>
        <p:spPr bwMode="auto">
          <a:xfrm>
            <a:off x="323528" y="4005064"/>
            <a:ext cx="842493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buFont typeface="Wingdings" pitchFamily="2" charset="2"/>
              <a:buChar char="Ø"/>
            </a:pPr>
            <a:r>
              <a:rPr lang="cs-CZ" sz="2800" dirty="0" smtClean="0"/>
              <a:t>Analýza </a:t>
            </a:r>
            <a:r>
              <a:rPr lang="cs-CZ" sz="2800" dirty="0"/>
              <a:t>638 obětí lavinových nehod v </a:t>
            </a:r>
            <a:r>
              <a:rPr lang="cs-CZ" sz="2800" dirty="0" smtClean="0"/>
              <a:t>otevřeném terénu</a:t>
            </a:r>
          </a:p>
          <a:p>
            <a:pPr marL="457200" indent="-457200" eaLnBrk="1" hangingPunct="1">
              <a:buFont typeface="Wingdings" pitchFamily="2" charset="2"/>
              <a:buChar char="Ø"/>
            </a:pPr>
            <a:r>
              <a:rPr lang="cs-CZ" sz="2800" dirty="0" smtClean="0"/>
              <a:t>97 </a:t>
            </a:r>
            <a:r>
              <a:rPr lang="cs-CZ" sz="2800" dirty="0"/>
              <a:t>obětí v uzavřeném prostředí</a:t>
            </a:r>
          </a:p>
          <a:p>
            <a:pPr marL="457200" indent="-457200" eaLnBrk="1" hangingPunct="1">
              <a:buFont typeface="Wingdings" pitchFamily="2" charset="2"/>
              <a:buChar char="Ø"/>
            </a:pPr>
            <a:r>
              <a:rPr lang="cs-CZ" sz="2800" dirty="0" smtClean="0"/>
              <a:t>Švýcarská data </a:t>
            </a:r>
            <a:r>
              <a:rPr lang="cs-CZ" sz="2000" dirty="0"/>
              <a:t>(1981 – 1998)</a:t>
            </a:r>
          </a:p>
          <a:p>
            <a:pPr marL="457200" indent="-457200" eaLnBrk="1" hangingPunct="1">
              <a:buFont typeface="Wingdings" pitchFamily="2" charset="2"/>
              <a:buChar char="Ø"/>
            </a:pPr>
            <a:r>
              <a:rPr lang="cs-CZ" sz="2800" dirty="0" smtClean="0"/>
              <a:t>422 </a:t>
            </a:r>
            <a:r>
              <a:rPr lang="cs-CZ" sz="2800" dirty="0"/>
              <a:t>obětí v otevřeném terénu </a:t>
            </a:r>
            <a:r>
              <a:rPr lang="cs-CZ" sz="2000" dirty="0"/>
              <a:t>(1981 – 1991,</a:t>
            </a:r>
            <a:r>
              <a:rPr lang="cs-CZ" sz="2800" dirty="0"/>
              <a:t> </a:t>
            </a:r>
            <a:r>
              <a:rPr lang="cs-CZ" sz="2000" dirty="0" err="1" smtClean="0"/>
              <a:t>Falk</a:t>
            </a:r>
            <a:r>
              <a:rPr lang="cs-CZ" sz="2000" dirty="0" smtClean="0"/>
              <a:t> </a:t>
            </a:r>
            <a:r>
              <a:rPr lang="cs-CZ" sz="2000" dirty="0"/>
              <a:t>et. </a:t>
            </a:r>
            <a:r>
              <a:rPr lang="cs-CZ" sz="2000" dirty="0" err="1"/>
              <a:t>all</a:t>
            </a:r>
            <a:r>
              <a:rPr lang="cs-CZ" sz="2000" dirty="0"/>
              <a:t>)</a:t>
            </a:r>
          </a:p>
        </p:txBody>
      </p:sp>
      <p:sp>
        <p:nvSpPr>
          <p:cNvPr id="35848" name="Text Box 24"/>
          <p:cNvSpPr txBox="1">
            <a:spLocks noChangeArrowheads="1"/>
          </p:cNvSpPr>
          <p:nvPr/>
        </p:nvSpPr>
        <p:spPr bwMode="auto">
          <a:xfrm>
            <a:off x="4932363" y="55895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/>
          </a:p>
        </p:txBody>
      </p:sp>
      <p:pic>
        <p:nvPicPr>
          <p:cNvPr id="32785" name="Picture 17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82" y="1412776"/>
            <a:ext cx="3899342" cy="2448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grpSp>
        <p:nvGrpSpPr>
          <p:cNvPr id="35851" name="Group 16"/>
          <p:cNvGrpSpPr>
            <a:grpSpLocks/>
          </p:cNvGrpSpPr>
          <p:nvPr/>
        </p:nvGrpSpPr>
        <p:grpSpPr bwMode="auto">
          <a:xfrm>
            <a:off x="4427982" y="1772816"/>
            <a:ext cx="4119561" cy="954088"/>
            <a:chOff x="3243" y="618"/>
            <a:chExt cx="2595" cy="601"/>
          </a:xfrm>
        </p:grpSpPr>
        <p:pic>
          <p:nvPicPr>
            <p:cNvPr id="35854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9" y="624"/>
              <a:ext cx="499" cy="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855" name="Text Box 11"/>
            <p:cNvSpPr txBox="1">
              <a:spLocks noChangeArrowheads="1"/>
            </p:cNvSpPr>
            <p:nvPr/>
          </p:nvSpPr>
          <p:spPr bwMode="auto">
            <a:xfrm>
              <a:off x="3243" y="618"/>
              <a:ext cx="2087" cy="6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sz="1400" dirty="0" err="1"/>
                <a:t>Resuscitation</a:t>
              </a:r>
              <a:r>
                <a:rPr lang="cs-CZ" sz="1400" dirty="0"/>
                <a:t>, 2001</a:t>
              </a:r>
              <a:r>
                <a:rPr lang="en-US" sz="1400" dirty="0"/>
                <a:t>;</a:t>
              </a:r>
              <a:r>
                <a:rPr lang="cs-CZ" sz="1400" dirty="0"/>
                <a:t>51:7-15, </a:t>
              </a:r>
              <a:r>
                <a:rPr lang="cs-CZ" sz="1400" dirty="0" err="1"/>
                <a:t>Brugger</a:t>
              </a:r>
              <a:r>
                <a:rPr lang="cs-CZ" sz="1400" dirty="0"/>
                <a:t> H, </a:t>
              </a:r>
              <a:r>
                <a:rPr lang="cs-CZ" sz="1400" dirty="0" err="1"/>
                <a:t>Durrer</a:t>
              </a:r>
              <a:r>
                <a:rPr lang="cs-CZ" sz="1400" dirty="0"/>
                <a:t> B, Adler-Kastner L, </a:t>
              </a:r>
              <a:r>
                <a:rPr lang="cs-CZ" sz="1400" dirty="0" err="1"/>
                <a:t>Falk</a:t>
              </a:r>
              <a:r>
                <a:rPr lang="cs-CZ" sz="1400" dirty="0"/>
                <a:t> M, </a:t>
              </a:r>
              <a:r>
                <a:rPr lang="cs-CZ" sz="1400" dirty="0" err="1"/>
                <a:t>Tschirky</a:t>
              </a:r>
              <a:r>
                <a:rPr lang="cs-CZ" sz="1400" dirty="0"/>
                <a:t> F. </a:t>
              </a:r>
              <a:r>
                <a:rPr lang="cs-CZ" sz="1400" dirty="0" err="1"/>
                <a:t>Field</a:t>
              </a:r>
              <a:r>
                <a:rPr lang="cs-CZ" sz="1400" dirty="0"/>
                <a:t> management </a:t>
              </a:r>
              <a:r>
                <a:rPr lang="cs-CZ" sz="1400" dirty="0" err="1"/>
                <a:t>of</a:t>
              </a:r>
              <a:r>
                <a:rPr lang="cs-CZ" sz="1400" dirty="0"/>
                <a:t> </a:t>
              </a:r>
              <a:r>
                <a:rPr lang="cs-CZ" sz="1400" dirty="0" err="1"/>
                <a:t>avalanche</a:t>
              </a:r>
              <a:r>
                <a:rPr lang="cs-CZ" sz="1400" dirty="0"/>
                <a:t> </a:t>
              </a:r>
              <a:r>
                <a:rPr lang="cs-CZ" sz="1400" dirty="0" err="1"/>
                <a:t>victims</a:t>
              </a:r>
              <a:endParaRPr lang="cs-CZ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6364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/>
          <p:cNvGrpSpPr>
            <a:grpSpLocks/>
          </p:cNvGrpSpPr>
          <p:nvPr/>
        </p:nvGrpSpPr>
        <p:grpSpPr bwMode="auto">
          <a:xfrm>
            <a:off x="196409" y="950913"/>
            <a:ext cx="8785225" cy="5965825"/>
            <a:chOff x="113" y="294"/>
            <a:chExt cx="5534" cy="3758"/>
          </a:xfrm>
        </p:grpSpPr>
        <p:pic>
          <p:nvPicPr>
            <p:cNvPr id="12185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89"/>
            <a:stretch>
              <a:fillRect/>
            </a:stretch>
          </p:blipFill>
          <p:spPr bwMode="auto">
            <a:xfrm>
              <a:off x="113" y="294"/>
              <a:ext cx="5534" cy="3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1860" name="Rectangle 4"/>
            <p:cNvSpPr>
              <a:spLocks noChangeArrowheads="1"/>
            </p:cNvSpPr>
            <p:nvPr/>
          </p:nvSpPr>
          <p:spPr bwMode="auto">
            <a:xfrm>
              <a:off x="1701" y="1389"/>
              <a:ext cx="1406" cy="31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cs-CZ">
                <a:solidFill>
                  <a:prstClr val="white"/>
                </a:solidFill>
                <a:latin typeface="Book Antiqua"/>
              </a:endParaRPr>
            </a:p>
          </p:txBody>
        </p:sp>
        <p:sp>
          <p:nvSpPr>
            <p:cNvPr id="121861" name="Rectangle 5"/>
            <p:cNvSpPr>
              <a:spLocks noChangeArrowheads="1"/>
            </p:cNvSpPr>
            <p:nvPr/>
          </p:nvSpPr>
          <p:spPr bwMode="auto">
            <a:xfrm>
              <a:off x="1383" y="1480"/>
              <a:ext cx="681" cy="27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cs-CZ">
                <a:solidFill>
                  <a:prstClr val="white"/>
                </a:solidFill>
                <a:latin typeface="Book Antiqua"/>
              </a:endParaRPr>
            </a:p>
          </p:txBody>
        </p:sp>
        <p:sp>
          <p:nvSpPr>
            <p:cNvPr id="121862" name="Rectangle 6"/>
            <p:cNvSpPr>
              <a:spLocks noChangeArrowheads="1"/>
            </p:cNvSpPr>
            <p:nvPr/>
          </p:nvSpPr>
          <p:spPr bwMode="auto">
            <a:xfrm>
              <a:off x="2472" y="2115"/>
              <a:ext cx="1587" cy="36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cs-CZ">
                <a:solidFill>
                  <a:prstClr val="white"/>
                </a:solidFill>
                <a:latin typeface="Book Antiqua"/>
              </a:endParaRPr>
            </a:p>
          </p:txBody>
        </p:sp>
        <p:sp>
          <p:nvSpPr>
            <p:cNvPr id="121863" name="Rectangle 7"/>
            <p:cNvSpPr>
              <a:spLocks noChangeArrowheads="1"/>
            </p:cNvSpPr>
            <p:nvPr/>
          </p:nvSpPr>
          <p:spPr bwMode="auto">
            <a:xfrm>
              <a:off x="2154" y="2206"/>
              <a:ext cx="769" cy="27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cs-CZ">
                <a:solidFill>
                  <a:prstClr val="white"/>
                </a:solidFill>
                <a:latin typeface="Book Antiqua"/>
              </a:endParaRPr>
            </a:p>
          </p:txBody>
        </p:sp>
        <p:sp>
          <p:nvSpPr>
            <p:cNvPr id="121864" name="Rectangle 8"/>
            <p:cNvSpPr>
              <a:spLocks noChangeArrowheads="1"/>
            </p:cNvSpPr>
            <p:nvPr/>
          </p:nvSpPr>
          <p:spPr bwMode="auto">
            <a:xfrm>
              <a:off x="3424" y="2840"/>
              <a:ext cx="1406" cy="31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cs-CZ">
                <a:solidFill>
                  <a:prstClr val="white"/>
                </a:solidFill>
                <a:latin typeface="Book Antiqua"/>
              </a:endParaRPr>
            </a:p>
          </p:txBody>
        </p:sp>
        <p:sp>
          <p:nvSpPr>
            <p:cNvPr id="121865" name="Rectangle 9"/>
            <p:cNvSpPr>
              <a:spLocks noChangeArrowheads="1"/>
            </p:cNvSpPr>
            <p:nvPr/>
          </p:nvSpPr>
          <p:spPr bwMode="auto">
            <a:xfrm>
              <a:off x="3106" y="2931"/>
              <a:ext cx="681" cy="27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cs-CZ">
                <a:solidFill>
                  <a:prstClr val="white"/>
                </a:solidFill>
                <a:latin typeface="Book Antiqua"/>
              </a:endParaRPr>
            </a:p>
          </p:txBody>
        </p:sp>
        <p:sp>
          <p:nvSpPr>
            <p:cNvPr id="121866" name="Rectangle 10"/>
            <p:cNvSpPr>
              <a:spLocks noChangeArrowheads="1"/>
            </p:cNvSpPr>
            <p:nvPr/>
          </p:nvSpPr>
          <p:spPr bwMode="auto">
            <a:xfrm>
              <a:off x="1021" y="663"/>
              <a:ext cx="1406" cy="36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cs-CZ">
                <a:solidFill>
                  <a:prstClr val="white"/>
                </a:solidFill>
                <a:latin typeface="Book Antiqua"/>
              </a:endParaRPr>
            </a:p>
          </p:txBody>
        </p:sp>
        <p:sp>
          <p:nvSpPr>
            <p:cNvPr id="121867" name="Rectangle 11"/>
            <p:cNvSpPr>
              <a:spLocks noChangeArrowheads="1"/>
            </p:cNvSpPr>
            <p:nvPr/>
          </p:nvSpPr>
          <p:spPr bwMode="auto">
            <a:xfrm>
              <a:off x="703" y="754"/>
              <a:ext cx="681" cy="27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cs-CZ">
                <a:solidFill>
                  <a:prstClr val="white"/>
                </a:solidFill>
                <a:latin typeface="Book Antiqua"/>
              </a:endParaRPr>
            </a:p>
          </p:txBody>
        </p:sp>
        <p:sp>
          <p:nvSpPr>
            <p:cNvPr id="121869" name="Text Box 13"/>
            <p:cNvSpPr txBox="1">
              <a:spLocks noChangeArrowheads="1"/>
            </p:cNvSpPr>
            <p:nvPr/>
          </p:nvSpPr>
          <p:spPr bwMode="auto">
            <a:xfrm>
              <a:off x="3334" y="1344"/>
              <a:ext cx="2222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</a:pPr>
              <a:endParaRPr lang="cs-CZ" sz="48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endParaRPr>
            </a:p>
          </p:txBody>
        </p:sp>
        <p:sp>
          <p:nvSpPr>
            <p:cNvPr id="121870" name="Text Box 14"/>
            <p:cNvSpPr txBox="1">
              <a:spLocks noChangeArrowheads="1"/>
            </p:cNvSpPr>
            <p:nvPr/>
          </p:nvSpPr>
          <p:spPr bwMode="auto">
            <a:xfrm>
              <a:off x="1701" y="1434"/>
              <a:ext cx="13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cs-CZ" sz="1600" b="1" dirty="0">
                  <a:solidFill>
                    <a:prstClr val="black"/>
                  </a:solidFill>
                  <a:latin typeface="Arial Narrow" pitchFamily="34" charset="0"/>
                </a:rPr>
                <a:t>FÁZE DUŠENÍ</a:t>
              </a:r>
            </a:p>
          </p:txBody>
        </p:sp>
        <p:sp>
          <p:nvSpPr>
            <p:cNvPr id="121871" name="Rectangle 15"/>
            <p:cNvSpPr>
              <a:spLocks noChangeArrowheads="1"/>
            </p:cNvSpPr>
            <p:nvPr/>
          </p:nvSpPr>
          <p:spPr bwMode="auto">
            <a:xfrm>
              <a:off x="1474" y="391"/>
              <a:ext cx="952" cy="18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cs-CZ">
                <a:solidFill>
                  <a:prstClr val="white"/>
                </a:solidFill>
                <a:latin typeface="Book Antiqua"/>
              </a:endParaRPr>
            </a:p>
          </p:txBody>
        </p:sp>
        <p:sp>
          <p:nvSpPr>
            <p:cNvPr id="121872" name="Rectangle 16"/>
            <p:cNvSpPr>
              <a:spLocks noChangeArrowheads="1"/>
            </p:cNvSpPr>
            <p:nvPr/>
          </p:nvSpPr>
          <p:spPr bwMode="auto">
            <a:xfrm>
              <a:off x="2200" y="1162"/>
              <a:ext cx="907" cy="13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cs-CZ">
                <a:solidFill>
                  <a:prstClr val="white"/>
                </a:solidFill>
                <a:latin typeface="Book Antiqua"/>
              </a:endParaRPr>
            </a:p>
          </p:txBody>
        </p:sp>
        <p:sp>
          <p:nvSpPr>
            <p:cNvPr id="121873" name="Text Box 17"/>
            <p:cNvSpPr txBox="1">
              <a:spLocks noChangeArrowheads="1"/>
            </p:cNvSpPr>
            <p:nvPr/>
          </p:nvSpPr>
          <p:spPr bwMode="auto">
            <a:xfrm>
              <a:off x="3470" y="2840"/>
              <a:ext cx="1406" cy="36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cs-CZ" sz="1600" b="1" dirty="0">
                  <a:solidFill>
                    <a:prstClr val="black"/>
                  </a:solidFill>
                  <a:latin typeface="Arial Narrow" pitchFamily="34" charset="0"/>
                </a:rPr>
                <a:t>ORGANIZOVANÁ ZÁCHRANA</a:t>
              </a:r>
            </a:p>
          </p:txBody>
        </p:sp>
        <p:sp>
          <p:nvSpPr>
            <p:cNvPr id="121874" name="Rectangle 18"/>
            <p:cNvSpPr>
              <a:spLocks noChangeArrowheads="1"/>
            </p:cNvSpPr>
            <p:nvPr/>
          </p:nvSpPr>
          <p:spPr bwMode="auto">
            <a:xfrm>
              <a:off x="3787" y="2614"/>
              <a:ext cx="1043" cy="18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cs-CZ">
                <a:solidFill>
                  <a:prstClr val="white"/>
                </a:solidFill>
                <a:latin typeface="Book Antiqua"/>
              </a:endParaRPr>
            </a:p>
          </p:txBody>
        </p:sp>
        <p:sp>
          <p:nvSpPr>
            <p:cNvPr id="121875" name="Text Box 19"/>
            <p:cNvSpPr txBox="1">
              <a:spLocks noChangeArrowheads="1"/>
            </p:cNvSpPr>
            <p:nvPr/>
          </p:nvSpPr>
          <p:spPr bwMode="auto">
            <a:xfrm>
              <a:off x="1020" y="754"/>
              <a:ext cx="1315" cy="2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cs-CZ" sz="1600" b="1" dirty="0">
                  <a:solidFill>
                    <a:prstClr val="black"/>
                  </a:solidFill>
                  <a:latin typeface="Arial Narrow" pitchFamily="34" charset="0"/>
                </a:rPr>
                <a:t>FÁZE PŘEŽITÍ</a:t>
              </a:r>
            </a:p>
          </p:txBody>
        </p:sp>
        <p:sp>
          <p:nvSpPr>
            <p:cNvPr id="121876" name="Text Box 20"/>
            <p:cNvSpPr txBox="1">
              <a:spLocks noChangeArrowheads="1"/>
            </p:cNvSpPr>
            <p:nvPr/>
          </p:nvSpPr>
          <p:spPr bwMode="auto">
            <a:xfrm>
              <a:off x="2653" y="2205"/>
              <a:ext cx="13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cs-CZ" sz="1600" b="1" dirty="0">
                  <a:solidFill>
                    <a:prstClr val="black"/>
                  </a:solidFill>
                  <a:latin typeface="Arial Narrow" pitchFamily="34" charset="0"/>
                </a:rPr>
                <a:t>LATENTNÍ FÁZE</a:t>
              </a:r>
            </a:p>
          </p:txBody>
        </p:sp>
        <p:sp>
          <p:nvSpPr>
            <p:cNvPr id="121877" name="Rectangle 21"/>
            <p:cNvSpPr>
              <a:spLocks noChangeArrowheads="1"/>
            </p:cNvSpPr>
            <p:nvPr/>
          </p:nvSpPr>
          <p:spPr bwMode="auto">
            <a:xfrm>
              <a:off x="3152" y="1888"/>
              <a:ext cx="907" cy="13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cs-CZ">
                <a:solidFill>
                  <a:prstClr val="white"/>
                </a:solidFill>
                <a:latin typeface="Book Antiqua"/>
              </a:endParaRPr>
            </a:p>
          </p:txBody>
        </p:sp>
      </p:grpSp>
      <p:sp>
        <p:nvSpPr>
          <p:cNvPr id="121879" name="AutoShape 23"/>
          <p:cNvSpPr>
            <a:spLocks noChangeArrowheads="1"/>
          </p:cNvSpPr>
          <p:nvPr/>
        </p:nvSpPr>
        <p:spPr bwMode="auto">
          <a:xfrm rot="10800000">
            <a:off x="1692275" y="4508500"/>
            <a:ext cx="360363" cy="1008063"/>
          </a:xfrm>
          <a:prstGeom prst="upArrow">
            <a:avLst>
              <a:gd name="adj1" fmla="val 50000"/>
              <a:gd name="adj2" fmla="val 6993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4804126" y="950913"/>
            <a:ext cx="41052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CC3300"/>
                </a:solidFill>
                <a:latin typeface="Calibri" pitchFamily="34" charset="0"/>
                <a:cs typeface="Calibri" pitchFamily="34" charset="0"/>
              </a:rPr>
              <a:t>Prvních 18. minut přežívá 90% obětí lavinové nehody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„SMRT POČKÁ 18 MINUT“</a:t>
            </a:r>
          </a:p>
        </p:txBody>
      </p:sp>
      <p:sp>
        <p:nvSpPr>
          <p:cNvPr id="24" name="Rectangle 5"/>
          <p:cNvSpPr txBox="1">
            <a:spLocks noChangeArrowheads="1"/>
          </p:cNvSpPr>
          <p:nvPr/>
        </p:nvSpPr>
        <p:spPr>
          <a:xfrm>
            <a:off x="0" y="0"/>
            <a:ext cx="9161021" cy="950913"/>
          </a:xfrm>
          <a:prstGeom prst="rect">
            <a:avLst/>
          </a:prstGeom>
          <a:solidFill>
            <a:srgbClr val="0000FF"/>
          </a:solidFill>
        </p:spPr>
        <p:txBody>
          <a:bodyPr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sz="40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Pravděpodobnost přežití 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3293622" y="4508501"/>
            <a:ext cx="5330929" cy="1471374"/>
            <a:chOff x="3293622" y="4508501"/>
            <a:chExt cx="5330929" cy="1471374"/>
          </a:xfrm>
        </p:grpSpPr>
        <p:sp>
          <p:nvSpPr>
            <p:cNvPr id="2" name="Obdélník 1"/>
            <p:cNvSpPr/>
            <p:nvPr/>
          </p:nvSpPr>
          <p:spPr>
            <a:xfrm>
              <a:off x="4079067" y="4508501"/>
              <a:ext cx="4545484" cy="147137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3" name="Obdélník 2"/>
            <p:cNvSpPr/>
            <p:nvPr/>
          </p:nvSpPr>
          <p:spPr>
            <a:xfrm>
              <a:off x="3293622" y="5137151"/>
              <a:ext cx="935831" cy="842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cs-CZ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1872457" y="3441701"/>
            <a:ext cx="6083919" cy="2538174"/>
            <a:chOff x="1872457" y="3441701"/>
            <a:chExt cx="6083919" cy="2538174"/>
          </a:xfrm>
        </p:grpSpPr>
        <p:sp>
          <p:nvSpPr>
            <p:cNvPr id="5" name="Obdélník 4"/>
            <p:cNvSpPr/>
            <p:nvPr/>
          </p:nvSpPr>
          <p:spPr>
            <a:xfrm>
              <a:off x="2753871" y="3441701"/>
              <a:ext cx="5202505" cy="253817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cs-CZ">
                <a:solidFill>
                  <a:prstClr val="white"/>
                </a:solidFill>
              </a:endParaRPr>
            </a:p>
          </p:txBody>
        </p:sp>
        <p:sp>
          <p:nvSpPr>
            <p:cNvPr id="6" name="Obdélník 5"/>
            <p:cNvSpPr/>
            <p:nvPr/>
          </p:nvSpPr>
          <p:spPr>
            <a:xfrm>
              <a:off x="1872457" y="4508500"/>
              <a:ext cx="881414" cy="14713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cs-CZ">
                <a:solidFill>
                  <a:prstClr val="white"/>
                </a:solidFill>
              </a:endParaRPr>
            </a:p>
          </p:txBody>
        </p:sp>
      </p:grpSp>
      <p:sp>
        <p:nvSpPr>
          <p:cNvPr id="8" name="Obdélník 7"/>
          <p:cNvSpPr/>
          <p:nvPr/>
        </p:nvSpPr>
        <p:spPr>
          <a:xfrm>
            <a:off x="1475656" y="2151063"/>
            <a:ext cx="6208991" cy="3828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9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88"/>
            <a:ext cx="9144000" cy="1143000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cs-CZ" sz="4800" dirty="0">
                <a:solidFill>
                  <a:srgbClr val="FFFF00"/>
                </a:solidFill>
                <a:effectLst/>
                <a:latin typeface="Calibri" pitchFamily="34" charset="0"/>
              </a:rPr>
              <a:t>Pravděpodobnost přežití v lavině</a:t>
            </a:r>
          </a:p>
        </p:txBody>
      </p:sp>
      <p:grpSp>
        <p:nvGrpSpPr>
          <p:cNvPr id="47108" name="Group 4"/>
          <p:cNvGrpSpPr>
            <a:grpSpLocks/>
          </p:cNvGrpSpPr>
          <p:nvPr/>
        </p:nvGrpSpPr>
        <p:grpSpPr bwMode="auto">
          <a:xfrm>
            <a:off x="179512" y="1196974"/>
            <a:ext cx="8496944" cy="1295921"/>
            <a:chOff x="720" y="624"/>
            <a:chExt cx="4848" cy="720"/>
          </a:xfrm>
        </p:grpSpPr>
        <p:sp>
          <p:nvSpPr>
            <p:cNvPr id="47109" name="Text Box 5"/>
            <p:cNvSpPr txBox="1">
              <a:spLocks noChangeArrowheads="1"/>
            </p:cNvSpPr>
            <p:nvPr/>
          </p:nvSpPr>
          <p:spPr bwMode="auto">
            <a:xfrm>
              <a:off x="720" y="624"/>
              <a:ext cx="484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endParaRPr lang="de-DE" sz="2000" b="1">
                <a:solidFill>
                  <a:schemeClr val="bg1"/>
                </a:solidFill>
                <a:latin typeface="Square721 BT" pitchFamily="34" charset="0"/>
              </a:endParaRPr>
            </a:p>
          </p:txBody>
        </p:sp>
        <p:pic>
          <p:nvPicPr>
            <p:cNvPr id="47110" name="Picture 6" descr="Seite 59 1 Überlebenswahrscheinlichke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906"/>
              <a:ext cx="4458" cy="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111" name="Group 7"/>
          <p:cNvGrpSpPr>
            <a:grpSpLocks/>
          </p:cNvGrpSpPr>
          <p:nvPr/>
        </p:nvGrpSpPr>
        <p:grpSpPr bwMode="auto">
          <a:xfrm>
            <a:off x="185517" y="2924944"/>
            <a:ext cx="8496944" cy="1224334"/>
            <a:chOff x="720" y="1344"/>
            <a:chExt cx="4848" cy="684"/>
          </a:xfrm>
        </p:grpSpPr>
        <p:sp>
          <p:nvSpPr>
            <p:cNvPr id="47112" name="Rectangle 8"/>
            <p:cNvSpPr>
              <a:spLocks noChangeArrowheads="1"/>
            </p:cNvSpPr>
            <p:nvPr/>
          </p:nvSpPr>
          <p:spPr bwMode="auto">
            <a:xfrm>
              <a:off x="720" y="1344"/>
              <a:ext cx="4848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endParaRPr lang="de-DE" sz="2800" b="1">
                <a:latin typeface="Square721 BT" pitchFamily="34" charset="0"/>
              </a:endParaRPr>
            </a:p>
          </p:txBody>
        </p:sp>
        <p:pic>
          <p:nvPicPr>
            <p:cNvPr id="47113" name="Picture 9" descr="Seite 59 2 Überlebenswahrscheinlichkei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" y="1584"/>
              <a:ext cx="4452" cy="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114" name="Group 10"/>
          <p:cNvGrpSpPr>
            <a:grpSpLocks/>
          </p:cNvGrpSpPr>
          <p:nvPr/>
        </p:nvGrpSpPr>
        <p:grpSpPr bwMode="auto">
          <a:xfrm>
            <a:off x="207756" y="4549937"/>
            <a:ext cx="8496944" cy="1223615"/>
            <a:chOff x="720" y="2064"/>
            <a:chExt cx="4848" cy="678"/>
          </a:xfrm>
        </p:grpSpPr>
        <p:sp>
          <p:nvSpPr>
            <p:cNvPr id="47115" name="Rectangle 11"/>
            <p:cNvSpPr>
              <a:spLocks noChangeArrowheads="1"/>
            </p:cNvSpPr>
            <p:nvPr/>
          </p:nvSpPr>
          <p:spPr bwMode="auto">
            <a:xfrm>
              <a:off x="720" y="2064"/>
              <a:ext cx="4848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endParaRPr lang="de-DE" sz="2800" b="1">
                <a:latin typeface="Square721 BT" pitchFamily="34" charset="0"/>
              </a:endParaRPr>
            </a:p>
          </p:txBody>
        </p:sp>
        <p:pic>
          <p:nvPicPr>
            <p:cNvPr id="47116" name="Picture 12" descr="Seite 59 3 Überlebenswahrscheinlichkei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" y="2304"/>
              <a:ext cx="4452" cy="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ovéPole 1"/>
          <p:cNvSpPr txBox="1"/>
          <p:nvPr/>
        </p:nvSpPr>
        <p:spPr>
          <a:xfrm>
            <a:off x="6588224" y="631482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cs typeface="Arial" pitchFamily="34" charset="0"/>
              </a:rPr>
              <a:t>www.ortovox.com</a:t>
            </a:r>
            <a:endParaRPr lang="cs-CZ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65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Ausgrabe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6443663" y="6381750"/>
            <a:ext cx="2520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i="1"/>
              <a:t>OBR. © ORTOVOX, G. SOJER</a:t>
            </a:r>
          </a:p>
        </p:txBody>
      </p:sp>
      <p:sp>
        <p:nvSpPr>
          <p:cNvPr id="116741" name="AutoShape 5"/>
          <p:cNvSpPr>
            <a:spLocks noChangeArrowheads="1"/>
          </p:cNvSpPr>
          <p:nvPr/>
        </p:nvSpPr>
        <p:spPr bwMode="auto">
          <a:xfrm>
            <a:off x="4932363" y="1700213"/>
            <a:ext cx="3960812" cy="2232025"/>
          </a:xfrm>
          <a:prstGeom prst="cloudCallout">
            <a:avLst>
              <a:gd name="adj1" fmla="val -84870"/>
              <a:gd name="adj2" fmla="val -41963"/>
            </a:avLst>
          </a:prstGeom>
          <a:solidFill>
            <a:srgbClr val="FFFF00">
              <a:alpha val="82001"/>
            </a:srgbClr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3H  SYNDROM:</a:t>
            </a:r>
          </a:p>
          <a:p>
            <a:pPr algn="ctr"/>
            <a:endParaRPr lang="cs-CZ" b="1" u="sng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  <a:p>
            <a:pPr algn="ctr"/>
            <a:r>
              <a:rPr lang="cs-CZ" sz="18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HYPOXIE</a:t>
            </a:r>
          </a:p>
          <a:p>
            <a:pPr algn="ctr"/>
            <a:r>
              <a:rPr lang="cs-CZ" sz="18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HYPERKAPNIE</a:t>
            </a:r>
          </a:p>
          <a:p>
            <a:pPr algn="ctr"/>
            <a:r>
              <a:rPr lang="cs-CZ" sz="18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HYPOTERMIE</a:t>
            </a:r>
          </a:p>
        </p:txBody>
      </p:sp>
      <p:sp>
        <p:nvSpPr>
          <p:cNvPr id="116742" name="AutoShape 6"/>
          <p:cNvSpPr>
            <a:spLocks noChangeArrowheads="1"/>
          </p:cNvSpPr>
          <p:nvPr/>
        </p:nvSpPr>
        <p:spPr bwMode="auto">
          <a:xfrm rot="-1979533">
            <a:off x="2700338" y="4221163"/>
            <a:ext cx="2447925" cy="719137"/>
          </a:xfrm>
          <a:prstGeom prst="leftArrow">
            <a:avLst>
              <a:gd name="adj1" fmla="val 50000"/>
              <a:gd name="adj2" fmla="val 85099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  <a:latin typeface="Arial Black" pitchFamily="34" charset="0"/>
              </a:rPr>
              <a:t>HYPOXIE</a:t>
            </a:r>
          </a:p>
        </p:txBody>
      </p:sp>
      <p:sp>
        <p:nvSpPr>
          <p:cNvPr id="116743" name="AutoShape 7"/>
          <p:cNvSpPr>
            <a:spLocks noChangeArrowheads="1"/>
          </p:cNvSpPr>
          <p:nvPr/>
        </p:nvSpPr>
        <p:spPr bwMode="auto">
          <a:xfrm rot="-1301120">
            <a:off x="3203575" y="4868863"/>
            <a:ext cx="2447925" cy="719137"/>
          </a:xfrm>
          <a:prstGeom prst="leftArrow">
            <a:avLst>
              <a:gd name="adj1" fmla="val 50000"/>
              <a:gd name="adj2" fmla="val 85099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  <a:latin typeface="Arial Black" pitchFamily="34" charset="0"/>
              </a:rPr>
              <a:t>HYPERKAPNIE</a:t>
            </a:r>
          </a:p>
        </p:txBody>
      </p:sp>
      <p:sp>
        <p:nvSpPr>
          <p:cNvPr id="116744" name="AutoShape 8"/>
          <p:cNvSpPr>
            <a:spLocks noChangeArrowheads="1"/>
          </p:cNvSpPr>
          <p:nvPr/>
        </p:nvSpPr>
        <p:spPr bwMode="auto">
          <a:xfrm>
            <a:off x="3419475" y="5805488"/>
            <a:ext cx="2447925" cy="719137"/>
          </a:xfrm>
          <a:prstGeom prst="leftArrow">
            <a:avLst>
              <a:gd name="adj1" fmla="val 50000"/>
              <a:gd name="adj2" fmla="val 85099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  <a:latin typeface="Arial Black" pitchFamily="34" charset="0"/>
              </a:rPr>
              <a:t>HYPOTERMIE</a:t>
            </a:r>
          </a:p>
        </p:txBody>
      </p:sp>
      <p:sp>
        <p:nvSpPr>
          <p:cNvPr id="116746" name="AutoShape 10"/>
          <p:cNvSpPr>
            <a:spLocks noChangeArrowheads="1"/>
          </p:cNvSpPr>
          <p:nvPr/>
        </p:nvSpPr>
        <p:spPr bwMode="auto">
          <a:xfrm>
            <a:off x="179388" y="5300663"/>
            <a:ext cx="1296987" cy="719137"/>
          </a:xfrm>
          <a:prstGeom prst="rightArrow">
            <a:avLst>
              <a:gd name="adj1" fmla="val 50000"/>
              <a:gd name="adj2" fmla="val 45088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  <a:latin typeface="Arial Black" pitchFamily="34" charset="0"/>
              </a:rPr>
              <a:t>TRAUMA</a:t>
            </a:r>
          </a:p>
        </p:txBody>
      </p:sp>
      <p:sp>
        <p:nvSpPr>
          <p:cNvPr id="116747" name="Rectangle 11"/>
          <p:cNvSpPr>
            <a:spLocks noGrp="1" noChangeArrowheads="1"/>
          </p:cNvSpPr>
          <p:nvPr>
            <p:ph type="title"/>
          </p:nvPr>
        </p:nvSpPr>
        <p:spPr>
          <a:xfrm>
            <a:off x="3062516" y="5796"/>
            <a:ext cx="6372225" cy="1081087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PATOFYZIOLOGIE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479009" y="6377735"/>
            <a:ext cx="26649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 i="1" dirty="0">
                <a:solidFill>
                  <a:schemeClr val="bg1"/>
                </a:solidFill>
              </a:rPr>
              <a:t>OBR. © ORTOVOX, G. SOJER</a:t>
            </a:r>
          </a:p>
        </p:txBody>
      </p:sp>
    </p:spTree>
    <p:extLst>
      <p:ext uri="{BB962C8B-B14F-4D97-AF65-F5344CB8AC3E}">
        <p14:creationId xmlns:p14="http://schemas.microsoft.com/office/powerpoint/2010/main" val="222722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692697"/>
            <a:ext cx="5508625" cy="1152128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>
            <a:normAutofit fontScale="47500" lnSpcReduction="20000"/>
          </a:bodyPr>
          <a:lstStyle/>
          <a:p>
            <a:pPr eaLnBrk="1" hangingPunct="1">
              <a:lnSpc>
                <a:spcPct val="80000"/>
              </a:lnSpc>
            </a:pPr>
            <a:endParaRPr lang="cs-CZ" sz="2400" dirty="0" smtClean="0">
              <a:solidFill>
                <a:srgbClr val="CC33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sz="4400" dirty="0" smtClean="0">
                <a:solidFill>
                  <a:srgbClr val="CC3300"/>
                </a:solidFill>
                <a:latin typeface="Calibri" pitchFamily="34" charset="0"/>
                <a:cs typeface="Calibri" pitchFamily="34" charset="0"/>
              </a:rPr>
              <a:t>Každý rok zemře v Severní Americe a Evropě v důsledku lavinové nehody průměrně  </a:t>
            </a:r>
            <a:r>
              <a:rPr lang="cs-CZ" sz="4400" b="1" dirty="0" smtClean="0">
                <a:solidFill>
                  <a:srgbClr val="CC3300"/>
                </a:solidFill>
                <a:latin typeface="Calibri" pitchFamily="34" charset="0"/>
                <a:cs typeface="Calibri" pitchFamily="34" charset="0"/>
              </a:rPr>
              <a:t>141 osob</a:t>
            </a:r>
            <a:endParaRPr lang="cs-CZ" sz="4400" u="sng" dirty="0" smtClean="0">
              <a:solidFill>
                <a:srgbClr val="CC33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4400" dirty="0" smtClean="0"/>
              <a:t>    </a:t>
            </a:r>
          </a:p>
          <a:p>
            <a:pPr eaLnBrk="1" hangingPunct="1">
              <a:lnSpc>
                <a:spcPct val="80000"/>
              </a:lnSpc>
            </a:pPr>
            <a:endParaRPr lang="cs-CZ" sz="1600" dirty="0" smtClean="0"/>
          </a:p>
        </p:txBody>
      </p:sp>
      <p:pic>
        <p:nvPicPr>
          <p:cNvPr id="34818" name="Picture 171" descr="prachová lavin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92150"/>
            <a:ext cx="9144000" cy="623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cs-CZ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Příčiny smrti</a:t>
            </a:r>
            <a:endParaRPr lang="cs-CZ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7988" name="Group 1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779762"/>
              </p:ext>
            </p:extLst>
          </p:nvPr>
        </p:nvGraphicFramePr>
        <p:xfrm>
          <a:off x="179512" y="1628799"/>
          <a:ext cx="8524751" cy="3741714"/>
        </p:xfrm>
        <a:graphic>
          <a:graphicData uri="http://schemas.openxmlformats.org/drawingml/2006/table">
            <a:tbl>
              <a:tblPr/>
              <a:tblGrid>
                <a:gridCol w="1353238"/>
                <a:gridCol w="2330217"/>
                <a:gridCol w="2255934"/>
                <a:gridCol w="2585362"/>
              </a:tblGrid>
              <a:tr h="16139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Příčina smrti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Evropa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Univ. Innsbruck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(1996 – 2005)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 = 105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USA -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Utah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(1989 – 2006)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 = 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British</a:t>
                      </a: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Columbia, Alberta 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</a:t>
                      </a: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(1984 – 2005)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 = 204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Asfyxie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91,7%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85,7%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Trauma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5,6% 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(končetiny, hrudník, C-páteř)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5,4%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(8,9% </a:t>
                      </a:r>
                      <a:r>
                        <a:rPr kumimoji="0" lang="cs-CZ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komb.asfyxie</a:t>
                      </a: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trauma)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24%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(hlava, hrudník)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20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Hypotermie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 </a:t>
                      </a: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844" name="Text Box 166"/>
          <p:cNvSpPr txBox="1">
            <a:spLocks noChangeArrowheads="1"/>
          </p:cNvSpPr>
          <p:nvPr/>
        </p:nvSpPr>
        <p:spPr bwMode="auto">
          <a:xfrm>
            <a:off x="6227763" y="5516563"/>
            <a:ext cx="2592387" cy="9525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 dirty="0" err="1"/>
              <a:t>Patterns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death</a:t>
            </a:r>
            <a:r>
              <a:rPr lang="cs-CZ" sz="1400" dirty="0"/>
              <a:t> </a:t>
            </a:r>
            <a:r>
              <a:rPr lang="cs-CZ" sz="1400" dirty="0" err="1"/>
              <a:t>among</a:t>
            </a:r>
            <a:r>
              <a:rPr lang="cs-CZ" sz="1400" dirty="0"/>
              <a:t> </a:t>
            </a:r>
            <a:r>
              <a:rPr lang="cs-CZ" sz="1400" dirty="0" err="1"/>
              <a:t>avalanche</a:t>
            </a:r>
            <a:r>
              <a:rPr lang="cs-CZ" sz="1400" dirty="0"/>
              <a:t> </a:t>
            </a:r>
            <a:r>
              <a:rPr lang="cs-CZ" sz="1400" dirty="0" err="1"/>
              <a:t>falalities</a:t>
            </a:r>
            <a:r>
              <a:rPr lang="cs-CZ" sz="1400" dirty="0"/>
              <a:t>: a 21-year </a:t>
            </a:r>
            <a:r>
              <a:rPr lang="cs-CZ" sz="1400" dirty="0" err="1"/>
              <a:t>rewiev</a:t>
            </a:r>
            <a:r>
              <a:rPr lang="cs-CZ" sz="1400" dirty="0"/>
              <a:t>. </a:t>
            </a:r>
            <a:r>
              <a:rPr lang="cs-CZ" sz="1400" dirty="0" err="1"/>
              <a:t>Boyd.J</a:t>
            </a:r>
            <a:r>
              <a:rPr lang="cs-CZ" sz="1400" dirty="0"/>
              <a:t> et </a:t>
            </a:r>
            <a:r>
              <a:rPr lang="cs-CZ" sz="1400" dirty="0" err="1"/>
              <a:t>all</a:t>
            </a:r>
            <a:r>
              <a:rPr lang="cs-CZ" sz="1400" dirty="0"/>
              <a:t>, </a:t>
            </a:r>
            <a:r>
              <a:rPr lang="cs-CZ" sz="1400" dirty="0">
                <a:hlinkClick r:id="rId3"/>
              </a:rPr>
              <a:t>www.cmaj.ca</a:t>
            </a:r>
            <a:r>
              <a:rPr lang="cs-CZ" sz="1400" dirty="0"/>
              <a:t>, </a:t>
            </a:r>
            <a:r>
              <a:rPr lang="cs-CZ" sz="1400" dirty="0" err="1"/>
              <a:t>Feb</a:t>
            </a:r>
            <a:r>
              <a:rPr lang="cs-CZ" sz="1400" dirty="0"/>
              <a:t>., 2009</a:t>
            </a:r>
          </a:p>
        </p:txBody>
      </p:sp>
      <p:sp>
        <p:nvSpPr>
          <p:cNvPr id="34845" name="Text Box 168"/>
          <p:cNvSpPr txBox="1">
            <a:spLocks noChangeArrowheads="1"/>
          </p:cNvSpPr>
          <p:nvPr/>
        </p:nvSpPr>
        <p:spPr bwMode="auto">
          <a:xfrm>
            <a:off x="1331913" y="5373688"/>
            <a:ext cx="2520950" cy="11652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 dirty="0" err="1"/>
              <a:t>Pattern</a:t>
            </a:r>
            <a:r>
              <a:rPr lang="cs-CZ" sz="1400" dirty="0"/>
              <a:t> and </a:t>
            </a:r>
            <a:r>
              <a:rPr lang="cs-CZ" sz="1400" dirty="0" err="1"/>
              <a:t>severity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injury</a:t>
            </a:r>
            <a:r>
              <a:rPr lang="cs-CZ" sz="1400" dirty="0"/>
              <a:t> in </a:t>
            </a:r>
            <a:r>
              <a:rPr lang="cs-CZ" sz="1400" dirty="0" err="1"/>
              <a:t>avalanche</a:t>
            </a:r>
            <a:r>
              <a:rPr lang="cs-CZ" sz="1400" dirty="0"/>
              <a:t> </a:t>
            </a:r>
            <a:r>
              <a:rPr lang="cs-CZ" sz="1400" dirty="0" err="1"/>
              <a:t>victims</a:t>
            </a:r>
            <a:r>
              <a:rPr lang="cs-CZ" sz="1400" dirty="0"/>
              <a:t>. </a:t>
            </a:r>
            <a:r>
              <a:rPr lang="cs-CZ" sz="1400" dirty="0" err="1"/>
              <a:t>Hohlrieder</a:t>
            </a:r>
            <a:r>
              <a:rPr lang="cs-CZ" sz="1400" dirty="0"/>
              <a:t> M, </a:t>
            </a:r>
            <a:r>
              <a:rPr lang="cs-CZ" sz="1400" dirty="0" err="1"/>
              <a:t>Brugger</a:t>
            </a:r>
            <a:r>
              <a:rPr lang="cs-CZ" sz="1400" dirty="0"/>
              <a:t> H et </a:t>
            </a:r>
            <a:r>
              <a:rPr lang="cs-CZ" sz="1400" dirty="0" err="1"/>
              <a:t>all</a:t>
            </a:r>
            <a:r>
              <a:rPr lang="cs-CZ" sz="1400" dirty="0"/>
              <a:t>, </a:t>
            </a:r>
            <a:r>
              <a:rPr lang="cs-CZ" sz="1400" dirty="0" err="1"/>
              <a:t>High</a:t>
            </a:r>
            <a:r>
              <a:rPr lang="cs-CZ" sz="1400" dirty="0"/>
              <a:t> Alt Med </a:t>
            </a:r>
            <a:r>
              <a:rPr lang="cs-CZ" sz="1400" dirty="0" err="1"/>
              <a:t>Biol</a:t>
            </a:r>
            <a:r>
              <a:rPr lang="cs-CZ" sz="1400" dirty="0"/>
              <a:t>, 2007 8(1):56-61</a:t>
            </a:r>
          </a:p>
        </p:txBody>
      </p:sp>
      <p:sp>
        <p:nvSpPr>
          <p:cNvPr id="34846" name="Text Box 170"/>
          <p:cNvSpPr txBox="1">
            <a:spLocks noChangeArrowheads="1"/>
          </p:cNvSpPr>
          <p:nvPr/>
        </p:nvSpPr>
        <p:spPr bwMode="auto">
          <a:xfrm>
            <a:off x="4067175" y="5373688"/>
            <a:ext cx="2017713" cy="11652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 dirty="0"/>
              <a:t>Cause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death</a:t>
            </a:r>
            <a:r>
              <a:rPr lang="cs-CZ" sz="1400" dirty="0"/>
              <a:t> in </a:t>
            </a:r>
            <a:r>
              <a:rPr lang="cs-CZ" sz="1400" dirty="0" err="1"/>
              <a:t>avalanche</a:t>
            </a:r>
            <a:r>
              <a:rPr lang="cs-CZ" sz="1400" dirty="0"/>
              <a:t> </a:t>
            </a:r>
            <a:r>
              <a:rPr lang="cs-CZ" sz="1400" dirty="0" err="1"/>
              <a:t>fatalities</a:t>
            </a:r>
            <a:r>
              <a:rPr lang="cs-CZ" sz="1400" dirty="0"/>
              <a:t>. </a:t>
            </a:r>
            <a:r>
              <a:rPr lang="cs-CZ" sz="1400" dirty="0" err="1"/>
              <a:t>McIntosh</a:t>
            </a:r>
            <a:r>
              <a:rPr lang="cs-CZ" sz="1400" dirty="0"/>
              <a:t>, </a:t>
            </a:r>
            <a:r>
              <a:rPr lang="cs-CZ" sz="1400" dirty="0" err="1"/>
              <a:t>Grissom</a:t>
            </a:r>
            <a:r>
              <a:rPr lang="cs-CZ" sz="1400" dirty="0"/>
              <a:t> et </a:t>
            </a:r>
            <a:r>
              <a:rPr lang="cs-CZ" sz="1400" dirty="0" err="1"/>
              <a:t>all</a:t>
            </a:r>
            <a:r>
              <a:rPr lang="cs-CZ" sz="1400" dirty="0"/>
              <a:t>, </a:t>
            </a:r>
            <a:r>
              <a:rPr lang="cs-CZ" sz="1400" dirty="0" err="1"/>
              <a:t>Wildernes</a:t>
            </a:r>
            <a:r>
              <a:rPr lang="cs-CZ" sz="1400" dirty="0"/>
              <a:t> </a:t>
            </a:r>
            <a:r>
              <a:rPr lang="cs-CZ" sz="1400" dirty="0" err="1"/>
              <a:t>Envir</a:t>
            </a:r>
            <a:r>
              <a:rPr lang="cs-CZ" sz="1400" dirty="0"/>
              <a:t> Med 2007, 18(4):293-7</a:t>
            </a:r>
          </a:p>
        </p:txBody>
      </p:sp>
    </p:spTree>
    <p:extLst>
      <p:ext uri="{BB962C8B-B14F-4D97-AF65-F5344CB8AC3E}">
        <p14:creationId xmlns:p14="http://schemas.microsoft.com/office/powerpoint/2010/main" val="121067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esk lav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917700"/>
            <a:ext cx="7588250" cy="48148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4283968" y="4005064"/>
            <a:ext cx="1368152" cy="129614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5509146" y="245840"/>
            <a:ext cx="3627512" cy="1363216"/>
          </a:xfrm>
          <a:prstGeom prst="cloudCallout">
            <a:avLst>
              <a:gd name="adj1" fmla="val -12384"/>
              <a:gd name="adj2" fmla="val 160287"/>
            </a:avLst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cca </a:t>
            </a:r>
          </a:p>
          <a:p>
            <a:pPr algn="ctr"/>
            <a:r>
              <a:rPr lang="cs-CZ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400 – 600 kg !!!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H="1">
            <a:off x="5454797" y="1653208"/>
            <a:ext cx="1368152" cy="252028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6150" name="Picture 6" descr="Horská medicína + záchrana v horách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31" y="73880"/>
            <a:ext cx="5518068" cy="371516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87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62950" cy="4525963"/>
          </a:xfrm>
        </p:spPr>
        <p:txBody>
          <a:bodyPr/>
          <a:lstStyle/>
          <a:p>
            <a:pPr eaLnBrk="1" hangingPunct="1"/>
            <a:endParaRPr lang="cs-CZ" sz="2800" smtClean="0"/>
          </a:p>
          <a:p>
            <a:pPr eaLnBrk="1" hangingPunct="1"/>
            <a:endParaRPr lang="cs-CZ" sz="2800" smtClean="0"/>
          </a:p>
          <a:p>
            <a:pPr eaLnBrk="1" hangingPunct="1"/>
            <a:endParaRPr lang="cs-CZ" sz="2800" smtClean="0"/>
          </a:p>
          <a:p>
            <a:pPr eaLnBrk="1" hangingPunct="1"/>
            <a:endParaRPr lang="cs-CZ" sz="2800" smtClean="0"/>
          </a:p>
          <a:p>
            <a:pPr eaLnBrk="1" hangingPunct="1">
              <a:buFontTx/>
              <a:buNone/>
            </a:pPr>
            <a:endParaRPr lang="cs-CZ" sz="2800" smtClean="0"/>
          </a:p>
        </p:txBody>
      </p:sp>
      <p:pic>
        <p:nvPicPr>
          <p:cNvPr id="36869" name="Picture 4" descr="cbid_2_7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588" y="1484313"/>
            <a:ext cx="2232025" cy="2173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6" descr="cbid_2_39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700213"/>
            <a:ext cx="5040312" cy="3619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5" name="Picture 8" descr="Pieps_AvaL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3635375" cy="3635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0" descr="stash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454" y="1076886"/>
            <a:ext cx="3017838" cy="4525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11"/>
          <p:cNvSpPr txBox="1">
            <a:spLocks noChangeArrowheads="1"/>
          </p:cNvSpPr>
          <p:nvPr/>
        </p:nvSpPr>
        <p:spPr bwMode="auto">
          <a:xfrm>
            <a:off x="29297" y="4868863"/>
            <a:ext cx="9290050" cy="17684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</a:rPr>
              <a:t>   </a:t>
            </a:r>
            <a:r>
              <a:rPr lang="cs-CZ" sz="2000" dirty="0"/>
              <a:t>Lavinový vyhledávač</a:t>
            </a:r>
            <a:r>
              <a:rPr lang="cs-CZ" dirty="0"/>
              <a:t> = </a:t>
            </a:r>
            <a:r>
              <a:rPr lang="cs-CZ" dirty="0">
                <a:cs typeface="Arial" charset="0"/>
              </a:rPr>
              <a:t>↑rychlost vyhledání </a:t>
            </a:r>
            <a:r>
              <a:rPr lang="cs-CZ" dirty="0" smtClean="0">
                <a:cs typeface="Arial" charset="0"/>
              </a:rPr>
              <a:t> (+ lopata + sonda)</a:t>
            </a:r>
            <a:endParaRPr lang="cs-CZ" sz="1600" dirty="0">
              <a:cs typeface="Arial" charset="0"/>
            </a:endParaRP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cs-CZ" dirty="0"/>
              <a:t>   </a:t>
            </a:r>
            <a:r>
              <a:rPr lang="cs-CZ" sz="2000" dirty="0" err="1"/>
              <a:t>Avalung</a:t>
            </a:r>
            <a:r>
              <a:rPr lang="cs-CZ" sz="2000" dirty="0"/>
              <a:t> </a:t>
            </a:r>
            <a:r>
              <a:rPr lang="cs-CZ" dirty="0"/>
              <a:t>= prodlouží dobu přežití pod sněhem</a:t>
            </a:r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cs-CZ" dirty="0"/>
              <a:t>   </a:t>
            </a:r>
            <a:r>
              <a:rPr lang="cs-CZ" sz="2000" dirty="0"/>
              <a:t>ABS systém</a:t>
            </a:r>
            <a:r>
              <a:rPr lang="cs-CZ" dirty="0"/>
              <a:t> = prevence kompletního zasypání </a:t>
            </a:r>
            <a:endParaRPr lang="cs-CZ" sz="1600" dirty="0"/>
          </a:p>
          <a:p>
            <a:pPr lvl="1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cs-CZ" dirty="0"/>
              <a:t>   </a:t>
            </a:r>
            <a:r>
              <a:rPr lang="cs-CZ" sz="2000" dirty="0"/>
              <a:t>Přilba </a:t>
            </a:r>
            <a:r>
              <a:rPr lang="cs-CZ" dirty="0"/>
              <a:t>= prevence traumatu hlavy</a:t>
            </a:r>
          </a:p>
        </p:txBody>
      </p:sp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407"/>
            <a:ext cx="5867583" cy="180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95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STČ 07 </a:t>
            </a:r>
            <a:r>
              <a:rPr lang="cs-CZ" sz="2400" dirty="0" smtClean="0"/>
              <a:t>– záchrana pohřešovaných osob pátrací akce v terénu 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i="1" dirty="0" smtClean="0"/>
              <a:t>Pátrací akce = jednorázové časově a prostorově omezené nasazení většího počtu sil a prostředků k vypátrání osoby</a:t>
            </a:r>
          </a:p>
          <a:p>
            <a:r>
              <a:rPr lang="cs-CZ" sz="2000" i="1" dirty="0" smtClean="0"/>
              <a:t>MU = škodlivé působení sil a jevů vyvolaných činností člověka, přírodními vlivy a také havárie, které ohrožují život a zdraví pohřešované osoby a vyžadují provedení záchranných a likvidačních prací</a:t>
            </a:r>
          </a:p>
          <a:p>
            <a:r>
              <a:rPr lang="cs-CZ" sz="2000" i="1" dirty="0" smtClean="0"/>
              <a:t>Záchrannými pracemi se rozumí takové činnosti, které směřují k nalezení pohřešované osoby a poskytnutí jí neodkladné zdravotní péče, přičemž činnost probíhá nepřetržitě</a:t>
            </a:r>
          </a:p>
          <a:p>
            <a:r>
              <a:rPr lang="cs-CZ" sz="2000" i="1" dirty="0" smtClean="0"/>
              <a:t>Likvidačními pracemi se rozumí prohlídka terénu, kde se mohou nacházet ostatky a oběti MU</a:t>
            </a:r>
          </a:p>
          <a:p>
            <a:r>
              <a:rPr lang="cs-CZ" sz="2000" i="1" dirty="0" smtClean="0"/>
              <a:t>Velitel zásahu koordinuje činnost v místě nasazených složek IZS, velitelem je zpravidla příslušník Policie ČR</a:t>
            </a:r>
            <a:endParaRPr lang="cs-CZ" sz="2000" i="1" dirty="0"/>
          </a:p>
        </p:txBody>
      </p:sp>
    </p:spTree>
    <p:extLst>
      <p:ext uri="{BB962C8B-B14F-4D97-AF65-F5344CB8AC3E}">
        <p14:creationId xmlns:p14="http://schemas.microsoft.com/office/powerpoint/2010/main" val="10932563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Lavina zabila v Beskydech lyžaře - Muž se zahynul pod třiceticentimetrovou vrstvou sněhu.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858419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Lavina zabila v Beskydech lyžaře - Muž se zahynul pod třiceticentimetrovou vrstvou sněhu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573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7624" y="81621"/>
            <a:ext cx="7488832" cy="572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5607" y="4725143"/>
            <a:ext cx="5430983" cy="203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80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266"/>
            <a:ext cx="9144000" cy="972000"/>
          </a:xfrm>
          <a:solidFill>
            <a:srgbClr val="0000FF"/>
          </a:solidFill>
        </p:spPr>
        <p:txBody>
          <a:bodyPr/>
          <a:lstStyle/>
          <a:p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LAVINOVÁ NEHODA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96752"/>
            <a:ext cx="8712968" cy="5428928"/>
          </a:xfrm>
        </p:spPr>
        <p:txBody>
          <a:bodyPr>
            <a:normAutofit fontScale="92500" lnSpcReduction="10000"/>
          </a:bodyPr>
          <a:lstStyle/>
          <a:p>
            <a:pPr algn="r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!!! JDE O ČAS </a:t>
            </a:r>
            <a:r>
              <a:rPr lang="cs-CZ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!!!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cs-CZ" sz="3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n-US" sz="3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ð"/>
            </a:pPr>
            <a:r>
              <a:rPr lang="cs-CZ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 </a:t>
            </a:r>
            <a:r>
              <a:rPr lang="cs-CZ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nejrychleji dopravit </a:t>
            </a:r>
            <a:r>
              <a:rPr lang="cs-CZ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záchranáře (psovody </a:t>
            </a:r>
            <a:r>
              <a:rPr lang="cs-CZ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psy HS + </a:t>
            </a:r>
            <a:r>
              <a:rPr lang="cs-CZ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zdravotnický </a:t>
            </a:r>
            <a:r>
              <a:rPr lang="cs-CZ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personál</a:t>
            </a:r>
            <a:r>
              <a:rPr lang="cs-CZ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na </a:t>
            </a:r>
            <a:r>
              <a:rPr lang="cs-CZ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místo </a:t>
            </a:r>
            <a:r>
              <a:rPr lang="cs-CZ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nehody – „DOGS AND DOCS“</a:t>
            </a:r>
            <a:r>
              <a:rPr lang="cs-CZ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cs-CZ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Organizačně </a:t>
            </a:r>
            <a:r>
              <a:rPr lang="cs-CZ" dirty="0">
                <a:latin typeface="Arial" pitchFamily="34" charset="0"/>
                <a:cs typeface="Arial" pitchFamily="34" charset="0"/>
              </a:rPr>
              <a:t>náročná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akce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Obtížně dostupný terén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Není čas na improvizaci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=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&gt; 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pevně 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daný 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postup!!! 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Nutn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á součinnost všech složek podílejících se na zásahu: </a:t>
            </a:r>
            <a:r>
              <a:rPr lang="cs-CZ" dirty="0">
                <a:latin typeface="Arial" pitchFamily="34" charset="0"/>
                <a:cs typeface="Arial" pitchFamily="34" charset="0"/>
              </a:rPr>
              <a:t>KZOS –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ZZS (LZS, RLP</a:t>
            </a:r>
            <a:r>
              <a:rPr lang="cs-CZ" dirty="0">
                <a:latin typeface="Arial" pitchFamily="34" charset="0"/>
                <a:cs typeface="Arial" pitchFamily="34" charset="0"/>
              </a:rPr>
              <a:t>) – HS –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FN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3240602" cy="20347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softEdge rad="112500"/>
          </a:effectLst>
          <a:extLst/>
        </p:spPr>
      </p:pic>
      <p:sp>
        <p:nvSpPr>
          <p:cNvPr id="2" name="Šipka doprava 1"/>
          <p:cNvSpPr/>
          <p:nvPr/>
        </p:nvSpPr>
        <p:spPr>
          <a:xfrm>
            <a:off x="3779912" y="1484784"/>
            <a:ext cx="1224136" cy="504056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Šipka dolů 2"/>
          <p:cNvSpPr/>
          <p:nvPr/>
        </p:nvSpPr>
        <p:spPr>
          <a:xfrm>
            <a:off x="1799773" y="1458066"/>
            <a:ext cx="144016" cy="50405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944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 descr="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85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6" name="Rectangle 8"/>
          <p:cNvSpPr>
            <a:spLocks noGrp="1" noChangeArrowheads="1"/>
          </p:cNvSpPr>
          <p:nvPr>
            <p:ph type="title"/>
          </p:nvPr>
        </p:nvSpPr>
        <p:spPr>
          <a:xfrm>
            <a:off x="468313" y="4652963"/>
            <a:ext cx="8229600" cy="1143000"/>
          </a:xfrm>
        </p:spPr>
        <p:txBody>
          <a:bodyPr/>
          <a:lstStyle/>
          <a:p>
            <a:r>
              <a:rPr lang="cs-CZ" sz="3600" b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! PŘISTÁVAT MIMO LAVINIŠTĚ !</a:t>
            </a:r>
          </a:p>
        </p:txBody>
      </p:sp>
    </p:spTree>
    <p:extLst>
      <p:ext uri="{BB962C8B-B14F-4D97-AF65-F5344CB8AC3E}">
        <p14:creationId xmlns:p14="http://schemas.microsoft.com/office/powerpoint/2010/main" val="386968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_VS295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1"/>
            <a:ext cx="9144000" cy="675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3" name="AutoShape 5"/>
          <p:cNvSpPr>
            <a:spLocks noChangeArrowheads="1"/>
          </p:cNvSpPr>
          <p:nvPr/>
        </p:nvSpPr>
        <p:spPr bwMode="auto">
          <a:xfrm>
            <a:off x="5364163" y="2492896"/>
            <a:ext cx="2232173" cy="576064"/>
          </a:xfrm>
          <a:prstGeom prst="wedgeRoundRectCallout">
            <a:avLst>
              <a:gd name="adj1" fmla="val -98275"/>
              <a:gd name="adj2" fmla="val 90089"/>
              <a:gd name="adj3" fmla="val 16667"/>
            </a:avLst>
          </a:prstGeom>
          <a:solidFill>
            <a:schemeClr val="accent6">
              <a:lumMod val="60000"/>
              <a:lumOff val="40000"/>
              <a:alpha val="71001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cs-CZ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 NÁLEZ !</a:t>
            </a:r>
          </a:p>
        </p:txBody>
      </p:sp>
    </p:spTree>
    <p:extLst>
      <p:ext uri="{BB962C8B-B14F-4D97-AF65-F5344CB8AC3E}">
        <p14:creationId xmlns:p14="http://schemas.microsoft.com/office/powerpoint/2010/main" val="347647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rgbClr val="0000FF"/>
          </a:solidFill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cs-CZ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LOKALIZACE </a:t>
            </a:r>
            <a:r>
              <a:rPr lang="cs-CZ" sz="4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ZASYPANÉHO </a:t>
            </a:r>
            <a:r>
              <a:rPr lang="cs-CZ" sz="4000" b="1" dirty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cs-CZ" sz="4000" b="1" dirty="0">
                <a:solidFill>
                  <a:srgbClr val="FFFF00"/>
                </a:solidFill>
                <a:latin typeface="Arial Black" pitchFamily="34" charset="0"/>
              </a:rPr>
            </a:br>
            <a:endParaRPr lang="cs-CZ" sz="4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28800"/>
            <a:ext cx="8892480" cy="5013325"/>
          </a:xfrm>
        </p:spPr>
        <p:txBody>
          <a:bodyPr/>
          <a:lstStyle/>
          <a:p>
            <a:r>
              <a:rPr lang="cs-CZ" sz="2800" dirty="0">
                <a:latin typeface="Arial" pitchFamily="34" charset="0"/>
                <a:cs typeface="Arial" pitchFamily="34" charset="0"/>
              </a:rPr>
              <a:t>NEJČASTĚJI VOLÁNÍ: </a:t>
            </a:r>
            <a:r>
              <a:rPr lang="cs-CZ" sz="2800" i="1" dirty="0">
                <a:latin typeface="Arial" pitchFamily="34" charset="0"/>
                <a:cs typeface="Arial" pitchFamily="34" charset="0"/>
              </a:rPr>
              <a:t>„</a:t>
            </a:r>
            <a:r>
              <a:rPr lang="cs-CZ" sz="2800" i="1" dirty="0" smtClean="0">
                <a:latin typeface="Arial" pitchFamily="34" charset="0"/>
                <a:cs typeface="Arial" pitchFamily="34" charset="0"/>
              </a:rPr>
              <a:t>NÁLEZ!“</a:t>
            </a:r>
            <a:r>
              <a:rPr lang="cs-CZ" sz="2800" i="1" dirty="0">
                <a:latin typeface="Arial" pitchFamily="34" charset="0"/>
                <a:cs typeface="Arial" pitchFamily="34" charset="0"/>
              </a:rPr>
              <a:t/>
            </a:r>
            <a:br>
              <a:rPr lang="cs-CZ" sz="2800" i="1" dirty="0">
                <a:latin typeface="Arial" pitchFamily="34" charset="0"/>
                <a:cs typeface="Arial" pitchFamily="34" charset="0"/>
              </a:rPr>
            </a:br>
            <a:endParaRPr lang="cs-CZ" sz="2800" i="1" dirty="0">
              <a:latin typeface="Arial" pitchFamily="34" charset="0"/>
              <a:cs typeface="Arial" pitchFamily="34" charset="0"/>
            </a:endParaRPr>
          </a:p>
          <a:p>
            <a:r>
              <a:rPr lang="cs-CZ" sz="2800" dirty="0">
                <a:latin typeface="Arial" pitchFamily="34" charset="0"/>
                <a:cs typeface="Arial" pitchFamily="34" charset="0"/>
              </a:rPr>
              <a:t>LÉKAŘ + ZÁCHRANÁŘ + VYBAVENÍ</a:t>
            </a:r>
          </a:p>
          <a:p>
            <a:pPr lvl="1"/>
            <a:r>
              <a:rPr lang="cs-CZ" sz="2400" dirty="0">
                <a:latin typeface="Arial" pitchFamily="34" charset="0"/>
                <a:cs typeface="Arial" pitchFamily="34" charset="0"/>
              </a:rPr>
              <a:t>co nejrychleji na místo nálezu</a:t>
            </a:r>
          </a:p>
          <a:p>
            <a:pPr lvl="1"/>
            <a:r>
              <a:rPr lang="cs-CZ" sz="2400" dirty="0" smtClean="0">
                <a:latin typeface="Arial" pitchFamily="34" charset="0"/>
                <a:cs typeface="Arial" pitchFamily="34" charset="0"/>
              </a:rPr>
              <a:t>účastní se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vyhrabávání od samého začátku</a:t>
            </a:r>
          </a:p>
          <a:p>
            <a:pPr lvl="1"/>
            <a:r>
              <a:rPr lang="cs-CZ" sz="2400" dirty="0">
                <a:latin typeface="Arial" pitchFamily="34" charset="0"/>
                <a:cs typeface="Arial" pitchFamily="34" charset="0"/>
              </a:rPr>
              <a:t>vyhrabávat šikmo ze spodu – ne přímo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z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vrchu !!!</a:t>
            </a:r>
          </a:p>
          <a:p>
            <a:pPr lvl="1"/>
            <a:r>
              <a:rPr lang="cs-CZ" sz="2400" dirty="0">
                <a:latin typeface="Arial" pitchFamily="34" charset="0"/>
                <a:cs typeface="Arial" pitchFamily="34" charset="0"/>
              </a:rPr>
              <a:t>pokud není k dispozici stan, tak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se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ošetření provádí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přímo ve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zvětšeném výkopu,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bez zbytečných manipulací se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zraněným (CAVE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– HYPOTERMIE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1690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Ausgrabe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33375"/>
            <a:ext cx="8424862" cy="62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6084888" y="6092825"/>
            <a:ext cx="26638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i="1"/>
              <a:t>OBR. © ORTOVOX, G. SOJER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559446" y="6117683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Book Antiqua" pitchFamily="18" charset="0"/>
                <a:cs typeface="Arial" pitchFamily="34" charset="0"/>
              </a:rPr>
              <a:t>www.ortovox.com</a:t>
            </a:r>
            <a:endParaRPr lang="cs-CZ" dirty="0">
              <a:solidFill>
                <a:schemeClr val="bg1"/>
              </a:solidFill>
              <a:latin typeface="Book Antiqua" pitchFamily="18" charset="0"/>
              <a:cs typeface="Arial" pitchFamily="34" charset="0"/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935863" y="1052736"/>
            <a:ext cx="6048672" cy="4640708"/>
            <a:chOff x="935863" y="1052736"/>
            <a:chExt cx="6048672" cy="4640708"/>
          </a:xfrm>
        </p:grpSpPr>
        <p:cxnSp>
          <p:nvCxnSpPr>
            <p:cNvPr id="4" name="Přímá spojnice 3"/>
            <p:cNvCxnSpPr/>
            <p:nvPr/>
          </p:nvCxnSpPr>
          <p:spPr>
            <a:xfrm flipV="1">
              <a:off x="935863" y="1364580"/>
              <a:ext cx="6048672" cy="417646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 flipH="1" flipV="1">
              <a:off x="935863" y="1052736"/>
              <a:ext cx="5508345" cy="464070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443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esize of _MG_92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463550"/>
            <a:ext cx="8902700" cy="59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Oval 3"/>
          <p:cNvSpPr>
            <a:spLocks noChangeArrowheads="1"/>
          </p:cNvSpPr>
          <p:nvPr/>
        </p:nvSpPr>
        <p:spPr bwMode="auto">
          <a:xfrm rot="1857224">
            <a:off x="3125788" y="2171700"/>
            <a:ext cx="2163762" cy="4229100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" name="Skupina 3"/>
          <p:cNvGrpSpPr/>
          <p:nvPr/>
        </p:nvGrpSpPr>
        <p:grpSpPr>
          <a:xfrm>
            <a:off x="935863" y="1052736"/>
            <a:ext cx="6048672" cy="4640708"/>
            <a:chOff x="935863" y="1052736"/>
            <a:chExt cx="6048672" cy="4640708"/>
          </a:xfrm>
        </p:grpSpPr>
        <p:cxnSp>
          <p:nvCxnSpPr>
            <p:cNvPr id="5" name="Přímá spojnice 4"/>
            <p:cNvCxnSpPr/>
            <p:nvPr/>
          </p:nvCxnSpPr>
          <p:spPr>
            <a:xfrm flipV="1">
              <a:off x="935863" y="1364580"/>
              <a:ext cx="6048672" cy="417646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Přímá spojnice 5"/>
            <p:cNvCxnSpPr/>
            <p:nvPr/>
          </p:nvCxnSpPr>
          <p:spPr>
            <a:xfrm flipH="1" flipV="1">
              <a:off x="935863" y="1052736"/>
              <a:ext cx="5508345" cy="464070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906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ausgrab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68300"/>
            <a:ext cx="7993063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7019925" y="6092825"/>
            <a:ext cx="15843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i="1"/>
              <a:t>OBR. © ORTOVOX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300192" y="6077397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Book Antiqua" pitchFamily="18" charset="0"/>
                <a:cs typeface="Arial" pitchFamily="34" charset="0"/>
              </a:rPr>
              <a:t>www.ortovox.com</a:t>
            </a:r>
            <a:endParaRPr lang="cs-CZ" dirty="0">
              <a:solidFill>
                <a:schemeClr val="bg1"/>
              </a:solidFill>
              <a:latin typeface="Book Antiqu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60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vyhrabáván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8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Problematika STČ 7?!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497388"/>
          </a:xfrm>
        </p:spPr>
        <p:txBody>
          <a:bodyPr/>
          <a:lstStyle/>
          <a:p>
            <a:r>
              <a:rPr lang="cs-CZ" sz="2800" i="1" dirty="0" smtClean="0"/>
              <a:t>Tato typová činnost se nevztahuje na:</a:t>
            </a:r>
          </a:p>
          <a:p>
            <a:pPr marL="0" indent="0">
              <a:buNone/>
            </a:pPr>
            <a:endParaRPr lang="cs-CZ" sz="2800" i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i="1" dirty="0" smtClean="0"/>
              <a:t>Pátrací akce, kterou Policie ČR provádí samostatně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i="1" dirty="0" smtClean="0"/>
              <a:t>Záchrany osob v bezprostředním ohrožení života v horském terénu (zabezpečují členové HS ČR prof. a </a:t>
            </a:r>
            <a:r>
              <a:rPr lang="cs-CZ" sz="2400" i="1" dirty="0" err="1" smtClean="0"/>
              <a:t>dobrov</a:t>
            </a:r>
            <a:r>
              <a:rPr lang="cs-CZ" sz="2400" i="1" dirty="0" smtClean="0"/>
              <a:t>.) podle </a:t>
            </a:r>
            <a:r>
              <a:rPr lang="cs-CZ" sz="2400" i="1" dirty="0" err="1" smtClean="0"/>
              <a:t>vlatních</a:t>
            </a:r>
            <a:r>
              <a:rPr lang="cs-CZ" sz="2400" i="1" dirty="0" smtClean="0"/>
              <a:t> postupů a zkušeností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i="1" dirty="0" smtClean="0"/>
              <a:t>Záchrany osob na vodních tocích nebo vodních plochách (zajišťují členové VZS ČČK) tam, kde mají stálou stanici nebo stanoviště</a:t>
            </a:r>
            <a:endParaRPr 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24773254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překrytí výkopu při ošetřován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0548"/>
            <a:ext cx="8637588" cy="647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16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2" y="116632"/>
            <a:ext cx="546543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05302" y="2600413"/>
            <a:ext cx="4850270" cy="36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79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7744" y="908720"/>
            <a:ext cx="6065520" cy="557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ČT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3688"/>
            <a:ext cx="1724025" cy="55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20633792">
            <a:off x="609649" y="3268933"/>
            <a:ext cx="770485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LAVINOVÝ STUPEŇ III</a:t>
            </a:r>
            <a:endParaRPr lang="cs-CZ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95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0403" y="1155159"/>
            <a:ext cx="6665168" cy="570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lezec.cz/images/top00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25025"/>
            <a:ext cx="4138549" cy="82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 rot="1350316">
            <a:off x="609649" y="2899602"/>
            <a:ext cx="7704856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SNĚŽENÍ A VICHŘICE, LAVINOVÝ STUPEŇ III</a:t>
            </a:r>
            <a:endParaRPr lang="cs-CZ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50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8" t="10266" r="26537" b="5340"/>
          <a:stretch/>
        </p:blipFill>
        <p:spPr bwMode="auto">
          <a:xfrm>
            <a:off x="179512" y="0"/>
            <a:ext cx="5688632" cy="688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228184" y="116632"/>
            <a:ext cx="2376264" cy="11695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http://www.horskasluzba.cz/cz/aktualni-informace/aktualne/tiskove-zpravy/2004-lavina-zasypala-dva-lyzare</a:t>
            </a:r>
          </a:p>
        </p:txBody>
      </p:sp>
      <p:pic>
        <p:nvPicPr>
          <p:cNvPr id="1028" name="Picture 4" descr="Horská služba Č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395" y="1286183"/>
            <a:ext cx="1167841" cy="133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228184" y="2621878"/>
            <a:ext cx="244827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„Všichni tři se pohybovali ve volném terénu, zcela mimo lyžařské trasy a bezpečné skialpinistické lokality. Tedy v místech, kde lyžaři nemají vůbec co dělat. Evidentně podcenili 3. stupeň lavinového nebezpečí, který je v Krkonoších vyhlášen,“</a:t>
            </a:r>
            <a:r>
              <a:rPr lang="cs-CZ" sz="1400" dirty="0"/>
              <a:t> upozornil Pavel Jirsa. Důrazně varoval před tím, aby i zkušení lyžaři a turisté 3., tedy nejzrádnější stupeň podceňovali. Podle něj i lidé s potřebnými znalostmi a tréninkem by měli být v kritických lokalitách maximálně opatrní.</a:t>
            </a:r>
          </a:p>
        </p:txBody>
      </p:sp>
      <p:sp>
        <p:nvSpPr>
          <p:cNvPr id="6" name="TextovéPole 5"/>
          <p:cNvSpPr txBox="1"/>
          <p:nvPr/>
        </p:nvSpPr>
        <p:spPr>
          <a:xfrm rot="20633792">
            <a:off x="503640" y="2206380"/>
            <a:ext cx="770485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LAVINOVÝ STUPEŇ III</a:t>
            </a:r>
            <a:endParaRPr lang="cs-CZ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46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1" y="24230"/>
            <a:ext cx="5502333" cy="434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38625"/>
            <a:ext cx="78105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15367"/>
            <a:ext cx="5239766" cy="35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70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95" y="332656"/>
            <a:ext cx="7850184" cy="637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7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ál 37"/>
          <p:cNvSpPr/>
          <p:nvPr/>
        </p:nvSpPr>
        <p:spPr>
          <a:xfrm rot="19333682">
            <a:off x="3347557" y="3171785"/>
            <a:ext cx="2808314" cy="266365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25402">
            <a:solidFill>
              <a:srgbClr val="000000"/>
            </a:solidFill>
            <a:custDash>
              <a:ds d="299961" sp="299961"/>
            </a:custDash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Nadpis 1"/>
          <p:cNvSpPr txBox="1">
            <a:spLocks noGrp="1"/>
          </p:cNvSpPr>
          <p:nvPr>
            <p:ph type="title"/>
          </p:nvPr>
        </p:nvSpPr>
        <p:spPr>
          <a:xfrm>
            <a:off x="53569" y="239477"/>
            <a:ext cx="7823661" cy="638342"/>
          </a:xfrm>
        </p:spPr>
        <p:txBody>
          <a:bodyPr/>
          <a:lstStyle/>
          <a:p>
            <a:pPr lvl="0"/>
            <a:r>
              <a:rPr lang="cs-CZ" sz="2000" dirty="0" smtClean="0"/>
              <a:t>MEDICAL </a:t>
            </a:r>
            <a:r>
              <a:rPr lang="cs-CZ" sz="2000" dirty="0"/>
              <a:t>ASPECTS IN DISASTER MANAGEMENT</a:t>
            </a:r>
          </a:p>
        </p:txBody>
      </p:sp>
      <p:sp>
        <p:nvSpPr>
          <p:cNvPr id="4" name="Volný tvar 4"/>
          <p:cNvSpPr/>
          <p:nvPr/>
        </p:nvSpPr>
        <p:spPr>
          <a:xfrm>
            <a:off x="717209" y="1376153"/>
            <a:ext cx="1681316" cy="1371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681316"/>
              <a:gd name="f7" fmla="val 1371600"/>
              <a:gd name="f8" fmla="val 44245"/>
              <a:gd name="f9" fmla="val 162232"/>
              <a:gd name="f10" fmla="val 70805"/>
              <a:gd name="f11" fmla="val 295027"/>
              <a:gd name="f12" fmla="val 72020"/>
              <a:gd name="f13" fmla="val 268264"/>
              <a:gd name="f14" fmla="val 471948"/>
              <a:gd name="f15" fmla="val 40044"/>
              <a:gd name="f16" fmla="val 502755"/>
              <a:gd name="f17" fmla="val 20847"/>
              <a:gd name="f18" fmla="val 529950"/>
              <a:gd name="f19" fmla="val 14749"/>
              <a:gd name="f20" fmla="val 560438"/>
              <a:gd name="f21" fmla="val 634180"/>
              <a:gd name="f22" fmla="val 4916"/>
              <a:gd name="f23" fmla="val 668593"/>
              <a:gd name="f24" fmla="val 7931"/>
              <a:gd name="f25" fmla="val 703332"/>
              <a:gd name="f26" fmla="val 737419"/>
              <a:gd name="f27" fmla="val 17798"/>
              <a:gd name="f28" fmla="val 752663"/>
              <a:gd name="f29" fmla="val 25226"/>
              <a:gd name="f30" fmla="val 766716"/>
              <a:gd name="f31" fmla="val 29497"/>
              <a:gd name="f32" fmla="val 781664"/>
              <a:gd name="f33" fmla="val 74073"/>
              <a:gd name="f34" fmla="val 937685"/>
              <a:gd name="f35" fmla="val 3648"/>
              <a:gd name="f36" fmla="val 718867"/>
              <a:gd name="f37" fmla="val 73742"/>
              <a:gd name="f38" fmla="val 929148"/>
              <a:gd name="f39" fmla="val 78658"/>
              <a:gd name="f40" fmla="val 943896"/>
              <a:gd name="f41" fmla="val 79867"/>
              <a:gd name="f42" fmla="val 960458"/>
              <a:gd name="f43" fmla="val 88490"/>
              <a:gd name="f44" fmla="val 973393"/>
              <a:gd name="f45" fmla="val 98322"/>
              <a:gd name="f46" fmla="val 988141"/>
              <a:gd name="f47" fmla="val 102956"/>
              <a:gd name="f48" fmla="val 1008244"/>
              <a:gd name="f49" fmla="val 117987"/>
              <a:gd name="f50" fmla="val 1017638"/>
              <a:gd name="f51" fmla="val 144353"/>
              <a:gd name="f52" fmla="val 1034117"/>
              <a:gd name="f53" fmla="val 206478"/>
              <a:gd name="f54" fmla="val 1047135"/>
              <a:gd name="f55" fmla="val 221226"/>
              <a:gd name="f56" fmla="val 1056967"/>
              <a:gd name="f57" fmla="val 234869"/>
              <a:gd name="f58" fmla="val 1068705"/>
              <a:gd name="f59" fmla="val 250723"/>
              <a:gd name="f60" fmla="val 1076632"/>
              <a:gd name="f61" fmla="val 275499"/>
              <a:gd name="f62" fmla="val 1089020"/>
              <a:gd name="f63" fmla="val 330343"/>
              <a:gd name="f64" fmla="val 1099043"/>
              <a:gd name="f65" fmla="val 353961"/>
              <a:gd name="f66" fmla="val 1106129"/>
              <a:gd name="f67" fmla="val 354058"/>
              <a:gd name="f68" fmla="val 1106158"/>
              <a:gd name="f69" fmla="val 464526"/>
              <a:gd name="f70" fmla="val 1142984"/>
              <a:gd name="f71" fmla="val 486697"/>
              <a:gd name="f72" fmla="val 1150374"/>
              <a:gd name="f73" fmla="val 501445"/>
              <a:gd name="f74" fmla="val 1155290"/>
              <a:gd name="f75" fmla="val 515420"/>
              <a:gd name="f76" fmla="val 1164260"/>
              <a:gd name="f77" fmla="val 530942"/>
              <a:gd name="f78" fmla="val 1165122"/>
              <a:gd name="f79" fmla="val 796413"/>
              <a:gd name="f80" fmla="val 1179871"/>
              <a:gd name="f81" fmla="val 811161"/>
              <a:gd name="f82" fmla="val 1184787"/>
              <a:gd name="f83" fmla="val 827068"/>
              <a:gd name="f84" fmla="val 1187069"/>
              <a:gd name="f85" fmla="val 840658"/>
              <a:gd name="f86" fmla="val 1194619"/>
              <a:gd name="f87" fmla="val 992797"/>
              <a:gd name="f88" fmla="val 1279140"/>
              <a:gd name="f89" fmla="val 873279"/>
              <a:gd name="f90" fmla="val 1234990"/>
              <a:gd name="f91" fmla="val 973394"/>
              <a:gd name="f92" fmla="val 1268361"/>
              <a:gd name="f93" fmla="val 1100194"/>
              <a:gd name="f94" fmla="val 1352896"/>
              <a:gd name="f95" fmla="val 939762"/>
              <a:gd name="f96" fmla="val 1251545"/>
              <a:gd name="f97" fmla="val 1061884"/>
              <a:gd name="f98" fmla="val 1312606"/>
              <a:gd name="f99" fmla="val 1112847"/>
              <a:gd name="f100" fmla="val 1338087"/>
              <a:gd name="f101" fmla="val 1094766"/>
              <a:gd name="f102" fmla="val 1347583"/>
              <a:gd name="f103" fmla="val 1356851"/>
              <a:gd name="f104" fmla="val 1194286"/>
              <a:gd name="f105" fmla="val 1364170"/>
              <a:gd name="f106" fmla="val 1238865"/>
              <a:gd name="f107" fmla="val 1366684"/>
              <a:gd name="f108" fmla="val 1283110"/>
              <a:gd name="f109" fmla="val 1351936"/>
              <a:gd name="f110" fmla="val 1421059"/>
              <a:gd name="f111" fmla="val 1364913"/>
              <a:gd name="f112" fmla="val 1489587"/>
              <a:gd name="f113" fmla="val 1505027"/>
              <a:gd name="f114" fmla="val 1355035"/>
              <a:gd name="f115" fmla="val 1522839"/>
              <a:gd name="f116" fmla="val 1353096"/>
              <a:gd name="f117" fmla="val 1533832"/>
              <a:gd name="f118" fmla="val 1342103"/>
              <a:gd name="f119" fmla="val 1558900"/>
              <a:gd name="f120" fmla="val 1317036"/>
              <a:gd name="f121" fmla="val 1592826"/>
              <a:gd name="f122" fmla="val 1253613"/>
              <a:gd name="f123" fmla="val 1637577"/>
              <a:gd name="f124" fmla="val 1119353"/>
              <a:gd name="f125" fmla="val 1568928"/>
              <a:gd name="f126" fmla="val 1331408"/>
              <a:gd name="f127" fmla="val 1622323"/>
              <a:gd name="f128" fmla="val 1135625"/>
              <a:gd name="f129" fmla="val 1630504"/>
              <a:gd name="f130" fmla="val 1105628"/>
              <a:gd name="f131" fmla="val 1641987"/>
              <a:gd name="f132" fmla="val 1651819"/>
              <a:gd name="f133" fmla="val 1656735"/>
              <a:gd name="f134" fmla="val 1032387"/>
              <a:gd name="f135" fmla="val 1662798"/>
              <a:gd name="f136" fmla="val 1017972"/>
              <a:gd name="f137" fmla="val 1666568"/>
              <a:gd name="f138" fmla="val 1002890"/>
              <a:gd name="f139" fmla="val 1680066"/>
              <a:gd name="f140" fmla="val 935146"/>
              <a:gd name="f141" fmla="val 1670541"/>
              <a:gd name="f142" fmla="val 824497"/>
              <a:gd name="f143" fmla="val 1605511"/>
              <a:gd name="f144" fmla="val 726951"/>
              <a:gd name="f145" fmla="val 1610246"/>
              <a:gd name="f146" fmla="val 780299"/>
              <a:gd name="f147" fmla="val 1578078"/>
              <a:gd name="f148" fmla="val 707922"/>
              <a:gd name="f149" fmla="val 1565450"/>
              <a:gd name="f150" fmla="val 679510"/>
              <a:gd name="f151" fmla="val 1558413"/>
              <a:gd name="f152" fmla="val 648929"/>
              <a:gd name="f153" fmla="val 1548581"/>
              <a:gd name="f154" fmla="val 619432"/>
              <a:gd name="f155" fmla="val 1543665"/>
              <a:gd name="f156" fmla="val 604684"/>
              <a:gd name="f157" fmla="val 1542455"/>
              <a:gd name="f158" fmla="val 588122"/>
              <a:gd name="f159" fmla="val 575187"/>
              <a:gd name="f160" fmla="val 1449296"/>
              <a:gd name="f161" fmla="val 448380"/>
              <a:gd name="f162" fmla="val 1550653"/>
              <a:gd name="f163" fmla="val 608826"/>
              <a:gd name="f164" fmla="val 486696"/>
              <a:gd name="f165" fmla="val 1481660"/>
              <a:gd name="f166" fmla="val 470842"/>
              <a:gd name="f167" fmla="val 1469922"/>
              <a:gd name="f168" fmla="val 457199"/>
              <a:gd name="f169" fmla="val 1460090"/>
              <a:gd name="f170" fmla="val 442451"/>
              <a:gd name="f171" fmla="val 1430594"/>
              <a:gd name="f172" fmla="val 1415845"/>
              <a:gd name="f173" fmla="val 309716"/>
              <a:gd name="f174" fmla="val 1430840"/>
              <a:gd name="f175" fmla="val 9838"/>
              <a:gd name="f176" fmla="val 113194"/>
              <a:gd name="f177" fmla="+- 0 0 -90"/>
              <a:gd name="f178" fmla="*/ f3 1 1681316"/>
              <a:gd name="f179" fmla="*/ f4 1 1371600"/>
              <a:gd name="f180" fmla="+- f7 0 f5"/>
              <a:gd name="f181" fmla="+- f6 0 f5"/>
              <a:gd name="f182" fmla="*/ f177 f0 1"/>
              <a:gd name="f183" fmla="*/ f181 1 1681316"/>
              <a:gd name="f184" fmla="*/ f180 1 1371600"/>
              <a:gd name="f185" fmla="*/ 44245 f181 1"/>
              <a:gd name="f186" fmla="*/ 162232 f180 1"/>
              <a:gd name="f187" fmla="*/ 471948 f180 1"/>
              <a:gd name="f188" fmla="*/ 14749 f181 1"/>
              <a:gd name="f189" fmla="*/ 560438 f180 1"/>
              <a:gd name="f190" fmla="*/ 0 f181 1"/>
              <a:gd name="f191" fmla="*/ 634180 f180 1"/>
              <a:gd name="f192" fmla="*/ 737419 f180 1"/>
              <a:gd name="f193" fmla="*/ 29497 f181 1"/>
              <a:gd name="f194" fmla="*/ 781664 f180 1"/>
              <a:gd name="f195" fmla="*/ 73742 f181 1"/>
              <a:gd name="f196" fmla="*/ 929148 f180 1"/>
              <a:gd name="f197" fmla="*/ 88490 f181 1"/>
              <a:gd name="f198" fmla="*/ 973393 f180 1"/>
              <a:gd name="f199" fmla="*/ 117987 f181 1"/>
              <a:gd name="f200" fmla="*/ 1017638 f180 1"/>
              <a:gd name="f201" fmla="*/ 206478 f181 1"/>
              <a:gd name="f202" fmla="*/ 1047135 f180 1"/>
              <a:gd name="f203" fmla="*/ 250723 f181 1"/>
              <a:gd name="f204" fmla="*/ 1076632 f180 1"/>
              <a:gd name="f205" fmla="*/ 353961 f181 1"/>
              <a:gd name="f206" fmla="*/ 1106129 f180 1"/>
              <a:gd name="f207" fmla="*/ 486697 f181 1"/>
              <a:gd name="f208" fmla="*/ 1150374 f180 1"/>
              <a:gd name="f209" fmla="*/ 530942 f181 1"/>
              <a:gd name="f210" fmla="*/ 1165122 f180 1"/>
              <a:gd name="f211" fmla="*/ 796413 f181 1"/>
              <a:gd name="f212" fmla="*/ 1179871 f180 1"/>
              <a:gd name="f213" fmla="*/ 840658 f181 1"/>
              <a:gd name="f214" fmla="*/ 1194619 f180 1"/>
              <a:gd name="f215" fmla="*/ 973394 f181 1"/>
              <a:gd name="f216" fmla="*/ 1268361 f180 1"/>
              <a:gd name="f217" fmla="*/ 1061884 f181 1"/>
              <a:gd name="f218" fmla="*/ 1312606 f180 1"/>
              <a:gd name="f219" fmla="*/ 1150374 f181 1"/>
              <a:gd name="f220" fmla="*/ 1356851 f180 1"/>
              <a:gd name="f221" fmla="*/ 1283110 f181 1"/>
              <a:gd name="f222" fmla="*/ 1371600 f180 1"/>
              <a:gd name="f223" fmla="*/ 1489587 f181 1"/>
              <a:gd name="f224" fmla="*/ 1533832 f181 1"/>
              <a:gd name="f225" fmla="*/ 1342103 f180 1"/>
              <a:gd name="f226" fmla="*/ 1592826 f181 1"/>
              <a:gd name="f227" fmla="*/ 1253613 f180 1"/>
              <a:gd name="f228" fmla="*/ 1622323 f181 1"/>
              <a:gd name="f229" fmla="*/ 1135625 f180 1"/>
              <a:gd name="f230" fmla="*/ 1651819 f181 1"/>
              <a:gd name="f231" fmla="*/ 1666568 f181 1"/>
              <a:gd name="f232" fmla="*/ 1002890 f180 1"/>
              <a:gd name="f233" fmla="*/ 1681316 f181 1"/>
              <a:gd name="f234" fmla="*/ 943896 f180 1"/>
              <a:gd name="f235" fmla="*/ 796413 f180 1"/>
              <a:gd name="f236" fmla="*/ 1578078 f181 1"/>
              <a:gd name="f237" fmla="*/ 707922 f180 1"/>
              <a:gd name="f238" fmla="*/ 1548581 f181 1"/>
              <a:gd name="f239" fmla="*/ 619432 f180 1"/>
              <a:gd name="f240" fmla="*/ 575187 f180 1"/>
              <a:gd name="f241" fmla="*/ 486696 f180 1"/>
              <a:gd name="f242" fmla="*/ 1460090 f181 1"/>
              <a:gd name="f243" fmla="*/ 442451 f180 1"/>
              <a:gd name="f244" fmla="*/ 1430594 f181 1"/>
              <a:gd name="f245" fmla="*/ 353961 f180 1"/>
              <a:gd name="f246" fmla="*/ 1415845 f181 1"/>
              <a:gd name="f247" fmla="*/ 309716 f180 1"/>
              <a:gd name="f248" fmla="*/ 0 f180 1"/>
              <a:gd name="f249" fmla="*/ f182 1 f2"/>
              <a:gd name="f250" fmla="*/ f185 1 1681316"/>
              <a:gd name="f251" fmla="*/ f186 1 1371600"/>
              <a:gd name="f252" fmla="*/ f187 1 1371600"/>
              <a:gd name="f253" fmla="*/ f188 1 1681316"/>
              <a:gd name="f254" fmla="*/ f189 1 1371600"/>
              <a:gd name="f255" fmla="*/ f190 1 1681316"/>
              <a:gd name="f256" fmla="*/ f191 1 1371600"/>
              <a:gd name="f257" fmla="*/ f192 1 1371600"/>
              <a:gd name="f258" fmla="*/ f193 1 1681316"/>
              <a:gd name="f259" fmla="*/ f194 1 1371600"/>
              <a:gd name="f260" fmla="*/ f195 1 1681316"/>
              <a:gd name="f261" fmla="*/ f196 1 1371600"/>
              <a:gd name="f262" fmla="*/ f197 1 1681316"/>
              <a:gd name="f263" fmla="*/ f198 1 1371600"/>
              <a:gd name="f264" fmla="*/ f199 1 1681316"/>
              <a:gd name="f265" fmla="*/ f200 1 1371600"/>
              <a:gd name="f266" fmla="*/ f201 1 1681316"/>
              <a:gd name="f267" fmla="*/ f202 1 1371600"/>
              <a:gd name="f268" fmla="*/ f203 1 1681316"/>
              <a:gd name="f269" fmla="*/ f204 1 1371600"/>
              <a:gd name="f270" fmla="*/ f205 1 1681316"/>
              <a:gd name="f271" fmla="*/ f206 1 1371600"/>
              <a:gd name="f272" fmla="*/ f207 1 1681316"/>
              <a:gd name="f273" fmla="*/ f208 1 1371600"/>
              <a:gd name="f274" fmla="*/ f209 1 1681316"/>
              <a:gd name="f275" fmla="*/ f210 1 1371600"/>
              <a:gd name="f276" fmla="*/ f211 1 1681316"/>
              <a:gd name="f277" fmla="*/ f212 1 1371600"/>
              <a:gd name="f278" fmla="*/ f213 1 1681316"/>
              <a:gd name="f279" fmla="*/ f214 1 1371600"/>
              <a:gd name="f280" fmla="*/ f215 1 1681316"/>
              <a:gd name="f281" fmla="*/ f216 1 1371600"/>
              <a:gd name="f282" fmla="*/ f217 1 1681316"/>
              <a:gd name="f283" fmla="*/ f218 1 1371600"/>
              <a:gd name="f284" fmla="*/ f219 1 1681316"/>
              <a:gd name="f285" fmla="*/ f220 1 1371600"/>
              <a:gd name="f286" fmla="*/ f221 1 1681316"/>
              <a:gd name="f287" fmla="*/ f222 1 1371600"/>
              <a:gd name="f288" fmla="*/ f223 1 1681316"/>
              <a:gd name="f289" fmla="*/ f224 1 1681316"/>
              <a:gd name="f290" fmla="*/ f225 1 1371600"/>
              <a:gd name="f291" fmla="*/ f226 1 1681316"/>
              <a:gd name="f292" fmla="*/ f227 1 1371600"/>
              <a:gd name="f293" fmla="*/ f228 1 1681316"/>
              <a:gd name="f294" fmla="*/ f229 1 1371600"/>
              <a:gd name="f295" fmla="*/ f230 1 1681316"/>
              <a:gd name="f296" fmla="*/ f231 1 1681316"/>
              <a:gd name="f297" fmla="*/ f232 1 1371600"/>
              <a:gd name="f298" fmla="*/ f233 1 1681316"/>
              <a:gd name="f299" fmla="*/ f234 1 1371600"/>
              <a:gd name="f300" fmla="*/ f235 1 1371600"/>
              <a:gd name="f301" fmla="*/ f236 1 1681316"/>
              <a:gd name="f302" fmla="*/ f237 1 1371600"/>
              <a:gd name="f303" fmla="*/ f238 1 1681316"/>
              <a:gd name="f304" fmla="*/ f239 1 1371600"/>
              <a:gd name="f305" fmla="*/ f240 1 1371600"/>
              <a:gd name="f306" fmla="*/ f241 1 1371600"/>
              <a:gd name="f307" fmla="*/ f242 1 1681316"/>
              <a:gd name="f308" fmla="*/ f243 1 1371600"/>
              <a:gd name="f309" fmla="*/ f244 1 1681316"/>
              <a:gd name="f310" fmla="*/ f245 1 1371600"/>
              <a:gd name="f311" fmla="*/ f246 1 1681316"/>
              <a:gd name="f312" fmla="*/ f247 1 1371600"/>
              <a:gd name="f313" fmla="*/ f248 1 1371600"/>
              <a:gd name="f314" fmla="*/ f5 1 f183"/>
              <a:gd name="f315" fmla="*/ f6 1 f183"/>
              <a:gd name="f316" fmla="*/ f5 1 f184"/>
              <a:gd name="f317" fmla="*/ f7 1 f184"/>
              <a:gd name="f318" fmla="+- f249 0 f1"/>
              <a:gd name="f319" fmla="*/ f250 1 f183"/>
              <a:gd name="f320" fmla="*/ f251 1 f184"/>
              <a:gd name="f321" fmla="*/ f252 1 f184"/>
              <a:gd name="f322" fmla="*/ f253 1 f183"/>
              <a:gd name="f323" fmla="*/ f254 1 f184"/>
              <a:gd name="f324" fmla="*/ f255 1 f183"/>
              <a:gd name="f325" fmla="*/ f256 1 f184"/>
              <a:gd name="f326" fmla="*/ f257 1 f184"/>
              <a:gd name="f327" fmla="*/ f258 1 f183"/>
              <a:gd name="f328" fmla="*/ f259 1 f184"/>
              <a:gd name="f329" fmla="*/ f260 1 f183"/>
              <a:gd name="f330" fmla="*/ f261 1 f184"/>
              <a:gd name="f331" fmla="*/ f262 1 f183"/>
              <a:gd name="f332" fmla="*/ f263 1 f184"/>
              <a:gd name="f333" fmla="*/ f264 1 f183"/>
              <a:gd name="f334" fmla="*/ f265 1 f184"/>
              <a:gd name="f335" fmla="*/ f266 1 f183"/>
              <a:gd name="f336" fmla="*/ f267 1 f184"/>
              <a:gd name="f337" fmla="*/ f268 1 f183"/>
              <a:gd name="f338" fmla="*/ f269 1 f184"/>
              <a:gd name="f339" fmla="*/ f270 1 f183"/>
              <a:gd name="f340" fmla="*/ f271 1 f184"/>
              <a:gd name="f341" fmla="*/ f272 1 f183"/>
              <a:gd name="f342" fmla="*/ f273 1 f184"/>
              <a:gd name="f343" fmla="*/ f274 1 f183"/>
              <a:gd name="f344" fmla="*/ f275 1 f184"/>
              <a:gd name="f345" fmla="*/ f276 1 f183"/>
              <a:gd name="f346" fmla="*/ f277 1 f184"/>
              <a:gd name="f347" fmla="*/ f278 1 f183"/>
              <a:gd name="f348" fmla="*/ f279 1 f184"/>
              <a:gd name="f349" fmla="*/ f280 1 f183"/>
              <a:gd name="f350" fmla="*/ f281 1 f184"/>
              <a:gd name="f351" fmla="*/ f282 1 f183"/>
              <a:gd name="f352" fmla="*/ f283 1 f184"/>
              <a:gd name="f353" fmla="*/ f284 1 f183"/>
              <a:gd name="f354" fmla="*/ f285 1 f184"/>
              <a:gd name="f355" fmla="*/ f286 1 f183"/>
              <a:gd name="f356" fmla="*/ f287 1 f184"/>
              <a:gd name="f357" fmla="*/ f288 1 f183"/>
              <a:gd name="f358" fmla="*/ f289 1 f183"/>
              <a:gd name="f359" fmla="*/ f290 1 f184"/>
              <a:gd name="f360" fmla="*/ f291 1 f183"/>
              <a:gd name="f361" fmla="*/ f292 1 f184"/>
              <a:gd name="f362" fmla="*/ f293 1 f183"/>
              <a:gd name="f363" fmla="*/ f294 1 f184"/>
              <a:gd name="f364" fmla="*/ f295 1 f183"/>
              <a:gd name="f365" fmla="*/ f296 1 f183"/>
              <a:gd name="f366" fmla="*/ f297 1 f184"/>
              <a:gd name="f367" fmla="*/ f298 1 f183"/>
              <a:gd name="f368" fmla="*/ f299 1 f184"/>
              <a:gd name="f369" fmla="*/ f300 1 f184"/>
              <a:gd name="f370" fmla="*/ f301 1 f183"/>
              <a:gd name="f371" fmla="*/ f302 1 f184"/>
              <a:gd name="f372" fmla="*/ f303 1 f183"/>
              <a:gd name="f373" fmla="*/ f304 1 f184"/>
              <a:gd name="f374" fmla="*/ f305 1 f184"/>
              <a:gd name="f375" fmla="*/ f306 1 f184"/>
              <a:gd name="f376" fmla="*/ f307 1 f183"/>
              <a:gd name="f377" fmla="*/ f308 1 f184"/>
              <a:gd name="f378" fmla="*/ f309 1 f183"/>
              <a:gd name="f379" fmla="*/ f310 1 f184"/>
              <a:gd name="f380" fmla="*/ f311 1 f183"/>
              <a:gd name="f381" fmla="*/ f312 1 f184"/>
              <a:gd name="f382" fmla="*/ f313 1 f184"/>
              <a:gd name="f383" fmla="*/ f314 f178 1"/>
              <a:gd name="f384" fmla="*/ f315 f178 1"/>
              <a:gd name="f385" fmla="*/ f317 f179 1"/>
              <a:gd name="f386" fmla="*/ f316 f179 1"/>
              <a:gd name="f387" fmla="*/ f319 f178 1"/>
              <a:gd name="f388" fmla="*/ f320 f179 1"/>
              <a:gd name="f389" fmla="*/ f321 f179 1"/>
              <a:gd name="f390" fmla="*/ f322 f178 1"/>
              <a:gd name="f391" fmla="*/ f323 f179 1"/>
              <a:gd name="f392" fmla="*/ f324 f178 1"/>
              <a:gd name="f393" fmla="*/ f325 f179 1"/>
              <a:gd name="f394" fmla="*/ f326 f179 1"/>
              <a:gd name="f395" fmla="*/ f327 f178 1"/>
              <a:gd name="f396" fmla="*/ f328 f179 1"/>
              <a:gd name="f397" fmla="*/ f329 f178 1"/>
              <a:gd name="f398" fmla="*/ f330 f179 1"/>
              <a:gd name="f399" fmla="*/ f331 f178 1"/>
              <a:gd name="f400" fmla="*/ f332 f179 1"/>
              <a:gd name="f401" fmla="*/ f333 f178 1"/>
              <a:gd name="f402" fmla="*/ f334 f179 1"/>
              <a:gd name="f403" fmla="*/ f335 f178 1"/>
              <a:gd name="f404" fmla="*/ f336 f179 1"/>
              <a:gd name="f405" fmla="*/ f337 f178 1"/>
              <a:gd name="f406" fmla="*/ f338 f179 1"/>
              <a:gd name="f407" fmla="*/ f339 f178 1"/>
              <a:gd name="f408" fmla="*/ f340 f179 1"/>
              <a:gd name="f409" fmla="*/ f341 f178 1"/>
              <a:gd name="f410" fmla="*/ f342 f179 1"/>
              <a:gd name="f411" fmla="*/ f343 f178 1"/>
              <a:gd name="f412" fmla="*/ f344 f179 1"/>
              <a:gd name="f413" fmla="*/ f345 f178 1"/>
              <a:gd name="f414" fmla="*/ f346 f179 1"/>
              <a:gd name="f415" fmla="*/ f347 f178 1"/>
              <a:gd name="f416" fmla="*/ f348 f179 1"/>
              <a:gd name="f417" fmla="*/ f349 f178 1"/>
              <a:gd name="f418" fmla="*/ f350 f179 1"/>
              <a:gd name="f419" fmla="*/ f351 f178 1"/>
              <a:gd name="f420" fmla="*/ f352 f179 1"/>
              <a:gd name="f421" fmla="*/ f353 f178 1"/>
              <a:gd name="f422" fmla="*/ f354 f179 1"/>
              <a:gd name="f423" fmla="*/ f355 f178 1"/>
              <a:gd name="f424" fmla="*/ f356 f179 1"/>
              <a:gd name="f425" fmla="*/ f357 f178 1"/>
              <a:gd name="f426" fmla="*/ f358 f178 1"/>
              <a:gd name="f427" fmla="*/ f359 f179 1"/>
              <a:gd name="f428" fmla="*/ f360 f178 1"/>
              <a:gd name="f429" fmla="*/ f361 f179 1"/>
              <a:gd name="f430" fmla="*/ f362 f178 1"/>
              <a:gd name="f431" fmla="*/ f363 f179 1"/>
              <a:gd name="f432" fmla="*/ f364 f178 1"/>
              <a:gd name="f433" fmla="*/ f365 f178 1"/>
              <a:gd name="f434" fmla="*/ f366 f179 1"/>
              <a:gd name="f435" fmla="*/ f367 f178 1"/>
              <a:gd name="f436" fmla="*/ f368 f179 1"/>
              <a:gd name="f437" fmla="*/ f369 f179 1"/>
              <a:gd name="f438" fmla="*/ f370 f178 1"/>
              <a:gd name="f439" fmla="*/ f371 f179 1"/>
              <a:gd name="f440" fmla="*/ f372 f178 1"/>
              <a:gd name="f441" fmla="*/ f373 f179 1"/>
              <a:gd name="f442" fmla="*/ f374 f179 1"/>
              <a:gd name="f443" fmla="*/ f375 f179 1"/>
              <a:gd name="f444" fmla="*/ f376 f178 1"/>
              <a:gd name="f445" fmla="*/ f377 f179 1"/>
              <a:gd name="f446" fmla="*/ f378 f178 1"/>
              <a:gd name="f447" fmla="*/ f379 f179 1"/>
              <a:gd name="f448" fmla="*/ f380 f178 1"/>
              <a:gd name="f449" fmla="*/ f381 f179 1"/>
              <a:gd name="f450" fmla="*/ f382 f17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8">
                <a:pos x="f387" y="f388"/>
              </a:cxn>
              <a:cxn ang="f318">
                <a:pos x="f387" y="f389"/>
              </a:cxn>
              <a:cxn ang="f318">
                <a:pos x="f390" y="f391"/>
              </a:cxn>
              <a:cxn ang="f318">
                <a:pos x="f392" y="f393"/>
              </a:cxn>
              <a:cxn ang="f318">
                <a:pos x="f390" y="f394"/>
              </a:cxn>
              <a:cxn ang="f318">
                <a:pos x="f395" y="f396"/>
              </a:cxn>
              <a:cxn ang="f318">
                <a:pos x="f397" y="f398"/>
              </a:cxn>
              <a:cxn ang="f318">
                <a:pos x="f399" y="f400"/>
              </a:cxn>
              <a:cxn ang="f318">
                <a:pos x="f401" y="f402"/>
              </a:cxn>
              <a:cxn ang="f318">
                <a:pos x="f403" y="f404"/>
              </a:cxn>
              <a:cxn ang="f318">
                <a:pos x="f405" y="f406"/>
              </a:cxn>
              <a:cxn ang="f318">
                <a:pos x="f407" y="f408"/>
              </a:cxn>
              <a:cxn ang="f318">
                <a:pos x="f409" y="f410"/>
              </a:cxn>
              <a:cxn ang="f318">
                <a:pos x="f411" y="f412"/>
              </a:cxn>
              <a:cxn ang="f318">
                <a:pos x="f413" y="f414"/>
              </a:cxn>
              <a:cxn ang="f318">
                <a:pos x="f415" y="f416"/>
              </a:cxn>
              <a:cxn ang="f318">
                <a:pos x="f417" y="f418"/>
              </a:cxn>
              <a:cxn ang="f318">
                <a:pos x="f419" y="f420"/>
              </a:cxn>
              <a:cxn ang="f318">
                <a:pos x="f421" y="f422"/>
              </a:cxn>
              <a:cxn ang="f318">
                <a:pos x="f423" y="f424"/>
              </a:cxn>
              <a:cxn ang="f318">
                <a:pos x="f425" y="f422"/>
              </a:cxn>
              <a:cxn ang="f318">
                <a:pos x="f426" y="f427"/>
              </a:cxn>
              <a:cxn ang="f318">
                <a:pos x="f428" y="f429"/>
              </a:cxn>
              <a:cxn ang="f318">
                <a:pos x="f430" y="f431"/>
              </a:cxn>
              <a:cxn ang="f318">
                <a:pos x="f432" y="f404"/>
              </a:cxn>
              <a:cxn ang="f318">
                <a:pos x="f433" y="f434"/>
              </a:cxn>
              <a:cxn ang="f318">
                <a:pos x="f435" y="f436"/>
              </a:cxn>
              <a:cxn ang="f318">
                <a:pos x="f432" y="f437"/>
              </a:cxn>
              <a:cxn ang="f318">
                <a:pos x="f438" y="f439"/>
              </a:cxn>
              <a:cxn ang="f318">
                <a:pos x="f440" y="f441"/>
              </a:cxn>
              <a:cxn ang="f318">
                <a:pos x="f426" y="f442"/>
              </a:cxn>
              <a:cxn ang="f318">
                <a:pos x="f425" y="f443"/>
              </a:cxn>
              <a:cxn ang="f318">
                <a:pos x="f444" y="f445"/>
              </a:cxn>
              <a:cxn ang="f318">
                <a:pos x="f446" y="f447"/>
              </a:cxn>
              <a:cxn ang="f318">
                <a:pos x="f448" y="f449"/>
              </a:cxn>
              <a:cxn ang="f318">
                <a:pos x="f446" y="f450"/>
              </a:cxn>
            </a:cxnLst>
            <a:rect l="f383" t="f386" r="f384" b="f385"/>
            <a:pathLst>
              <a:path w="1681316" h="1371600">
                <a:moveTo>
                  <a:pt x="f8" y="f9"/>
                </a:moveTo>
                <a:cubicBezTo>
                  <a:pt x="f10" y="f11"/>
                  <a:pt x="f12" y="f13"/>
                  <a:pt x="f8" y="f14"/>
                </a:cubicBezTo>
                <a:cubicBezTo>
                  <a:pt x="f15" y="f16"/>
                  <a:pt x="f17" y="f18"/>
                  <a:pt x="f19" y="f20"/>
                </a:cubicBezTo>
                <a:lnTo>
                  <a:pt x="f5" y="f21"/>
                </a:lnTo>
                <a:cubicBezTo>
                  <a:pt x="f22" y="f23"/>
                  <a:pt x="f24" y="f25"/>
                  <a:pt x="f19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51" y="f52"/>
                  <a:pt x="f53" y="f54"/>
                  <a:pt x="f53" y="f54"/>
                </a:cubicBez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71" y="f72"/>
                </a:cubicBezTo>
                <a:cubicBezTo>
                  <a:pt x="f73" y="f74"/>
                  <a:pt x="f75" y="f76"/>
                  <a:pt x="f77" y="f78"/>
                </a:cubicBezTo>
                <a:lnTo>
                  <a:pt x="f79" y="f80"/>
                </a:lnTo>
                <a:cubicBezTo>
                  <a:pt x="f81" y="f82"/>
                  <a:pt x="f83" y="f84"/>
                  <a:pt x="f85" y="f86"/>
                </a:cubicBez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97" y="f98"/>
                </a:cubicBezTo>
                <a:cubicBezTo>
                  <a:pt x="f99" y="f100"/>
                  <a:pt x="f101" y="f102"/>
                  <a:pt x="f72" y="f103"/>
                </a:cubicBezTo>
                <a:cubicBezTo>
                  <a:pt x="f104" y="f105"/>
                  <a:pt x="f106" y="f107"/>
                  <a:pt x="f108" y="f7"/>
                </a:cubicBezTo>
                <a:cubicBezTo>
                  <a:pt x="f109" y="f107"/>
                  <a:pt x="f110" y="f111"/>
                  <a:pt x="f112" y="f103"/>
                </a:cubicBezTo>
                <a:cubicBezTo>
                  <a:pt x="f113" y="f114"/>
                  <a:pt x="f115" y="f116"/>
                  <a:pt x="f117" y="f118"/>
                </a:cubicBezTo>
                <a:cubicBezTo>
                  <a:pt x="f119" y="f120"/>
                  <a:pt x="f121" y="f122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60"/>
                  <a:pt x="f132" y="f54"/>
                </a:cubicBezTo>
                <a:cubicBezTo>
                  <a:pt x="f133" y="f134"/>
                  <a:pt x="f135" y="f136"/>
                  <a:pt x="f137" y="f138"/>
                </a:cubicBezTo>
                <a:lnTo>
                  <a:pt x="f6" y="f40"/>
                </a:lnTo>
                <a:cubicBezTo>
                  <a:pt x="f139" y="f140"/>
                  <a:pt x="f141" y="f142"/>
                  <a:pt x="f132" y="f79"/>
                </a:cubicBezTo>
                <a:cubicBezTo>
                  <a:pt x="f143" y="f144"/>
                  <a:pt x="f145" y="f146"/>
                  <a:pt x="f147" y="f148"/>
                </a:cubicBezTo>
                <a:cubicBezTo>
                  <a:pt x="f149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17" y="f159"/>
                </a:cubicBezTo>
                <a:cubicBezTo>
                  <a:pt x="f160" y="f161"/>
                  <a:pt x="f162" y="f163"/>
                  <a:pt x="f112" y="f164"/>
                </a:cubicBezTo>
                <a:cubicBezTo>
                  <a:pt x="f165" y="f166"/>
                  <a:pt x="f167" y="f168"/>
                  <a:pt x="f169" y="f170"/>
                </a:cubicBezTo>
                <a:lnTo>
                  <a:pt x="f171" y="f65"/>
                </a:lnTo>
                <a:lnTo>
                  <a:pt x="f172" y="f173"/>
                </a:lnTo>
                <a:cubicBezTo>
                  <a:pt x="f174" y="f175"/>
                  <a:pt x="f171" y="f176"/>
                  <a:pt x="f171" y="f5"/>
                </a:cubicBezTo>
              </a:path>
            </a:pathLst>
          </a:custGeom>
          <a:noFill/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extovéPole 5"/>
          <p:cNvSpPr txBox="1"/>
          <p:nvPr/>
        </p:nvSpPr>
        <p:spPr>
          <a:xfrm>
            <a:off x="2491017" y="2317190"/>
            <a:ext cx="2122075" cy="646334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FÁZE VYHLEDÁVÁNÍ A ZÁCHRANY</a:t>
            </a:r>
          </a:p>
        </p:txBody>
      </p:sp>
      <p:pic>
        <p:nvPicPr>
          <p:cNvPr id="6" name="Picture 2" descr="C:\Users\User\Pictures\fotky zachranka\DSC_676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1099" y="2958852"/>
            <a:ext cx="1724713" cy="10571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7"/>
          <p:cNvSpPr txBox="1"/>
          <p:nvPr/>
        </p:nvSpPr>
        <p:spPr>
          <a:xfrm>
            <a:off x="1801852" y="4027685"/>
            <a:ext cx="1296143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EVAKUACE</a:t>
            </a:r>
          </a:p>
        </p:txBody>
      </p:sp>
      <p:grpSp>
        <p:nvGrpSpPr>
          <p:cNvPr id="8" name="Skupina 8"/>
          <p:cNvGrpSpPr/>
          <p:nvPr/>
        </p:nvGrpSpPr>
        <p:grpSpPr>
          <a:xfrm>
            <a:off x="3510957" y="3659529"/>
            <a:ext cx="2411757" cy="1170093"/>
            <a:chOff x="3510957" y="3659529"/>
            <a:chExt cx="2411757" cy="1170093"/>
          </a:xfrm>
        </p:grpSpPr>
        <p:grpSp>
          <p:nvGrpSpPr>
            <p:cNvPr id="9" name="Skupina 9"/>
            <p:cNvGrpSpPr/>
            <p:nvPr/>
          </p:nvGrpSpPr>
          <p:grpSpPr>
            <a:xfrm>
              <a:off x="3510957" y="3659529"/>
              <a:ext cx="2411757" cy="1170093"/>
              <a:chOff x="3510957" y="3659529"/>
              <a:chExt cx="2411757" cy="1170093"/>
            </a:xfrm>
          </p:grpSpPr>
          <p:pic>
            <p:nvPicPr>
              <p:cNvPr id="10" name="Picture 4" descr="http://www.gumotex-rescue-systems.cz/data/img/fotogalerie/HF-55-1.jpg"/>
              <p:cNvPicPr>
                <a:picLocks noChangeAspect="1"/>
              </p:cNvPicPr>
              <p:nvPr/>
            </p:nvPicPr>
            <p:blipFill>
              <a:blip r:embed="rId3"/>
              <a:srcRect l="1515" t="10080"/>
              <a:stretch>
                <a:fillRect/>
              </a:stretch>
            </p:blipFill>
            <p:spPr>
              <a:xfrm>
                <a:off x="3510957" y="3659529"/>
                <a:ext cx="2411757" cy="117009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Obdélník 12"/>
              <p:cNvSpPr/>
              <p:nvPr/>
            </p:nvSpPr>
            <p:spPr>
              <a:xfrm rot="20992498">
                <a:off x="5123531" y="3981351"/>
                <a:ext cx="330839" cy="248488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/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cs-CZ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</p:grpSp>
        <p:cxnSp>
          <p:nvCxnSpPr>
            <p:cNvPr id="12" name="Přímá spojnice 10"/>
            <p:cNvCxnSpPr>
              <a:stCxn id="11" idx="0"/>
            </p:cNvCxnSpPr>
            <p:nvPr/>
          </p:nvCxnSpPr>
          <p:spPr>
            <a:xfrm>
              <a:off x="5268132" y="3983281"/>
              <a:ext cx="44403" cy="275198"/>
            </a:xfrm>
            <a:prstGeom prst="straightConnector1">
              <a:avLst/>
            </a:prstGeom>
            <a:noFill/>
            <a:ln w="9528">
              <a:solidFill>
                <a:srgbClr val="7F7F7F"/>
              </a:solidFill>
              <a:prstDash val="solid"/>
            </a:ln>
          </p:spPr>
        </p:cxnSp>
      </p:grpSp>
      <p:sp>
        <p:nvSpPr>
          <p:cNvPr id="13" name="TextovéPole 6"/>
          <p:cNvSpPr txBox="1"/>
          <p:nvPr/>
        </p:nvSpPr>
        <p:spPr>
          <a:xfrm>
            <a:off x="998506" y="2003807"/>
            <a:ext cx="623328" cy="3672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PES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651778" y="909187"/>
            <a:ext cx="2627244" cy="646334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KOORDINACE TECHNICKÁ A ZDRAVOTNICKÁ</a:t>
            </a:r>
          </a:p>
        </p:txBody>
      </p:sp>
      <p:cxnSp>
        <p:nvCxnSpPr>
          <p:cNvPr id="15" name="Přímá spojnice se šipkou 15"/>
          <p:cNvCxnSpPr/>
          <p:nvPr/>
        </p:nvCxnSpPr>
        <p:spPr>
          <a:xfrm flipV="1">
            <a:off x="4571798" y="1954557"/>
            <a:ext cx="504255" cy="463610"/>
          </a:xfrm>
          <a:prstGeom prst="straightConnector1">
            <a:avLst/>
          </a:prstGeom>
          <a:noFill/>
          <a:ln w="9528">
            <a:solidFill>
              <a:srgbClr val="4A7EBB"/>
            </a:solidFill>
            <a:prstDash val="solid"/>
            <a:tailEnd type="arrow"/>
          </a:ln>
        </p:spPr>
      </p:cxnSp>
      <p:cxnSp>
        <p:nvCxnSpPr>
          <p:cNvPr id="16" name="Přímá spojnice se šipkou 17"/>
          <p:cNvCxnSpPr/>
          <p:nvPr/>
        </p:nvCxnSpPr>
        <p:spPr>
          <a:xfrm flipV="1">
            <a:off x="4571798" y="2256583"/>
            <a:ext cx="656457" cy="323167"/>
          </a:xfrm>
          <a:prstGeom prst="straightConnector1">
            <a:avLst/>
          </a:prstGeom>
          <a:noFill/>
          <a:ln w="9528">
            <a:solidFill>
              <a:srgbClr val="4A7EBB"/>
            </a:solidFill>
            <a:prstDash val="solid"/>
            <a:tailEnd type="arrow"/>
          </a:ln>
        </p:spPr>
      </p:cxnSp>
      <p:cxnSp>
        <p:nvCxnSpPr>
          <p:cNvPr id="17" name="Přímá spojnice se šipkou 20"/>
          <p:cNvCxnSpPr/>
          <p:nvPr/>
        </p:nvCxnSpPr>
        <p:spPr>
          <a:xfrm>
            <a:off x="4576096" y="2640357"/>
            <a:ext cx="711888" cy="0"/>
          </a:xfrm>
          <a:prstGeom prst="straightConnector1">
            <a:avLst/>
          </a:prstGeom>
          <a:noFill/>
          <a:ln w="9528">
            <a:solidFill>
              <a:srgbClr val="4A7EBB"/>
            </a:solidFill>
            <a:prstDash val="solid"/>
            <a:tailEnd type="arrow"/>
          </a:ln>
        </p:spPr>
      </p:cxnSp>
      <p:cxnSp>
        <p:nvCxnSpPr>
          <p:cNvPr id="18" name="Přímá spojnice se šipkou 22"/>
          <p:cNvCxnSpPr/>
          <p:nvPr/>
        </p:nvCxnSpPr>
        <p:spPr>
          <a:xfrm>
            <a:off x="4563752" y="2747753"/>
            <a:ext cx="711897" cy="354376"/>
          </a:xfrm>
          <a:prstGeom prst="straightConnector1">
            <a:avLst/>
          </a:prstGeom>
          <a:noFill/>
          <a:ln w="9528">
            <a:solidFill>
              <a:srgbClr val="4A7EBB"/>
            </a:solidFill>
            <a:prstDash val="solid"/>
            <a:tailEnd type="arrow"/>
          </a:ln>
        </p:spPr>
      </p:cxnSp>
      <p:sp>
        <p:nvSpPr>
          <p:cNvPr id="19" name="TextovéPole 27"/>
          <p:cNvSpPr txBox="1"/>
          <p:nvPr/>
        </p:nvSpPr>
        <p:spPr>
          <a:xfrm>
            <a:off x="5377394" y="1569869"/>
            <a:ext cx="1088638" cy="369335"/>
          </a:xfrm>
          <a:prstGeom prst="rect">
            <a:avLst/>
          </a:prstGeom>
          <a:noFill/>
          <a:ln w="9528">
            <a:solidFill>
              <a:srgbClr val="7F7F7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PRIORITY</a:t>
            </a:r>
          </a:p>
        </p:txBody>
      </p:sp>
      <p:sp>
        <p:nvSpPr>
          <p:cNvPr id="20" name="TextovéPole 29"/>
          <p:cNvSpPr txBox="1"/>
          <p:nvPr/>
        </p:nvSpPr>
        <p:spPr>
          <a:xfrm>
            <a:off x="5380859" y="2001694"/>
            <a:ext cx="577516" cy="369335"/>
          </a:xfrm>
          <a:prstGeom prst="rect">
            <a:avLst/>
          </a:prstGeom>
          <a:noFill/>
          <a:ln w="9528">
            <a:solidFill>
              <a:srgbClr val="7F7F7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BLS</a:t>
            </a:r>
          </a:p>
        </p:txBody>
      </p:sp>
      <p:sp>
        <p:nvSpPr>
          <p:cNvPr id="21" name="TextovéPole 30"/>
          <p:cNvSpPr txBox="1"/>
          <p:nvPr/>
        </p:nvSpPr>
        <p:spPr>
          <a:xfrm>
            <a:off x="5377394" y="2440195"/>
            <a:ext cx="2674400" cy="369335"/>
          </a:xfrm>
          <a:prstGeom prst="rect">
            <a:avLst/>
          </a:prstGeom>
          <a:noFill/>
          <a:ln w="9528">
            <a:solidFill>
              <a:srgbClr val="7F7F7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PREVENCE PROCHLÁDÁNÍ</a:t>
            </a:r>
          </a:p>
        </p:txBody>
      </p:sp>
      <p:sp>
        <p:nvSpPr>
          <p:cNvPr id="22" name="TextovéPole 31"/>
          <p:cNvSpPr txBox="1"/>
          <p:nvPr/>
        </p:nvSpPr>
        <p:spPr>
          <a:xfrm>
            <a:off x="5380859" y="2917466"/>
            <a:ext cx="2170346" cy="369335"/>
          </a:xfrm>
          <a:prstGeom prst="rect">
            <a:avLst/>
          </a:prstGeom>
          <a:noFill/>
          <a:ln w="9528">
            <a:solidFill>
              <a:srgbClr val="7F7F7F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ZÁSTAVA KRVÁCENÍ</a:t>
            </a:r>
          </a:p>
        </p:txBody>
      </p:sp>
      <p:sp>
        <p:nvSpPr>
          <p:cNvPr id="23" name="TextovéPole 28"/>
          <p:cNvSpPr txBox="1"/>
          <p:nvPr/>
        </p:nvSpPr>
        <p:spPr>
          <a:xfrm>
            <a:off x="5079546" y="4644950"/>
            <a:ext cx="1757659" cy="646334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FÁZE TŘÍDĚNÍ A ODSUNU</a:t>
            </a:r>
          </a:p>
        </p:txBody>
      </p:sp>
      <p:sp>
        <p:nvSpPr>
          <p:cNvPr id="24" name="TextovéPole 32"/>
          <p:cNvSpPr txBox="1"/>
          <p:nvPr/>
        </p:nvSpPr>
        <p:spPr>
          <a:xfrm>
            <a:off x="6939637" y="3842509"/>
            <a:ext cx="2016224" cy="25853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ZDRAVOTNICKÁ TRIAGE /I – IV/ - TŘÍDÍCÍ KARTY STABILIZACE  STAVU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EVAKUACE DO ZDRAVOTNICKÉHO ZAŘÍZENÍ</a:t>
            </a:r>
          </a:p>
        </p:txBody>
      </p:sp>
      <p:sp>
        <p:nvSpPr>
          <p:cNvPr id="25" name="Šipka dolů 33"/>
          <p:cNvSpPr/>
          <p:nvPr/>
        </p:nvSpPr>
        <p:spPr>
          <a:xfrm>
            <a:off x="4526078" y="5508875"/>
            <a:ext cx="595685" cy="676738"/>
          </a:xfrm>
          <a:custGeom>
            <a:avLst>
              <a:gd name="f0" fmla="val 12093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TextovéPole 34"/>
          <p:cNvSpPr txBox="1"/>
          <p:nvPr/>
        </p:nvSpPr>
        <p:spPr>
          <a:xfrm>
            <a:off x="3988091" y="6185614"/>
            <a:ext cx="2232251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NEMOCNICE</a:t>
            </a:r>
          </a:p>
        </p:txBody>
      </p:sp>
      <p:sp>
        <p:nvSpPr>
          <p:cNvPr id="27" name="Ovál 35"/>
          <p:cNvSpPr/>
          <p:nvPr/>
        </p:nvSpPr>
        <p:spPr>
          <a:xfrm rot="19333682">
            <a:off x="630661" y="1434051"/>
            <a:ext cx="2808314" cy="318512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25402">
            <a:solidFill>
              <a:srgbClr val="000000"/>
            </a:solidFill>
            <a:custDash>
              <a:ds d="299961" sp="299961"/>
            </a:custDash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28" name="Picture 2" descr="C:\Users\User\Pictures\fotky zachranka\DSC_676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32191" y="5231126"/>
            <a:ext cx="906307" cy="555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6" descr="P:\Foto nové vozidlo 2013\DSC_026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47647" y="5331354"/>
            <a:ext cx="927329" cy="6611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Skupina 33"/>
          <p:cNvGrpSpPr/>
          <p:nvPr/>
        </p:nvGrpSpPr>
        <p:grpSpPr>
          <a:xfrm>
            <a:off x="355811" y="750338"/>
            <a:ext cx="2374486" cy="1137915"/>
            <a:chOff x="355811" y="750338"/>
            <a:chExt cx="2374486" cy="1137915"/>
          </a:xfrm>
        </p:grpSpPr>
        <p:sp>
          <p:nvSpPr>
            <p:cNvPr id="31" name="Volný tvar 3"/>
            <p:cNvSpPr/>
            <p:nvPr/>
          </p:nvSpPr>
          <p:spPr>
            <a:xfrm>
              <a:off x="355811" y="750338"/>
              <a:ext cx="2374486" cy="11379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74491"/>
                <a:gd name="f7" fmla="val 1137918"/>
                <a:gd name="f8" fmla="val 99551"/>
                <a:gd name="f9" fmla="val 866302"/>
                <a:gd name="f10" fmla="val 199103"/>
                <a:gd name="f11" fmla="val 594686"/>
                <a:gd name="f12" fmla="val 265471"/>
                <a:gd name="f13" fmla="val 444744"/>
                <a:gd name="f14" fmla="val 331839"/>
                <a:gd name="f15" fmla="val 294802"/>
                <a:gd name="f16" fmla="val 351504"/>
                <a:gd name="f17" fmla="val 277595"/>
                <a:gd name="f18" fmla="val 398207"/>
                <a:gd name="f19" fmla="val 238266"/>
                <a:gd name="f20" fmla="val 444910"/>
                <a:gd name="f21" fmla="val 198937"/>
                <a:gd name="f22" fmla="val 501446"/>
                <a:gd name="f23" fmla="val 179273"/>
                <a:gd name="f24" fmla="val 545691"/>
                <a:gd name="f25" fmla="val 208770"/>
                <a:gd name="f26" fmla="val 589936"/>
                <a:gd name="f27" fmla="val 238267"/>
                <a:gd name="f28" fmla="val 619433"/>
                <a:gd name="f29" fmla="val 343963"/>
                <a:gd name="f30" fmla="val 663678"/>
                <a:gd name="f31" fmla="val 415247"/>
                <a:gd name="f32" fmla="val 707923"/>
                <a:gd name="f33" fmla="val 486531"/>
                <a:gd name="f34" fmla="val 784123"/>
                <a:gd name="f35" fmla="val 599602"/>
                <a:gd name="f36" fmla="val 811162"/>
                <a:gd name="f37" fmla="val 636473"/>
                <a:gd name="f38" fmla="val 838201"/>
                <a:gd name="f39" fmla="val 673344"/>
                <a:gd name="f40" fmla="val 808704"/>
                <a:gd name="f41" fmla="val 661053"/>
                <a:gd name="f42" fmla="val 825910"/>
                <a:gd name="f43" fmla="val 843116"/>
                <a:gd name="f44" fmla="val 611893"/>
                <a:gd name="f45" fmla="val 877529"/>
                <a:gd name="f46" fmla="val 579937"/>
                <a:gd name="f47" fmla="val 914400"/>
                <a:gd name="f48" fmla="val 488989"/>
                <a:gd name="f49" fmla="val 951271"/>
                <a:gd name="f50" fmla="val 398041"/>
                <a:gd name="f51" fmla="val 997975"/>
                <a:gd name="f52" fmla="val 166983"/>
                <a:gd name="f53" fmla="val 1047136"/>
                <a:gd name="f54" fmla="val 90783"/>
                <a:gd name="f55" fmla="val 1096297"/>
                <a:gd name="f56" fmla="val 14583"/>
                <a:gd name="f57" fmla="val 1155291"/>
                <a:gd name="f58" fmla="+- 0 0 17372"/>
                <a:gd name="f59" fmla="val 1209368"/>
                <a:gd name="f60" fmla="val 31789"/>
                <a:gd name="f61" fmla="val 1263445"/>
                <a:gd name="f62" fmla="val 80950"/>
                <a:gd name="f63" fmla="val 1327355"/>
                <a:gd name="f64" fmla="val 307092"/>
                <a:gd name="f65" fmla="val 1371600"/>
                <a:gd name="f66" fmla="val 385750"/>
                <a:gd name="f67" fmla="val 1415845"/>
                <a:gd name="f68" fmla="val 464408"/>
                <a:gd name="f69" fmla="val 1430594"/>
                <a:gd name="f70" fmla="val 508653"/>
                <a:gd name="f71" fmla="val 1474839"/>
                <a:gd name="f72" fmla="val 503737"/>
                <a:gd name="f73" fmla="val 1519084"/>
                <a:gd name="f74" fmla="val 498821"/>
                <a:gd name="f75" fmla="val 1600200"/>
                <a:gd name="f76" fmla="val 422621"/>
                <a:gd name="f77" fmla="val 1637071"/>
                <a:gd name="f78" fmla="val 356253"/>
                <a:gd name="f79" fmla="val 1673942"/>
                <a:gd name="f80" fmla="val 289885"/>
                <a:gd name="f81" fmla="val 1666568"/>
                <a:gd name="f82" fmla="val 164524"/>
                <a:gd name="f83" fmla="val 1696065"/>
                <a:gd name="f84" fmla="val 105531"/>
                <a:gd name="f85" fmla="val 1725562"/>
                <a:gd name="f86" fmla="val 46538"/>
                <a:gd name="f87" fmla="val 1772265"/>
                <a:gd name="f88" fmla="+- 0 0 12456"/>
                <a:gd name="f89" fmla="val 1814052"/>
                <a:gd name="f90" fmla="val 2292"/>
                <a:gd name="f91" fmla="val 1855839"/>
                <a:gd name="f92" fmla="val 17040"/>
                <a:gd name="f93" fmla="val 1897627"/>
                <a:gd name="f94" fmla="val 1946788"/>
                <a:gd name="f95" fmla="val 194021"/>
                <a:gd name="f96" fmla="val 1995949"/>
                <a:gd name="f97" fmla="val 282511"/>
                <a:gd name="f98" fmla="val 2064775"/>
                <a:gd name="f99" fmla="val 439827"/>
                <a:gd name="f100" fmla="val 2109020"/>
                <a:gd name="f101" fmla="val 533234"/>
                <a:gd name="f102" fmla="val 2153265"/>
                <a:gd name="f103" fmla="val 626640"/>
                <a:gd name="f104" fmla="val 2185219"/>
                <a:gd name="f105" fmla="val 695466"/>
                <a:gd name="f106" fmla="val 2212258"/>
                <a:gd name="f107" fmla="val 754460"/>
                <a:gd name="f108" fmla="val 2239297"/>
                <a:gd name="f109" fmla="val 813453"/>
                <a:gd name="f110" fmla="val 2249129"/>
                <a:gd name="f111" fmla="val 845408"/>
                <a:gd name="f112" fmla="val 2271252"/>
                <a:gd name="f113" fmla="val 887195"/>
                <a:gd name="f114" fmla="val 2293375"/>
                <a:gd name="f115" fmla="val 928982"/>
                <a:gd name="f116" fmla="val 2327788"/>
                <a:gd name="f117" fmla="val 973228"/>
                <a:gd name="f118" fmla="val 2344994"/>
                <a:gd name="f119" fmla="val 1005183"/>
                <a:gd name="f120" fmla="val 2362200"/>
                <a:gd name="f121" fmla="val 1037138"/>
                <a:gd name="f122" fmla="val 2368345"/>
                <a:gd name="f123" fmla="val 1058031"/>
                <a:gd name="f124" fmla="val 1078924"/>
                <a:gd name="f125" fmla="+- 0 0 -90"/>
                <a:gd name="f126" fmla="*/ f3 1 2374491"/>
                <a:gd name="f127" fmla="*/ f4 1 1137918"/>
                <a:gd name="f128" fmla="+- f7 0 f5"/>
                <a:gd name="f129" fmla="+- f6 0 f5"/>
                <a:gd name="f130" fmla="*/ f125 f0 1"/>
                <a:gd name="f131" fmla="*/ f129 1 2374491"/>
                <a:gd name="f132" fmla="*/ f128 1 1137918"/>
                <a:gd name="f133" fmla="*/ 0 f129 1"/>
                <a:gd name="f134" fmla="*/ 1137918 f128 1"/>
                <a:gd name="f135" fmla="*/ 265471 f129 1"/>
                <a:gd name="f136" fmla="*/ 444744 f128 1"/>
                <a:gd name="f137" fmla="*/ 398207 f129 1"/>
                <a:gd name="f138" fmla="*/ 238266 f128 1"/>
                <a:gd name="f139" fmla="*/ 545691 f129 1"/>
                <a:gd name="f140" fmla="*/ 208770 f128 1"/>
                <a:gd name="f141" fmla="*/ 663678 f129 1"/>
                <a:gd name="f142" fmla="*/ 415247 f128 1"/>
                <a:gd name="f143" fmla="*/ 811162 f129 1"/>
                <a:gd name="f144" fmla="*/ 636473 f128 1"/>
                <a:gd name="f145" fmla="*/ 825910 f129 1"/>
                <a:gd name="f146" fmla="*/ 914400 f129 1"/>
                <a:gd name="f147" fmla="*/ 488989 f128 1"/>
                <a:gd name="f148" fmla="*/ 1047136 f129 1"/>
                <a:gd name="f149" fmla="*/ 90783 f128 1"/>
                <a:gd name="f150" fmla="*/ 1209368 f129 1"/>
                <a:gd name="f151" fmla="*/ 31789 f128 1"/>
                <a:gd name="f152" fmla="*/ 1371600 f129 1"/>
                <a:gd name="f153" fmla="*/ 385750 f128 1"/>
                <a:gd name="f154" fmla="*/ 1474839 f129 1"/>
                <a:gd name="f155" fmla="*/ 503737 f128 1"/>
                <a:gd name="f156" fmla="*/ 1637071 f129 1"/>
                <a:gd name="f157" fmla="*/ 356253 f128 1"/>
                <a:gd name="f158" fmla="*/ 1696065 f129 1"/>
                <a:gd name="f159" fmla="*/ 105531 f128 1"/>
                <a:gd name="f160" fmla="*/ 1814052 f129 1"/>
                <a:gd name="f161" fmla="*/ 2292 f128 1"/>
                <a:gd name="f162" fmla="*/ 1946788 f129 1"/>
                <a:gd name="f163" fmla="*/ 194021 f128 1"/>
                <a:gd name="f164" fmla="*/ 2109020 f129 1"/>
                <a:gd name="f165" fmla="*/ 533234 f128 1"/>
                <a:gd name="f166" fmla="*/ 2212258 f129 1"/>
                <a:gd name="f167" fmla="*/ 754460 f128 1"/>
                <a:gd name="f168" fmla="*/ 2271252 f129 1"/>
                <a:gd name="f169" fmla="*/ 887195 f128 1"/>
                <a:gd name="f170" fmla="*/ 2344994 f129 1"/>
                <a:gd name="f171" fmla="*/ 1005183 f128 1"/>
                <a:gd name="f172" fmla="*/ 2374491 f129 1"/>
                <a:gd name="f173" fmla="*/ 1078924 f128 1"/>
                <a:gd name="f174" fmla="*/ f130 1 f2"/>
                <a:gd name="f175" fmla="*/ f133 1 2374491"/>
                <a:gd name="f176" fmla="*/ f134 1 1137918"/>
                <a:gd name="f177" fmla="*/ f135 1 2374491"/>
                <a:gd name="f178" fmla="*/ f136 1 1137918"/>
                <a:gd name="f179" fmla="*/ f137 1 2374491"/>
                <a:gd name="f180" fmla="*/ f138 1 1137918"/>
                <a:gd name="f181" fmla="*/ f139 1 2374491"/>
                <a:gd name="f182" fmla="*/ f140 1 1137918"/>
                <a:gd name="f183" fmla="*/ f141 1 2374491"/>
                <a:gd name="f184" fmla="*/ f142 1 1137918"/>
                <a:gd name="f185" fmla="*/ f143 1 2374491"/>
                <a:gd name="f186" fmla="*/ f144 1 1137918"/>
                <a:gd name="f187" fmla="*/ f145 1 2374491"/>
                <a:gd name="f188" fmla="*/ f146 1 2374491"/>
                <a:gd name="f189" fmla="*/ f147 1 1137918"/>
                <a:gd name="f190" fmla="*/ f148 1 2374491"/>
                <a:gd name="f191" fmla="*/ f149 1 1137918"/>
                <a:gd name="f192" fmla="*/ f150 1 2374491"/>
                <a:gd name="f193" fmla="*/ f151 1 1137918"/>
                <a:gd name="f194" fmla="*/ f152 1 2374491"/>
                <a:gd name="f195" fmla="*/ f153 1 1137918"/>
                <a:gd name="f196" fmla="*/ f154 1 2374491"/>
                <a:gd name="f197" fmla="*/ f155 1 1137918"/>
                <a:gd name="f198" fmla="*/ f156 1 2374491"/>
                <a:gd name="f199" fmla="*/ f157 1 1137918"/>
                <a:gd name="f200" fmla="*/ f158 1 2374491"/>
                <a:gd name="f201" fmla="*/ f159 1 1137918"/>
                <a:gd name="f202" fmla="*/ f160 1 2374491"/>
                <a:gd name="f203" fmla="*/ f161 1 1137918"/>
                <a:gd name="f204" fmla="*/ f162 1 2374491"/>
                <a:gd name="f205" fmla="*/ f163 1 1137918"/>
                <a:gd name="f206" fmla="*/ f164 1 2374491"/>
                <a:gd name="f207" fmla="*/ f165 1 1137918"/>
                <a:gd name="f208" fmla="*/ f166 1 2374491"/>
                <a:gd name="f209" fmla="*/ f167 1 1137918"/>
                <a:gd name="f210" fmla="*/ f168 1 2374491"/>
                <a:gd name="f211" fmla="*/ f169 1 1137918"/>
                <a:gd name="f212" fmla="*/ f170 1 2374491"/>
                <a:gd name="f213" fmla="*/ f171 1 1137918"/>
                <a:gd name="f214" fmla="*/ f172 1 2374491"/>
                <a:gd name="f215" fmla="*/ f173 1 1137918"/>
                <a:gd name="f216" fmla="*/ f5 1 f131"/>
                <a:gd name="f217" fmla="*/ f6 1 f131"/>
                <a:gd name="f218" fmla="*/ f5 1 f132"/>
                <a:gd name="f219" fmla="*/ f7 1 f132"/>
                <a:gd name="f220" fmla="+- f174 0 f1"/>
                <a:gd name="f221" fmla="*/ f175 1 f131"/>
                <a:gd name="f222" fmla="*/ f176 1 f132"/>
                <a:gd name="f223" fmla="*/ f177 1 f131"/>
                <a:gd name="f224" fmla="*/ f178 1 f132"/>
                <a:gd name="f225" fmla="*/ f179 1 f131"/>
                <a:gd name="f226" fmla="*/ f180 1 f132"/>
                <a:gd name="f227" fmla="*/ f181 1 f131"/>
                <a:gd name="f228" fmla="*/ f182 1 f132"/>
                <a:gd name="f229" fmla="*/ f183 1 f131"/>
                <a:gd name="f230" fmla="*/ f184 1 f132"/>
                <a:gd name="f231" fmla="*/ f185 1 f131"/>
                <a:gd name="f232" fmla="*/ f186 1 f132"/>
                <a:gd name="f233" fmla="*/ f187 1 f131"/>
                <a:gd name="f234" fmla="*/ f188 1 f131"/>
                <a:gd name="f235" fmla="*/ f189 1 f132"/>
                <a:gd name="f236" fmla="*/ f190 1 f131"/>
                <a:gd name="f237" fmla="*/ f191 1 f132"/>
                <a:gd name="f238" fmla="*/ f192 1 f131"/>
                <a:gd name="f239" fmla="*/ f193 1 f132"/>
                <a:gd name="f240" fmla="*/ f194 1 f131"/>
                <a:gd name="f241" fmla="*/ f195 1 f132"/>
                <a:gd name="f242" fmla="*/ f196 1 f131"/>
                <a:gd name="f243" fmla="*/ f197 1 f132"/>
                <a:gd name="f244" fmla="*/ f198 1 f131"/>
                <a:gd name="f245" fmla="*/ f199 1 f132"/>
                <a:gd name="f246" fmla="*/ f200 1 f131"/>
                <a:gd name="f247" fmla="*/ f201 1 f132"/>
                <a:gd name="f248" fmla="*/ f202 1 f131"/>
                <a:gd name="f249" fmla="*/ f203 1 f132"/>
                <a:gd name="f250" fmla="*/ f204 1 f131"/>
                <a:gd name="f251" fmla="*/ f205 1 f132"/>
                <a:gd name="f252" fmla="*/ f206 1 f131"/>
                <a:gd name="f253" fmla="*/ f207 1 f132"/>
                <a:gd name="f254" fmla="*/ f208 1 f131"/>
                <a:gd name="f255" fmla="*/ f209 1 f132"/>
                <a:gd name="f256" fmla="*/ f210 1 f131"/>
                <a:gd name="f257" fmla="*/ f211 1 f132"/>
                <a:gd name="f258" fmla="*/ f212 1 f131"/>
                <a:gd name="f259" fmla="*/ f213 1 f132"/>
                <a:gd name="f260" fmla="*/ f214 1 f131"/>
                <a:gd name="f261" fmla="*/ f215 1 f132"/>
                <a:gd name="f262" fmla="*/ f216 f126 1"/>
                <a:gd name="f263" fmla="*/ f217 f126 1"/>
                <a:gd name="f264" fmla="*/ f219 f127 1"/>
                <a:gd name="f265" fmla="*/ f218 f127 1"/>
                <a:gd name="f266" fmla="*/ f221 f126 1"/>
                <a:gd name="f267" fmla="*/ f222 f127 1"/>
                <a:gd name="f268" fmla="*/ f223 f126 1"/>
                <a:gd name="f269" fmla="*/ f224 f127 1"/>
                <a:gd name="f270" fmla="*/ f225 f126 1"/>
                <a:gd name="f271" fmla="*/ f226 f127 1"/>
                <a:gd name="f272" fmla="*/ f227 f126 1"/>
                <a:gd name="f273" fmla="*/ f228 f127 1"/>
                <a:gd name="f274" fmla="*/ f229 f126 1"/>
                <a:gd name="f275" fmla="*/ f230 f127 1"/>
                <a:gd name="f276" fmla="*/ f231 f126 1"/>
                <a:gd name="f277" fmla="*/ f232 f127 1"/>
                <a:gd name="f278" fmla="*/ f233 f126 1"/>
                <a:gd name="f279" fmla="*/ f234 f126 1"/>
                <a:gd name="f280" fmla="*/ f235 f127 1"/>
                <a:gd name="f281" fmla="*/ f236 f126 1"/>
                <a:gd name="f282" fmla="*/ f237 f127 1"/>
                <a:gd name="f283" fmla="*/ f238 f126 1"/>
                <a:gd name="f284" fmla="*/ f239 f127 1"/>
                <a:gd name="f285" fmla="*/ f240 f126 1"/>
                <a:gd name="f286" fmla="*/ f241 f127 1"/>
                <a:gd name="f287" fmla="*/ f242 f126 1"/>
                <a:gd name="f288" fmla="*/ f243 f127 1"/>
                <a:gd name="f289" fmla="*/ f244 f126 1"/>
                <a:gd name="f290" fmla="*/ f245 f127 1"/>
                <a:gd name="f291" fmla="*/ f246 f126 1"/>
                <a:gd name="f292" fmla="*/ f247 f127 1"/>
                <a:gd name="f293" fmla="*/ f248 f126 1"/>
                <a:gd name="f294" fmla="*/ f249 f127 1"/>
                <a:gd name="f295" fmla="*/ f250 f126 1"/>
                <a:gd name="f296" fmla="*/ f251 f127 1"/>
                <a:gd name="f297" fmla="*/ f252 f126 1"/>
                <a:gd name="f298" fmla="*/ f253 f127 1"/>
                <a:gd name="f299" fmla="*/ f254 f126 1"/>
                <a:gd name="f300" fmla="*/ f255 f127 1"/>
                <a:gd name="f301" fmla="*/ f256 f126 1"/>
                <a:gd name="f302" fmla="*/ f257 f127 1"/>
                <a:gd name="f303" fmla="*/ f258 f126 1"/>
                <a:gd name="f304" fmla="*/ f259 f127 1"/>
                <a:gd name="f305" fmla="*/ f260 f126 1"/>
                <a:gd name="f306" fmla="*/ f261 f1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0">
                  <a:pos x="f266" y="f267"/>
                </a:cxn>
                <a:cxn ang="f220">
                  <a:pos x="f268" y="f269"/>
                </a:cxn>
                <a:cxn ang="f220">
                  <a:pos x="f270" y="f271"/>
                </a:cxn>
                <a:cxn ang="f220">
                  <a:pos x="f272" y="f273"/>
                </a:cxn>
                <a:cxn ang="f220">
                  <a:pos x="f274" y="f275"/>
                </a:cxn>
                <a:cxn ang="f220">
                  <a:pos x="f276" y="f277"/>
                </a:cxn>
                <a:cxn ang="f220">
                  <a:pos x="f278" y="f277"/>
                </a:cxn>
                <a:cxn ang="f220">
                  <a:pos x="f279" y="f280"/>
                </a:cxn>
                <a:cxn ang="f220">
                  <a:pos x="f281" y="f282"/>
                </a:cxn>
                <a:cxn ang="f220">
                  <a:pos x="f283" y="f284"/>
                </a:cxn>
                <a:cxn ang="f220">
                  <a:pos x="f285" y="f286"/>
                </a:cxn>
                <a:cxn ang="f220">
                  <a:pos x="f287" y="f288"/>
                </a:cxn>
                <a:cxn ang="f220">
                  <a:pos x="f289" y="f290"/>
                </a:cxn>
                <a:cxn ang="f220">
                  <a:pos x="f291" y="f292"/>
                </a:cxn>
                <a:cxn ang="f220">
                  <a:pos x="f293" y="f294"/>
                </a:cxn>
                <a:cxn ang="f220">
                  <a:pos x="f295" y="f296"/>
                </a:cxn>
                <a:cxn ang="f220">
                  <a:pos x="f297" y="f298"/>
                </a:cxn>
                <a:cxn ang="f220">
                  <a:pos x="f299" y="f300"/>
                </a:cxn>
                <a:cxn ang="f220">
                  <a:pos x="f301" y="f302"/>
                </a:cxn>
                <a:cxn ang="f220">
                  <a:pos x="f303" y="f304"/>
                </a:cxn>
                <a:cxn ang="f220">
                  <a:pos x="f305" y="f306"/>
                </a:cxn>
              </a:cxnLst>
              <a:rect l="f262" t="f265" r="f263" b="f264"/>
              <a:pathLst>
                <a:path w="2374491" h="1137918">
                  <a:moveTo>
                    <a:pt x="f5" y="f7"/>
                  </a:move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38" y="f39"/>
                    <a:pt x="f40" y="f41"/>
                    <a:pt x="f42" y="f37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55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cubicBezTo>
                    <a:pt x="f67" y="f68"/>
                    <a:pt x="f69" y="f70"/>
                    <a:pt x="f71" y="f72"/>
                  </a:cubicBezTo>
                  <a:cubicBezTo>
                    <a:pt x="f73" y="f74"/>
                    <a:pt x="f75" y="f76"/>
                    <a:pt x="f77" y="f78"/>
                  </a:cubicBezTo>
                  <a:cubicBezTo>
                    <a:pt x="f79" y="f80"/>
                    <a:pt x="f81" y="f82"/>
                    <a:pt x="f83" y="f84"/>
                  </a:cubicBezTo>
                  <a:cubicBezTo>
                    <a:pt x="f85" y="f86"/>
                    <a:pt x="f87" y="f88"/>
                    <a:pt x="f89" y="f90"/>
                  </a:cubicBezTo>
                  <a:cubicBezTo>
                    <a:pt x="f91" y="f92"/>
                    <a:pt x="f93" y="f84"/>
                    <a:pt x="f94" y="f95"/>
                  </a:cubicBezTo>
                  <a:cubicBezTo>
                    <a:pt x="f96" y="f97"/>
                    <a:pt x="f98" y="f99"/>
                    <a:pt x="f100" y="f101"/>
                  </a:cubicBezTo>
                  <a:cubicBezTo>
                    <a:pt x="f102" y="f103"/>
                    <a:pt x="f104" y="f105"/>
                    <a:pt x="f106" y="f107"/>
                  </a:cubicBezTo>
                  <a:cubicBezTo>
                    <a:pt x="f108" y="f109"/>
                    <a:pt x="f110" y="f111"/>
                    <a:pt x="f112" y="f113"/>
                  </a:cubicBezTo>
                  <a:cubicBezTo>
                    <a:pt x="f114" y="f115"/>
                    <a:pt x="f116" y="f117"/>
                    <a:pt x="f118" y="f119"/>
                  </a:cubicBezTo>
                  <a:cubicBezTo>
                    <a:pt x="f120" y="f121"/>
                    <a:pt x="f122" y="f123"/>
                    <a:pt x="f6" y="f124"/>
                  </a:cubicBezTo>
                </a:path>
              </a:pathLst>
            </a:custGeom>
            <a:noFill/>
            <a:ln w="25402">
              <a:solidFill>
                <a:srgbClr val="385D8A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2" name="Rovnoramenný trojúhelník 30"/>
            <p:cNvSpPr/>
            <p:nvPr/>
          </p:nvSpPr>
          <p:spPr>
            <a:xfrm>
              <a:off x="686842" y="895417"/>
              <a:ext cx="311664" cy="28802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FFFFFF"/>
            </a:solidFill>
            <a:ln w="25402">
              <a:solidFill>
                <a:srgbClr val="FFFF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3" name="Rovnoramenný trojúhelník 31"/>
            <p:cNvSpPr/>
            <p:nvPr/>
          </p:nvSpPr>
          <p:spPr>
            <a:xfrm>
              <a:off x="1387217" y="766331"/>
              <a:ext cx="311664" cy="4171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FFFFFF"/>
            </a:solidFill>
            <a:ln w="25402">
              <a:solidFill>
                <a:srgbClr val="FFFF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4" name="Rovnoramenný trojúhelník 32"/>
            <p:cNvSpPr/>
            <p:nvPr/>
          </p:nvSpPr>
          <p:spPr>
            <a:xfrm>
              <a:off x="1968602" y="750338"/>
              <a:ext cx="370588" cy="4201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FFFFFF"/>
            </a:solidFill>
            <a:ln w="25402">
              <a:solidFill>
                <a:srgbClr val="FFFF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35" name="TextovéPole 34"/>
          <p:cNvSpPr txBox="1"/>
          <p:nvPr/>
        </p:nvSpPr>
        <p:spPr>
          <a:xfrm>
            <a:off x="6939637" y="1239690"/>
            <a:ext cx="1692746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M. </a:t>
            </a:r>
            <a:r>
              <a:rPr lang="cs-CZ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Blancher</a:t>
            </a:r>
            <a:endParaRPr lang="cs-CZ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6" name="Obrázek 35" descr="http://img.cas.sk/img/4/article/697291_lavina-laviny-pes-zachrana-horska-sluzba-michal-gercak-lavinovy-pes-lars.jpg?time=1293096424&amp;hash=050734cd4ea50ee90622ed6d4db555c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43050" y="1745754"/>
            <a:ext cx="757937" cy="8339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55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8229600" cy="1143000"/>
          </a:xfrm>
        </p:spPr>
        <p:txBody>
          <a:bodyPr/>
          <a:lstStyle/>
          <a:p>
            <a:r>
              <a:rPr lang="cs-CZ" altLang="cs-CZ" dirty="0" smtClean="0"/>
              <a:t>HYPOTERMIE </a:t>
            </a: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>
          <a:xfrm>
            <a:off x="684213" y="1412875"/>
            <a:ext cx="8229600" cy="4497388"/>
          </a:xfrm>
        </p:spPr>
        <p:txBody>
          <a:bodyPr>
            <a:normAutofit lnSpcReduction="10000"/>
          </a:bodyPr>
          <a:lstStyle/>
          <a:p>
            <a:r>
              <a:rPr lang="cs-CZ" altLang="cs-CZ" sz="2400" dirty="0" smtClean="0"/>
              <a:t>Podchlazení je </a:t>
            </a:r>
            <a:r>
              <a:rPr lang="cs-CZ" altLang="cs-CZ" sz="2400" b="1" dirty="0" smtClean="0"/>
              <a:t>život ohrožující stav</a:t>
            </a:r>
            <a:r>
              <a:rPr lang="cs-CZ" altLang="cs-CZ" sz="2400" dirty="0" smtClean="0"/>
              <a:t>, komplexně postihuje celý organismus</a:t>
            </a:r>
          </a:p>
          <a:p>
            <a:r>
              <a:rPr lang="cs-CZ" altLang="cs-CZ" sz="2400" dirty="0" smtClean="0"/>
              <a:t>Pokles </a:t>
            </a:r>
            <a:r>
              <a:rPr lang="cs-CZ" altLang="cs-CZ" sz="2400" u="sng" dirty="0" smtClean="0"/>
              <a:t>centrální tělesné teploty</a:t>
            </a:r>
            <a:r>
              <a:rPr lang="cs-CZ" altLang="cs-CZ" sz="2400" dirty="0" smtClean="0"/>
              <a:t> pod 35°C </a:t>
            </a:r>
          </a:p>
          <a:p>
            <a:r>
              <a:rPr lang="cs-CZ" altLang="cs-CZ" sz="2400" dirty="0" smtClean="0"/>
              <a:t>Tepelné ztráty převažují nad tvorbou tepla</a:t>
            </a:r>
          </a:p>
          <a:p>
            <a:r>
              <a:rPr lang="cs-CZ" altLang="cs-CZ" sz="2400" dirty="0" smtClean="0"/>
              <a:t>Kritická je teplota 29°C, riziko zástavy oběhu, není schopen vyrobit tolik tepla, aby se i při minimalizaci tepelných ztrát spontánně ohřál na normální teplotu</a:t>
            </a:r>
          </a:p>
          <a:p>
            <a:r>
              <a:rPr lang="cs-CZ" altLang="cs-CZ" sz="2400" dirty="0" smtClean="0"/>
              <a:t>Pro vznik nemusí mrznout, stačí, když je „jen“ chladno!!</a:t>
            </a:r>
          </a:p>
          <a:p>
            <a:r>
              <a:rPr lang="cs-CZ" altLang="cs-CZ" sz="2400" dirty="0" smtClean="0"/>
              <a:t>Hypotermie, acidóza, </a:t>
            </a:r>
            <a:r>
              <a:rPr lang="cs-CZ" altLang="cs-CZ" sz="2400" dirty="0" err="1" smtClean="0"/>
              <a:t>koagulopatie</a:t>
            </a:r>
            <a:r>
              <a:rPr lang="cs-CZ" altLang="cs-CZ" sz="2400" dirty="0" smtClean="0"/>
              <a:t> = </a:t>
            </a:r>
            <a:r>
              <a:rPr lang="cs-CZ" altLang="cs-CZ" sz="2400" dirty="0" smtClean="0">
                <a:solidFill>
                  <a:srgbClr val="C00000"/>
                </a:solidFill>
              </a:rPr>
              <a:t>letální triáda</a:t>
            </a:r>
          </a:p>
          <a:p>
            <a:r>
              <a:rPr lang="cs-CZ" altLang="cs-CZ" sz="2400" dirty="0" smtClean="0"/>
              <a:t>Snadněji dojde k podchlazení u hraničních věkových skupin</a:t>
            </a:r>
          </a:p>
          <a:p>
            <a:endParaRPr lang="cs-CZ" altLang="cs-CZ" sz="2400" dirty="0" smtClean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11365" y="5517232"/>
            <a:ext cx="2952750" cy="58102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600" dirty="0" err="1"/>
              <a:t>Zeman,V</a:t>
            </a:r>
            <a:r>
              <a:rPr lang="cs-CZ" sz="1600" dirty="0"/>
              <a:t>: Adaptace na chlad u člověka, </a:t>
            </a:r>
            <a:r>
              <a:rPr lang="cs-CZ" sz="1600" dirty="0" err="1"/>
              <a:t>Galén</a:t>
            </a:r>
            <a:r>
              <a:rPr lang="cs-CZ" sz="1600" dirty="0"/>
              <a:t> 2006</a:t>
            </a:r>
          </a:p>
        </p:txBody>
      </p:sp>
    </p:spTree>
    <p:extLst>
      <p:ext uri="{BB962C8B-B14F-4D97-AF65-F5344CB8AC3E}">
        <p14:creationId xmlns:p14="http://schemas.microsoft.com/office/powerpoint/2010/main" val="286456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7125113" cy="924475"/>
          </a:xfrm>
        </p:spPr>
        <p:txBody>
          <a:bodyPr/>
          <a:lstStyle/>
          <a:p>
            <a:r>
              <a:rPr lang="cs-CZ" dirty="0" smtClean="0"/>
              <a:t>NEJČASTĚJŠÍ PŘÍČINY TĚŽKÉ  HYPOTERMIE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2358320"/>
            <a:ext cx="8229600" cy="4497388"/>
          </a:xfrm>
        </p:spPr>
        <p:txBody>
          <a:bodyPr>
            <a:normAutofit/>
          </a:bodyPr>
          <a:lstStyle/>
          <a:p>
            <a:r>
              <a:rPr lang="cs-CZ" sz="3200" dirty="0" smtClean="0"/>
              <a:t>Lavinová nehoda</a:t>
            </a:r>
          </a:p>
          <a:p>
            <a:r>
              <a:rPr lang="cs-CZ" sz="3200" dirty="0" smtClean="0"/>
              <a:t>Pád do ledové vody</a:t>
            </a:r>
          </a:p>
          <a:p>
            <a:r>
              <a:rPr lang="cs-CZ" sz="3200" dirty="0" smtClean="0"/>
              <a:t>Expozice velmi chladného prostředí, často v kombinaci s intoxikací alkoholem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67689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horskasluzba.cz/data/web/fotobanka/2014/jeseniky-140920/1400.dsc-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6667500" cy="446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5536" y="5013176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http://www.horskasluzba.cz/cz/aktualni-informace/aktualne/tiskove-zpravy/1937-zachrana-turisty-z-nepristupneho-terenu</a:t>
            </a:r>
          </a:p>
        </p:txBody>
      </p:sp>
    </p:spTree>
    <p:extLst>
      <p:ext uri="{BB962C8B-B14F-4D97-AF65-F5344CB8AC3E}">
        <p14:creationId xmlns:p14="http://schemas.microsoft.com/office/powerpoint/2010/main" val="66099827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35"/>
          <p:cNvSpPr>
            <a:spLocks noChangeArrowheads="1"/>
          </p:cNvSpPr>
          <p:nvPr/>
        </p:nvSpPr>
        <p:spPr bwMode="auto">
          <a:xfrm rot="-5400000">
            <a:off x="7775575" y="2312988"/>
            <a:ext cx="865188" cy="792162"/>
          </a:xfrm>
          <a:prstGeom prst="chevron">
            <a:avLst>
              <a:gd name="adj" fmla="val 44891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44" name="AutoShape 222"/>
          <p:cNvSpPr>
            <a:spLocks noChangeArrowheads="1"/>
          </p:cNvSpPr>
          <p:nvPr/>
        </p:nvSpPr>
        <p:spPr bwMode="auto">
          <a:xfrm rot="5400000">
            <a:off x="6407944" y="4545807"/>
            <a:ext cx="3600450" cy="792162"/>
          </a:xfrm>
          <a:prstGeom prst="chevron">
            <a:avLst>
              <a:gd name="adj" fmla="val 76362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12541" name="Group 25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84668956"/>
              </p:ext>
            </p:extLst>
          </p:nvPr>
        </p:nvGraphicFramePr>
        <p:xfrm>
          <a:off x="250825" y="1268413"/>
          <a:ext cx="8539322" cy="5310188"/>
        </p:xfrm>
        <a:graphic>
          <a:graphicData uri="http://schemas.openxmlformats.org/drawingml/2006/table">
            <a:tbl>
              <a:tblPr/>
              <a:tblGrid>
                <a:gridCol w="1471772"/>
                <a:gridCol w="1279525"/>
                <a:gridCol w="1171575"/>
                <a:gridCol w="2384425"/>
                <a:gridCol w="1204912"/>
                <a:gridCol w="1027113"/>
              </a:tblGrid>
              <a:tr h="1139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Klasifikace dle teploty tělesného jádra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Teplota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Swiss</a:t>
                      </a: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staging</a:t>
                      </a: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system</a:t>
                      </a: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REGA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Klinický stav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= užití na místě nehody =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„on </a:t>
                      </a: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site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triage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“</a:t>
                      </a: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Spotřeba O2 tkáněmi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9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Lehká, nezávažná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 </a:t>
                      </a: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/>
                          <a:cs typeface="Times New Roman" pitchFamily="18" charset="0"/>
                        </a:rPr>
                        <a:t>–</a:t>
                      </a: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32 °C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Jasné vědomí,   chladový třes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 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/>
                          <a:cs typeface="Times New Roman" pitchFamily="18" charset="0"/>
                        </a:rPr>
                        <a:t>–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32 °C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↑až o 300% !!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9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Střední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32 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/>
                          <a:cs typeface="Times New Roman" pitchFamily="18" charset="0"/>
                        </a:rPr>
                        <a:t>–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28 °C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II.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Postupný útlum vědomí, není třes, arytmie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32 </a:t>
                      </a: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/>
                          <a:cs typeface="Times New Roman" pitchFamily="18" charset="0"/>
                        </a:rPr>
                        <a:t>–</a:t>
                      </a: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28 °C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↓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o 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666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Těžká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 </a:t>
                      </a: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28 °C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III.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Bezvědomí, základní životní funkce zpomalené, ale zachovány, arytmie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28 </a:t>
                      </a: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/>
                          <a:cs typeface="Times New Roman" pitchFamily="18" charset="0"/>
                        </a:rPr>
                        <a:t>–</a:t>
                      </a: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24 °C</a:t>
                      </a: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755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IV.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Bezvědomí, apnoe, KF, ASY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 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/>
                          <a:cs typeface="Times New Roman" pitchFamily="18" charset="0"/>
                        </a:rPr>
                        <a:t>–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15 °C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↓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o 75% (22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°C)</a:t>
                      </a: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6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Ireverzibilní HT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&lt; 13 °C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(13,7 °C)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↓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o 92%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(10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°C)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Zaoblený obdélník 2"/>
          <p:cNvSpPr/>
          <p:nvPr/>
        </p:nvSpPr>
        <p:spPr>
          <a:xfrm>
            <a:off x="205910" y="3789040"/>
            <a:ext cx="8676163" cy="20882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205910" y="258060"/>
            <a:ext cx="8656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TĚŽKÁ HYPOTERMIE </a:t>
            </a:r>
            <a:endParaRPr lang="cs-CZ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0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125113" cy="924475"/>
          </a:xfrm>
        </p:spPr>
        <p:txBody>
          <a:bodyPr/>
          <a:lstStyle/>
          <a:p>
            <a:r>
              <a:rPr lang="cs-CZ" dirty="0" smtClean="0"/>
              <a:t>Jak vypadá velmi těžce podchlazený pacient (HT 4)?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99592" y="1844824"/>
            <a:ext cx="7269128" cy="4752528"/>
          </a:xfrm>
        </p:spPr>
        <p:txBody>
          <a:bodyPr/>
          <a:lstStyle/>
          <a:p>
            <a:r>
              <a:rPr lang="cs-CZ" sz="2800" dirty="0" smtClean="0"/>
              <a:t>Na první pohled mrtvý</a:t>
            </a:r>
            <a:endParaRPr lang="cs-CZ" sz="2800" dirty="0"/>
          </a:p>
          <a:p>
            <a:r>
              <a:rPr lang="cs-CZ" sz="2800" dirty="0" smtClean="0"/>
              <a:t>Fixovaná mydriáza</a:t>
            </a:r>
          </a:p>
          <a:p>
            <a:r>
              <a:rPr lang="cs-CZ" sz="2800" dirty="0"/>
              <a:t>B</a:t>
            </a:r>
            <a:r>
              <a:rPr lang="cs-CZ" sz="2800" dirty="0" smtClean="0"/>
              <a:t>ledý až voskově bílý </a:t>
            </a:r>
          </a:p>
          <a:p>
            <a:r>
              <a:rPr lang="cs-CZ" sz="2800" dirty="0" smtClean="0"/>
              <a:t>Na pohmat ledově chladná kůže</a:t>
            </a:r>
          </a:p>
          <a:p>
            <a:r>
              <a:rPr lang="cs-CZ" sz="2800" dirty="0" smtClean="0"/>
              <a:t>Z TR často odsáván zpěněný růžový sekret</a:t>
            </a:r>
          </a:p>
          <a:p>
            <a:r>
              <a:rPr lang="cs-CZ" sz="2800" dirty="0" smtClean="0"/>
              <a:t>Metabolická acidóza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597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9" descr="nazadech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852738"/>
            <a:ext cx="6700837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Skupina 3"/>
          <p:cNvGrpSpPr/>
          <p:nvPr/>
        </p:nvGrpSpPr>
        <p:grpSpPr>
          <a:xfrm>
            <a:off x="1457325" y="1125538"/>
            <a:ext cx="7218363" cy="4521200"/>
            <a:chOff x="1457325" y="1125538"/>
            <a:chExt cx="7218363" cy="4521200"/>
          </a:xfrm>
        </p:grpSpPr>
        <p:sp>
          <p:nvSpPr>
            <p:cNvPr id="4100" name="Text Box 7"/>
            <p:cNvSpPr txBox="1">
              <a:spLocks noChangeArrowheads="1"/>
            </p:cNvSpPr>
            <p:nvPr/>
          </p:nvSpPr>
          <p:spPr bwMode="auto">
            <a:xfrm>
              <a:off x="4665663" y="1125538"/>
              <a:ext cx="4010025" cy="1366837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sz="1400" b="1"/>
                <a:t>Vedení:</a:t>
              </a:r>
              <a:r>
                <a:rPr lang="cs-CZ" sz="1400"/>
                <a:t> přímé předání kinetické energie molekul mezi dvěma předměty s rozdílnou teplotou, </a:t>
              </a:r>
              <a:r>
                <a:rPr lang="cs-CZ" sz="1400" b="1">
                  <a:solidFill>
                    <a:srgbClr val="FF0000"/>
                  </a:solidFill>
                </a:rPr>
                <a:t>vedení urychluje pobyt ve studené vodě (až 5x), </a:t>
              </a:r>
              <a:r>
                <a:rPr lang="cs-CZ" sz="1400"/>
                <a:t>zvýšená vlhkost</a:t>
              </a:r>
              <a:r>
                <a:rPr lang="cs-CZ" sz="1400">
                  <a:latin typeface="Times New Roman" pitchFamily="18" charset="0"/>
                </a:rPr>
                <a:t> </a:t>
              </a:r>
              <a:r>
                <a:rPr lang="cs-CZ" sz="1400"/>
                <a:t>vzduchu.</a:t>
              </a:r>
              <a:r>
                <a:rPr lang="cs-CZ" sz="1400">
                  <a:latin typeface="Times New Roman" pitchFamily="18" charset="0"/>
                </a:rPr>
                <a:t> </a:t>
              </a:r>
              <a:r>
                <a:rPr lang="cs-CZ" sz="1400"/>
                <a:t>Čím větší je teplotní gradient mezi kůží a okolím, tím větší jsou tepelné ztráty</a:t>
              </a:r>
            </a:p>
            <a:p>
              <a:pPr eaLnBrk="1" hangingPunct="1"/>
              <a:endParaRPr lang="cs-CZ" sz="1400">
                <a:latin typeface="Times New Roman" pitchFamily="18" charset="0"/>
              </a:endParaRPr>
            </a:p>
          </p:txBody>
        </p:sp>
        <p:grpSp>
          <p:nvGrpSpPr>
            <p:cNvPr id="4102" name="Group 10"/>
            <p:cNvGrpSpPr>
              <a:grpSpLocks/>
            </p:cNvGrpSpPr>
            <p:nvPr/>
          </p:nvGrpSpPr>
          <p:grpSpPr bwMode="auto">
            <a:xfrm>
              <a:off x="1457325" y="5081588"/>
              <a:ext cx="5540375" cy="565150"/>
              <a:chOff x="2317" y="13657"/>
              <a:chExt cx="6840" cy="540"/>
            </a:xfrm>
          </p:grpSpPr>
          <p:sp>
            <p:nvSpPr>
              <p:cNvPr id="4137" name="Line 11"/>
              <p:cNvSpPr>
                <a:spLocks noChangeShapeType="1"/>
              </p:cNvSpPr>
              <p:nvPr/>
            </p:nvSpPr>
            <p:spPr bwMode="auto">
              <a:xfrm>
                <a:off x="2317" y="13657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8" name="Line 12"/>
              <p:cNvSpPr>
                <a:spLocks noChangeShapeType="1"/>
              </p:cNvSpPr>
              <p:nvPr/>
            </p:nvSpPr>
            <p:spPr bwMode="auto">
              <a:xfrm>
                <a:off x="2677" y="13657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9" name="Line 13"/>
              <p:cNvSpPr>
                <a:spLocks noChangeShapeType="1"/>
              </p:cNvSpPr>
              <p:nvPr/>
            </p:nvSpPr>
            <p:spPr bwMode="auto">
              <a:xfrm>
                <a:off x="3037" y="13657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40" name="Line 14"/>
              <p:cNvSpPr>
                <a:spLocks noChangeShapeType="1"/>
              </p:cNvSpPr>
              <p:nvPr/>
            </p:nvSpPr>
            <p:spPr bwMode="auto">
              <a:xfrm>
                <a:off x="3397" y="13657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41" name="Line 15"/>
              <p:cNvSpPr>
                <a:spLocks noChangeShapeType="1"/>
              </p:cNvSpPr>
              <p:nvPr/>
            </p:nvSpPr>
            <p:spPr bwMode="auto">
              <a:xfrm>
                <a:off x="3757" y="13657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42" name="Line 16"/>
              <p:cNvSpPr>
                <a:spLocks noChangeShapeType="1"/>
              </p:cNvSpPr>
              <p:nvPr/>
            </p:nvSpPr>
            <p:spPr bwMode="auto">
              <a:xfrm>
                <a:off x="4117" y="13657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43" name="Line 17"/>
              <p:cNvSpPr>
                <a:spLocks noChangeShapeType="1"/>
              </p:cNvSpPr>
              <p:nvPr/>
            </p:nvSpPr>
            <p:spPr bwMode="auto">
              <a:xfrm>
                <a:off x="4477" y="13657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44" name="Line 18"/>
              <p:cNvSpPr>
                <a:spLocks noChangeShapeType="1"/>
              </p:cNvSpPr>
              <p:nvPr/>
            </p:nvSpPr>
            <p:spPr bwMode="auto">
              <a:xfrm>
                <a:off x="4837" y="13657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45" name="Line 19"/>
              <p:cNvSpPr>
                <a:spLocks noChangeShapeType="1"/>
              </p:cNvSpPr>
              <p:nvPr/>
            </p:nvSpPr>
            <p:spPr bwMode="auto">
              <a:xfrm>
                <a:off x="5197" y="13657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46" name="Line 20"/>
              <p:cNvSpPr>
                <a:spLocks noChangeShapeType="1"/>
              </p:cNvSpPr>
              <p:nvPr/>
            </p:nvSpPr>
            <p:spPr bwMode="auto">
              <a:xfrm>
                <a:off x="5557" y="13657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47" name="Line 21"/>
              <p:cNvSpPr>
                <a:spLocks noChangeShapeType="1"/>
              </p:cNvSpPr>
              <p:nvPr/>
            </p:nvSpPr>
            <p:spPr bwMode="auto">
              <a:xfrm>
                <a:off x="5917" y="13657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48" name="Line 22"/>
              <p:cNvSpPr>
                <a:spLocks noChangeShapeType="1"/>
              </p:cNvSpPr>
              <p:nvPr/>
            </p:nvSpPr>
            <p:spPr bwMode="auto">
              <a:xfrm>
                <a:off x="6277" y="13657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49" name="Line 23"/>
              <p:cNvSpPr>
                <a:spLocks noChangeShapeType="1"/>
              </p:cNvSpPr>
              <p:nvPr/>
            </p:nvSpPr>
            <p:spPr bwMode="auto">
              <a:xfrm>
                <a:off x="6637" y="13657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50" name="Line 24"/>
              <p:cNvSpPr>
                <a:spLocks noChangeShapeType="1"/>
              </p:cNvSpPr>
              <p:nvPr/>
            </p:nvSpPr>
            <p:spPr bwMode="auto">
              <a:xfrm>
                <a:off x="6997" y="13657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51" name="Line 25"/>
              <p:cNvSpPr>
                <a:spLocks noChangeShapeType="1"/>
              </p:cNvSpPr>
              <p:nvPr/>
            </p:nvSpPr>
            <p:spPr bwMode="auto">
              <a:xfrm>
                <a:off x="7357" y="13657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52" name="Line 26"/>
              <p:cNvSpPr>
                <a:spLocks noChangeShapeType="1"/>
              </p:cNvSpPr>
              <p:nvPr/>
            </p:nvSpPr>
            <p:spPr bwMode="auto">
              <a:xfrm>
                <a:off x="7717" y="13657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53" name="Line 27"/>
              <p:cNvSpPr>
                <a:spLocks noChangeShapeType="1"/>
              </p:cNvSpPr>
              <p:nvPr/>
            </p:nvSpPr>
            <p:spPr bwMode="auto">
              <a:xfrm>
                <a:off x="8077" y="13657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54" name="Line 28"/>
              <p:cNvSpPr>
                <a:spLocks noChangeShapeType="1"/>
              </p:cNvSpPr>
              <p:nvPr/>
            </p:nvSpPr>
            <p:spPr bwMode="auto">
              <a:xfrm>
                <a:off x="8437" y="13657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55" name="Line 29"/>
              <p:cNvSpPr>
                <a:spLocks noChangeShapeType="1"/>
              </p:cNvSpPr>
              <p:nvPr/>
            </p:nvSpPr>
            <p:spPr bwMode="auto">
              <a:xfrm>
                <a:off x="8797" y="13657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56" name="Line 30"/>
              <p:cNvSpPr>
                <a:spLocks noChangeShapeType="1"/>
              </p:cNvSpPr>
              <p:nvPr/>
            </p:nvSpPr>
            <p:spPr bwMode="auto">
              <a:xfrm>
                <a:off x="9157" y="13657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3" name="Skupina 2"/>
          <p:cNvGrpSpPr/>
          <p:nvPr/>
        </p:nvGrpSpPr>
        <p:grpSpPr>
          <a:xfrm>
            <a:off x="1603375" y="1125538"/>
            <a:ext cx="5394325" cy="2825750"/>
            <a:chOff x="1603375" y="1125538"/>
            <a:chExt cx="5394325" cy="2825750"/>
          </a:xfrm>
        </p:grpSpPr>
        <p:sp>
          <p:nvSpPr>
            <p:cNvPr id="4099" name="Text Box 6"/>
            <p:cNvSpPr txBox="1">
              <a:spLocks noChangeArrowheads="1"/>
            </p:cNvSpPr>
            <p:nvPr/>
          </p:nvSpPr>
          <p:spPr bwMode="auto">
            <a:xfrm>
              <a:off x="2624138" y="1125538"/>
              <a:ext cx="1876425" cy="1366837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sz="1400" b="1"/>
                <a:t>Odpařování:           </a:t>
              </a:r>
              <a:r>
                <a:rPr lang="cs-CZ" sz="1400"/>
                <a:t> z povrchu kůže, vydechování vodních par plícemi</a:t>
              </a:r>
            </a:p>
            <a:p>
              <a:pPr eaLnBrk="1" hangingPunct="1"/>
              <a:endParaRPr lang="cs-CZ" sz="1400">
                <a:latin typeface="Times New Roman" pitchFamily="18" charset="0"/>
              </a:endParaRPr>
            </a:p>
          </p:txBody>
        </p:sp>
        <p:grpSp>
          <p:nvGrpSpPr>
            <p:cNvPr id="4103" name="Group 31"/>
            <p:cNvGrpSpPr>
              <a:grpSpLocks/>
            </p:cNvGrpSpPr>
            <p:nvPr/>
          </p:nvGrpSpPr>
          <p:grpSpPr bwMode="auto">
            <a:xfrm>
              <a:off x="1603375" y="2632075"/>
              <a:ext cx="5394325" cy="1319213"/>
              <a:chOff x="2497" y="11490"/>
              <a:chExt cx="6660" cy="1260"/>
            </a:xfrm>
          </p:grpSpPr>
          <p:sp>
            <p:nvSpPr>
              <p:cNvPr id="4128" name="Line 32"/>
              <p:cNvSpPr>
                <a:spLocks noChangeShapeType="1"/>
              </p:cNvSpPr>
              <p:nvPr/>
            </p:nvSpPr>
            <p:spPr bwMode="auto">
              <a:xfrm flipH="1" flipV="1">
                <a:off x="2497" y="12210"/>
                <a:ext cx="180" cy="540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29" name="Line 33"/>
              <p:cNvSpPr>
                <a:spLocks noChangeShapeType="1"/>
              </p:cNvSpPr>
              <p:nvPr/>
            </p:nvSpPr>
            <p:spPr bwMode="auto">
              <a:xfrm flipV="1">
                <a:off x="3757" y="12030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0" name="Line 34"/>
              <p:cNvSpPr>
                <a:spLocks noChangeShapeType="1"/>
              </p:cNvSpPr>
              <p:nvPr/>
            </p:nvSpPr>
            <p:spPr bwMode="auto">
              <a:xfrm flipV="1">
                <a:off x="4657" y="11850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1" name="Line 35"/>
              <p:cNvSpPr>
                <a:spLocks noChangeShapeType="1"/>
              </p:cNvSpPr>
              <p:nvPr/>
            </p:nvSpPr>
            <p:spPr bwMode="auto">
              <a:xfrm flipV="1">
                <a:off x="5737" y="11670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2" name="Line 36"/>
              <p:cNvSpPr>
                <a:spLocks noChangeShapeType="1"/>
              </p:cNvSpPr>
              <p:nvPr/>
            </p:nvSpPr>
            <p:spPr bwMode="auto">
              <a:xfrm flipV="1">
                <a:off x="6637" y="11670"/>
                <a:ext cx="0" cy="540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3" name="Line 37"/>
              <p:cNvSpPr>
                <a:spLocks noChangeShapeType="1"/>
              </p:cNvSpPr>
              <p:nvPr/>
            </p:nvSpPr>
            <p:spPr bwMode="auto">
              <a:xfrm flipV="1">
                <a:off x="7537" y="11850"/>
                <a:ext cx="180" cy="540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4" name="Line 38"/>
              <p:cNvSpPr>
                <a:spLocks noChangeShapeType="1"/>
              </p:cNvSpPr>
              <p:nvPr/>
            </p:nvSpPr>
            <p:spPr bwMode="auto">
              <a:xfrm flipV="1">
                <a:off x="8797" y="11497"/>
                <a:ext cx="360" cy="900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5" name="Line 39"/>
              <p:cNvSpPr>
                <a:spLocks noChangeShapeType="1"/>
              </p:cNvSpPr>
              <p:nvPr/>
            </p:nvSpPr>
            <p:spPr bwMode="auto">
              <a:xfrm flipV="1">
                <a:off x="8617" y="11490"/>
                <a:ext cx="180" cy="727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6" name="Line 40"/>
              <p:cNvSpPr>
                <a:spLocks noChangeShapeType="1"/>
              </p:cNvSpPr>
              <p:nvPr/>
            </p:nvSpPr>
            <p:spPr bwMode="auto">
              <a:xfrm flipH="1" flipV="1">
                <a:off x="8257" y="11497"/>
                <a:ext cx="180" cy="720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2" name="Skupina 1"/>
          <p:cNvGrpSpPr/>
          <p:nvPr/>
        </p:nvGrpSpPr>
        <p:grpSpPr>
          <a:xfrm>
            <a:off x="468313" y="1125538"/>
            <a:ext cx="7623175" cy="3484562"/>
            <a:chOff x="468313" y="1125538"/>
            <a:chExt cx="7623175" cy="3484562"/>
          </a:xfrm>
        </p:grpSpPr>
        <p:sp>
          <p:nvSpPr>
            <p:cNvPr id="4098" name="Text Box 5"/>
            <p:cNvSpPr txBox="1">
              <a:spLocks noChangeArrowheads="1"/>
            </p:cNvSpPr>
            <p:nvPr/>
          </p:nvSpPr>
          <p:spPr bwMode="auto">
            <a:xfrm>
              <a:off x="468313" y="1125538"/>
              <a:ext cx="2009775" cy="1366837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sz="1400" b="1"/>
                <a:t>Vyzařování:</a:t>
              </a:r>
              <a:r>
                <a:rPr lang="cs-CZ" sz="1400"/>
                <a:t> elektromagnetické vlny</a:t>
              </a:r>
            </a:p>
            <a:p>
              <a:pPr eaLnBrk="1" hangingPunct="1"/>
              <a:endParaRPr lang="cs-CZ" sz="1400">
                <a:latin typeface="Times New Roman" pitchFamily="18" charset="0"/>
              </a:endParaRPr>
            </a:p>
          </p:txBody>
        </p:sp>
        <p:grpSp>
          <p:nvGrpSpPr>
            <p:cNvPr id="4104" name="Group 67"/>
            <p:cNvGrpSpPr>
              <a:grpSpLocks/>
            </p:cNvGrpSpPr>
            <p:nvPr/>
          </p:nvGrpSpPr>
          <p:grpSpPr bwMode="auto">
            <a:xfrm>
              <a:off x="2041525" y="2632075"/>
              <a:ext cx="6049963" cy="1978025"/>
              <a:chOff x="1286" y="1658"/>
              <a:chExt cx="3811" cy="1246"/>
            </a:xfrm>
          </p:grpSpPr>
          <p:sp>
            <p:nvSpPr>
              <p:cNvPr id="4120" name="AutoShape 42"/>
              <p:cNvSpPr>
                <a:spLocks noChangeArrowheads="1"/>
              </p:cNvSpPr>
              <p:nvPr/>
            </p:nvSpPr>
            <p:spPr bwMode="auto">
              <a:xfrm rot="-5552688">
                <a:off x="1542" y="2100"/>
                <a:ext cx="593" cy="18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88 w 21600"/>
                  <a:gd name="T13" fmla="*/ 4839 h 21600"/>
                  <a:gd name="T14" fmla="*/ 14315 w 21600"/>
                  <a:gd name="T15" fmla="*/ 1676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8453" y="0"/>
                    </a:moveTo>
                    <a:lnTo>
                      <a:pt x="8453" y="4809"/>
                    </a:lnTo>
                    <a:lnTo>
                      <a:pt x="3375" y="4809"/>
                    </a:lnTo>
                    <a:lnTo>
                      <a:pt x="3375" y="16791"/>
                    </a:lnTo>
                    <a:lnTo>
                      <a:pt x="8453" y="16791"/>
                    </a:lnTo>
                    <a:lnTo>
                      <a:pt x="8453" y="21600"/>
                    </a:lnTo>
                    <a:lnTo>
                      <a:pt x="21600" y="10800"/>
                    </a:lnTo>
                    <a:lnTo>
                      <a:pt x="8453" y="0"/>
                    </a:lnTo>
                    <a:close/>
                  </a:path>
                  <a:path w="21600" h="21600">
                    <a:moveTo>
                      <a:pt x="1350" y="4809"/>
                    </a:moveTo>
                    <a:lnTo>
                      <a:pt x="1350" y="16791"/>
                    </a:lnTo>
                    <a:lnTo>
                      <a:pt x="2700" y="16791"/>
                    </a:lnTo>
                    <a:lnTo>
                      <a:pt x="2700" y="4809"/>
                    </a:lnTo>
                    <a:lnTo>
                      <a:pt x="1350" y="4809"/>
                    </a:lnTo>
                    <a:close/>
                  </a:path>
                  <a:path w="21600" h="21600">
                    <a:moveTo>
                      <a:pt x="0" y="4809"/>
                    </a:moveTo>
                    <a:lnTo>
                      <a:pt x="0" y="16791"/>
                    </a:lnTo>
                    <a:lnTo>
                      <a:pt x="675" y="16791"/>
                    </a:lnTo>
                    <a:lnTo>
                      <a:pt x="675" y="4809"/>
                    </a:lnTo>
                    <a:lnTo>
                      <a:pt x="0" y="4809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21" name="AutoShape 43"/>
              <p:cNvSpPr>
                <a:spLocks noChangeArrowheads="1"/>
              </p:cNvSpPr>
              <p:nvPr/>
            </p:nvSpPr>
            <p:spPr bwMode="auto">
              <a:xfrm rot="-5552688">
                <a:off x="2091" y="1982"/>
                <a:ext cx="593" cy="18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88 w 21600"/>
                  <a:gd name="T13" fmla="*/ 4813 h 21600"/>
                  <a:gd name="T14" fmla="*/ 14315 w 21600"/>
                  <a:gd name="T15" fmla="*/ 1678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8453" y="0"/>
                    </a:moveTo>
                    <a:lnTo>
                      <a:pt x="8453" y="4809"/>
                    </a:lnTo>
                    <a:lnTo>
                      <a:pt x="3375" y="4809"/>
                    </a:lnTo>
                    <a:lnTo>
                      <a:pt x="3375" y="16791"/>
                    </a:lnTo>
                    <a:lnTo>
                      <a:pt x="8453" y="16791"/>
                    </a:lnTo>
                    <a:lnTo>
                      <a:pt x="8453" y="21600"/>
                    </a:lnTo>
                    <a:lnTo>
                      <a:pt x="21600" y="10800"/>
                    </a:lnTo>
                    <a:lnTo>
                      <a:pt x="8453" y="0"/>
                    </a:lnTo>
                    <a:close/>
                  </a:path>
                  <a:path w="21600" h="21600">
                    <a:moveTo>
                      <a:pt x="1350" y="4809"/>
                    </a:moveTo>
                    <a:lnTo>
                      <a:pt x="1350" y="16791"/>
                    </a:lnTo>
                    <a:lnTo>
                      <a:pt x="2700" y="16791"/>
                    </a:lnTo>
                    <a:lnTo>
                      <a:pt x="2700" y="4809"/>
                    </a:lnTo>
                    <a:lnTo>
                      <a:pt x="1350" y="4809"/>
                    </a:lnTo>
                    <a:close/>
                  </a:path>
                  <a:path w="21600" h="21600">
                    <a:moveTo>
                      <a:pt x="0" y="4809"/>
                    </a:moveTo>
                    <a:lnTo>
                      <a:pt x="0" y="16791"/>
                    </a:lnTo>
                    <a:lnTo>
                      <a:pt x="675" y="16791"/>
                    </a:lnTo>
                    <a:lnTo>
                      <a:pt x="675" y="4809"/>
                    </a:lnTo>
                    <a:lnTo>
                      <a:pt x="0" y="4809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22" name="AutoShape 44"/>
              <p:cNvSpPr>
                <a:spLocks noChangeArrowheads="1"/>
              </p:cNvSpPr>
              <p:nvPr/>
            </p:nvSpPr>
            <p:spPr bwMode="auto">
              <a:xfrm rot="-5552688">
                <a:off x="2550" y="1863"/>
                <a:ext cx="593" cy="18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88 w 21600"/>
                  <a:gd name="T13" fmla="*/ 4813 h 21600"/>
                  <a:gd name="T14" fmla="*/ 14315 w 21600"/>
                  <a:gd name="T15" fmla="*/ 1678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8453" y="0"/>
                    </a:moveTo>
                    <a:lnTo>
                      <a:pt x="8453" y="4809"/>
                    </a:lnTo>
                    <a:lnTo>
                      <a:pt x="3375" y="4809"/>
                    </a:lnTo>
                    <a:lnTo>
                      <a:pt x="3375" y="16791"/>
                    </a:lnTo>
                    <a:lnTo>
                      <a:pt x="8453" y="16791"/>
                    </a:lnTo>
                    <a:lnTo>
                      <a:pt x="8453" y="21600"/>
                    </a:lnTo>
                    <a:lnTo>
                      <a:pt x="21600" y="10800"/>
                    </a:lnTo>
                    <a:lnTo>
                      <a:pt x="8453" y="0"/>
                    </a:lnTo>
                    <a:close/>
                  </a:path>
                  <a:path w="21600" h="21600">
                    <a:moveTo>
                      <a:pt x="1350" y="4809"/>
                    </a:moveTo>
                    <a:lnTo>
                      <a:pt x="1350" y="16791"/>
                    </a:lnTo>
                    <a:lnTo>
                      <a:pt x="2700" y="16791"/>
                    </a:lnTo>
                    <a:lnTo>
                      <a:pt x="2700" y="4809"/>
                    </a:lnTo>
                    <a:lnTo>
                      <a:pt x="1350" y="4809"/>
                    </a:lnTo>
                    <a:close/>
                  </a:path>
                  <a:path w="21600" h="21600">
                    <a:moveTo>
                      <a:pt x="0" y="4809"/>
                    </a:moveTo>
                    <a:lnTo>
                      <a:pt x="0" y="16791"/>
                    </a:lnTo>
                    <a:lnTo>
                      <a:pt x="675" y="16791"/>
                    </a:lnTo>
                    <a:lnTo>
                      <a:pt x="675" y="4809"/>
                    </a:lnTo>
                    <a:lnTo>
                      <a:pt x="0" y="4809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23" name="AutoShape 45"/>
              <p:cNvSpPr>
                <a:spLocks noChangeArrowheads="1"/>
              </p:cNvSpPr>
              <p:nvPr/>
            </p:nvSpPr>
            <p:spPr bwMode="auto">
              <a:xfrm rot="-4802012">
                <a:off x="3083" y="1911"/>
                <a:ext cx="593" cy="18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88 w 21600"/>
                  <a:gd name="T13" fmla="*/ 4813 h 21600"/>
                  <a:gd name="T14" fmla="*/ 14315 w 21600"/>
                  <a:gd name="T15" fmla="*/ 1678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8453" y="0"/>
                    </a:moveTo>
                    <a:lnTo>
                      <a:pt x="8453" y="4809"/>
                    </a:lnTo>
                    <a:lnTo>
                      <a:pt x="3375" y="4809"/>
                    </a:lnTo>
                    <a:lnTo>
                      <a:pt x="3375" y="16791"/>
                    </a:lnTo>
                    <a:lnTo>
                      <a:pt x="8453" y="16791"/>
                    </a:lnTo>
                    <a:lnTo>
                      <a:pt x="8453" y="21600"/>
                    </a:lnTo>
                    <a:lnTo>
                      <a:pt x="21600" y="10800"/>
                    </a:lnTo>
                    <a:lnTo>
                      <a:pt x="8453" y="0"/>
                    </a:lnTo>
                    <a:close/>
                  </a:path>
                  <a:path w="21600" h="21600">
                    <a:moveTo>
                      <a:pt x="1350" y="4809"/>
                    </a:moveTo>
                    <a:lnTo>
                      <a:pt x="1350" y="16791"/>
                    </a:lnTo>
                    <a:lnTo>
                      <a:pt x="2700" y="16791"/>
                    </a:lnTo>
                    <a:lnTo>
                      <a:pt x="2700" y="4809"/>
                    </a:lnTo>
                    <a:lnTo>
                      <a:pt x="1350" y="4809"/>
                    </a:lnTo>
                    <a:close/>
                  </a:path>
                  <a:path w="21600" h="21600">
                    <a:moveTo>
                      <a:pt x="0" y="4809"/>
                    </a:moveTo>
                    <a:lnTo>
                      <a:pt x="0" y="16791"/>
                    </a:lnTo>
                    <a:lnTo>
                      <a:pt x="675" y="16791"/>
                    </a:lnTo>
                    <a:lnTo>
                      <a:pt x="675" y="4809"/>
                    </a:lnTo>
                    <a:lnTo>
                      <a:pt x="0" y="4809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24" name="AutoShape 46"/>
              <p:cNvSpPr>
                <a:spLocks noChangeArrowheads="1"/>
              </p:cNvSpPr>
              <p:nvPr/>
            </p:nvSpPr>
            <p:spPr bwMode="auto">
              <a:xfrm rot="-3325266">
                <a:off x="4203" y="1982"/>
                <a:ext cx="593" cy="18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88 w 21600"/>
                  <a:gd name="T13" fmla="*/ 4813 h 21600"/>
                  <a:gd name="T14" fmla="*/ 14315 w 21600"/>
                  <a:gd name="T15" fmla="*/ 1678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8453" y="0"/>
                    </a:moveTo>
                    <a:lnTo>
                      <a:pt x="8453" y="4809"/>
                    </a:lnTo>
                    <a:lnTo>
                      <a:pt x="3375" y="4809"/>
                    </a:lnTo>
                    <a:lnTo>
                      <a:pt x="3375" y="16791"/>
                    </a:lnTo>
                    <a:lnTo>
                      <a:pt x="8453" y="16791"/>
                    </a:lnTo>
                    <a:lnTo>
                      <a:pt x="8453" y="21600"/>
                    </a:lnTo>
                    <a:lnTo>
                      <a:pt x="21600" y="10800"/>
                    </a:lnTo>
                    <a:lnTo>
                      <a:pt x="8453" y="0"/>
                    </a:lnTo>
                    <a:close/>
                  </a:path>
                  <a:path w="21600" h="21600">
                    <a:moveTo>
                      <a:pt x="1350" y="4809"/>
                    </a:moveTo>
                    <a:lnTo>
                      <a:pt x="1350" y="16791"/>
                    </a:lnTo>
                    <a:lnTo>
                      <a:pt x="2700" y="16791"/>
                    </a:lnTo>
                    <a:lnTo>
                      <a:pt x="2700" y="4809"/>
                    </a:lnTo>
                    <a:lnTo>
                      <a:pt x="1350" y="4809"/>
                    </a:lnTo>
                    <a:close/>
                  </a:path>
                  <a:path w="21600" h="21600">
                    <a:moveTo>
                      <a:pt x="0" y="4809"/>
                    </a:moveTo>
                    <a:lnTo>
                      <a:pt x="0" y="16791"/>
                    </a:lnTo>
                    <a:lnTo>
                      <a:pt x="675" y="16791"/>
                    </a:lnTo>
                    <a:lnTo>
                      <a:pt x="675" y="4809"/>
                    </a:lnTo>
                    <a:lnTo>
                      <a:pt x="0" y="4809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25" name="AutoShape 47"/>
              <p:cNvSpPr>
                <a:spLocks noChangeArrowheads="1"/>
              </p:cNvSpPr>
              <p:nvPr/>
            </p:nvSpPr>
            <p:spPr bwMode="auto">
              <a:xfrm rot="-1984471">
                <a:off x="4546" y="2311"/>
                <a:ext cx="459" cy="23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88 w 21600"/>
                  <a:gd name="T13" fmla="*/ 4830 h 21600"/>
                  <a:gd name="T14" fmla="*/ 14306 w 21600"/>
                  <a:gd name="T15" fmla="*/ 1677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8453" y="0"/>
                    </a:moveTo>
                    <a:lnTo>
                      <a:pt x="8453" y="4809"/>
                    </a:lnTo>
                    <a:lnTo>
                      <a:pt x="3375" y="4809"/>
                    </a:lnTo>
                    <a:lnTo>
                      <a:pt x="3375" y="16791"/>
                    </a:lnTo>
                    <a:lnTo>
                      <a:pt x="8453" y="16791"/>
                    </a:lnTo>
                    <a:lnTo>
                      <a:pt x="8453" y="21600"/>
                    </a:lnTo>
                    <a:lnTo>
                      <a:pt x="21600" y="10800"/>
                    </a:lnTo>
                    <a:lnTo>
                      <a:pt x="8453" y="0"/>
                    </a:lnTo>
                    <a:close/>
                  </a:path>
                  <a:path w="21600" h="21600">
                    <a:moveTo>
                      <a:pt x="1350" y="4809"/>
                    </a:moveTo>
                    <a:lnTo>
                      <a:pt x="1350" y="16791"/>
                    </a:lnTo>
                    <a:lnTo>
                      <a:pt x="2700" y="16791"/>
                    </a:lnTo>
                    <a:lnTo>
                      <a:pt x="2700" y="4809"/>
                    </a:lnTo>
                    <a:lnTo>
                      <a:pt x="1350" y="4809"/>
                    </a:lnTo>
                    <a:close/>
                  </a:path>
                  <a:path w="21600" h="21600">
                    <a:moveTo>
                      <a:pt x="0" y="4809"/>
                    </a:moveTo>
                    <a:lnTo>
                      <a:pt x="0" y="16791"/>
                    </a:lnTo>
                    <a:lnTo>
                      <a:pt x="675" y="16791"/>
                    </a:lnTo>
                    <a:lnTo>
                      <a:pt x="675" y="4809"/>
                    </a:lnTo>
                    <a:lnTo>
                      <a:pt x="0" y="4809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26" name="AutoShape 48"/>
              <p:cNvSpPr>
                <a:spLocks noChangeArrowheads="1"/>
              </p:cNvSpPr>
              <p:nvPr/>
            </p:nvSpPr>
            <p:spPr bwMode="auto">
              <a:xfrm rot="-689062">
                <a:off x="4638" y="2667"/>
                <a:ext cx="459" cy="23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88 w 21600"/>
                  <a:gd name="T13" fmla="*/ 4830 h 21600"/>
                  <a:gd name="T14" fmla="*/ 14306 w 21600"/>
                  <a:gd name="T15" fmla="*/ 1677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8453" y="0"/>
                    </a:moveTo>
                    <a:lnTo>
                      <a:pt x="8453" y="4809"/>
                    </a:lnTo>
                    <a:lnTo>
                      <a:pt x="3375" y="4809"/>
                    </a:lnTo>
                    <a:lnTo>
                      <a:pt x="3375" y="16791"/>
                    </a:lnTo>
                    <a:lnTo>
                      <a:pt x="8453" y="16791"/>
                    </a:lnTo>
                    <a:lnTo>
                      <a:pt x="8453" y="21600"/>
                    </a:lnTo>
                    <a:lnTo>
                      <a:pt x="21600" y="10800"/>
                    </a:lnTo>
                    <a:lnTo>
                      <a:pt x="8453" y="0"/>
                    </a:lnTo>
                    <a:close/>
                  </a:path>
                  <a:path w="21600" h="21600">
                    <a:moveTo>
                      <a:pt x="1350" y="4809"/>
                    </a:moveTo>
                    <a:lnTo>
                      <a:pt x="1350" y="16791"/>
                    </a:lnTo>
                    <a:lnTo>
                      <a:pt x="2700" y="16791"/>
                    </a:lnTo>
                    <a:lnTo>
                      <a:pt x="2700" y="4809"/>
                    </a:lnTo>
                    <a:lnTo>
                      <a:pt x="1350" y="4809"/>
                    </a:lnTo>
                    <a:close/>
                  </a:path>
                  <a:path w="21600" h="21600">
                    <a:moveTo>
                      <a:pt x="0" y="4809"/>
                    </a:moveTo>
                    <a:lnTo>
                      <a:pt x="0" y="16791"/>
                    </a:lnTo>
                    <a:lnTo>
                      <a:pt x="675" y="16791"/>
                    </a:lnTo>
                    <a:lnTo>
                      <a:pt x="675" y="4809"/>
                    </a:lnTo>
                    <a:lnTo>
                      <a:pt x="0" y="4809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27" name="AutoShape 49"/>
              <p:cNvSpPr>
                <a:spLocks noChangeArrowheads="1"/>
              </p:cNvSpPr>
              <p:nvPr/>
            </p:nvSpPr>
            <p:spPr bwMode="auto">
              <a:xfrm rot="-6164178">
                <a:off x="1081" y="2219"/>
                <a:ext cx="593" cy="18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88 w 21600"/>
                  <a:gd name="T13" fmla="*/ 4813 h 21600"/>
                  <a:gd name="T14" fmla="*/ 14315 w 21600"/>
                  <a:gd name="T15" fmla="*/ 1678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8453" y="0"/>
                    </a:moveTo>
                    <a:lnTo>
                      <a:pt x="8453" y="4809"/>
                    </a:lnTo>
                    <a:lnTo>
                      <a:pt x="3375" y="4809"/>
                    </a:lnTo>
                    <a:lnTo>
                      <a:pt x="3375" y="16791"/>
                    </a:lnTo>
                    <a:lnTo>
                      <a:pt x="8453" y="16791"/>
                    </a:lnTo>
                    <a:lnTo>
                      <a:pt x="8453" y="21600"/>
                    </a:lnTo>
                    <a:lnTo>
                      <a:pt x="21600" y="10800"/>
                    </a:lnTo>
                    <a:lnTo>
                      <a:pt x="8453" y="0"/>
                    </a:lnTo>
                    <a:close/>
                  </a:path>
                  <a:path w="21600" h="21600">
                    <a:moveTo>
                      <a:pt x="1350" y="4809"/>
                    </a:moveTo>
                    <a:lnTo>
                      <a:pt x="1350" y="16791"/>
                    </a:lnTo>
                    <a:lnTo>
                      <a:pt x="2700" y="16791"/>
                    </a:lnTo>
                    <a:lnTo>
                      <a:pt x="2700" y="4809"/>
                    </a:lnTo>
                    <a:lnTo>
                      <a:pt x="1350" y="4809"/>
                    </a:lnTo>
                    <a:close/>
                  </a:path>
                  <a:path w="21600" h="21600">
                    <a:moveTo>
                      <a:pt x="0" y="4809"/>
                    </a:moveTo>
                    <a:lnTo>
                      <a:pt x="0" y="16791"/>
                    </a:lnTo>
                    <a:lnTo>
                      <a:pt x="675" y="16791"/>
                    </a:lnTo>
                    <a:lnTo>
                      <a:pt x="675" y="4809"/>
                    </a:lnTo>
                    <a:lnTo>
                      <a:pt x="0" y="4809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0" y="3762375"/>
            <a:ext cx="8893175" cy="2913063"/>
            <a:chOff x="0" y="3762375"/>
            <a:chExt cx="8893175" cy="2913063"/>
          </a:xfrm>
        </p:grpSpPr>
        <p:grpSp>
          <p:nvGrpSpPr>
            <p:cNvPr id="4105" name="Group 50"/>
            <p:cNvGrpSpPr>
              <a:grpSpLocks/>
            </p:cNvGrpSpPr>
            <p:nvPr/>
          </p:nvGrpSpPr>
          <p:grpSpPr bwMode="auto">
            <a:xfrm>
              <a:off x="0" y="3762375"/>
              <a:ext cx="8893175" cy="1130300"/>
              <a:chOff x="517" y="12397"/>
              <a:chExt cx="10980" cy="1080"/>
            </a:xfrm>
          </p:grpSpPr>
          <p:sp>
            <p:nvSpPr>
              <p:cNvPr id="4108" name="Line 51"/>
              <p:cNvSpPr>
                <a:spLocks noChangeShapeType="1"/>
              </p:cNvSpPr>
              <p:nvPr/>
            </p:nvSpPr>
            <p:spPr bwMode="auto">
              <a:xfrm>
                <a:off x="517" y="12757"/>
                <a:ext cx="540" cy="0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09" name="Line 52"/>
              <p:cNvSpPr>
                <a:spLocks noChangeShapeType="1"/>
              </p:cNvSpPr>
              <p:nvPr/>
            </p:nvSpPr>
            <p:spPr bwMode="auto">
              <a:xfrm>
                <a:off x="517" y="13117"/>
                <a:ext cx="540" cy="0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0" name="Line 53"/>
              <p:cNvSpPr>
                <a:spLocks noChangeShapeType="1"/>
              </p:cNvSpPr>
              <p:nvPr/>
            </p:nvSpPr>
            <p:spPr bwMode="auto">
              <a:xfrm>
                <a:off x="517" y="13477"/>
                <a:ext cx="540" cy="0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1" name="Line 54"/>
              <p:cNvSpPr>
                <a:spLocks noChangeShapeType="1"/>
              </p:cNvSpPr>
              <p:nvPr/>
            </p:nvSpPr>
            <p:spPr bwMode="auto">
              <a:xfrm>
                <a:off x="517" y="12397"/>
                <a:ext cx="540" cy="0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2" name="Line 55"/>
              <p:cNvSpPr>
                <a:spLocks noChangeShapeType="1"/>
              </p:cNvSpPr>
              <p:nvPr/>
            </p:nvSpPr>
            <p:spPr bwMode="auto">
              <a:xfrm>
                <a:off x="1057" y="12397"/>
                <a:ext cx="720" cy="0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3" name="Line 56"/>
              <p:cNvSpPr>
                <a:spLocks noChangeShapeType="1"/>
              </p:cNvSpPr>
              <p:nvPr/>
            </p:nvSpPr>
            <p:spPr bwMode="auto">
              <a:xfrm>
                <a:off x="1057" y="12757"/>
                <a:ext cx="720" cy="0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4" name="Line 57"/>
              <p:cNvSpPr>
                <a:spLocks noChangeShapeType="1"/>
              </p:cNvSpPr>
              <p:nvPr/>
            </p:nvSpPr>
            <p:spPr bwMode="auto">
              <a:xfrm>
                <a:off x="1057" y="13117"/>
                <a:ext cx="720" cy="0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5" name="Line 58"/>
              <p:cNvSpPr>
                <a:spLocks noChangeShapeType="1"/>
              </p:cNvSpPr>
              <p:nvPr/>
            </p:nvSpPr>
            <p:spPr bwMode="auto">
              <a:xfrm>
                <a:off x="1057" y="13477"/>
                <a:ext cx="720" cy="0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6" name="Line 59"/>
              <p:cNvSpPr>
                <a:spLocks noChangeShapeType="1"/>
              </p:cNvSpPr>
              <p:nvPr/>
            </p:nvSpPr>
            <p:spPr bwMode="auto">
              <a:xfrm>
                <a:off x="10597" y="12397"/>
                <a:ext cx="900" cy="0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7" name="Line 60"/>
              <p:cNvSpPr>
                <a:spLocks noChangeShapeType="1"/>
              </p:cNvSpPr>
              <p:nvPr/>
            </p:nvSpPr>
            <p:spPr bwMode="auto">
              <a:xfrm>
                <a:off x="10597" y="12757"/>
                <a:ext cx="900" cy="0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8" name="Line 61"/>
              <p:cNvSpPr>
                <a:spLocks noChangeShapeType="1"/>
              </p:cNvSpPr>
              <p:nvPr/>
            </p:nvSpPr>
            <p:spPr bwMode="auto">
              <a:xfrm>
                <a:off x="10597" y="13117"/>
                <a:ext cx="900" cy="0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9" name="Line 62"/>
              <p:cNvSpPr>
                <a:spLocks noChangeShapeType="1"/>
              </p:cNvSpPr>
              <p:nvPr/>
            </p:nvSpPr>
            <p:spPr bwMode="auto">
              <a:xfrm>
                <a:off x="10597" y="13477"/>
                <a:ext cx="900" cy="0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4106" name="Text Box 63"/>
            <p:cNvSpPr txBox="1">
              <a:spLocks noChangeArrowheads="1"/>
            </p:cNvSpPr>
            <p:nvPr/>
          </p:nvSpPr>
          <p:spPr bwMode="auto">
            <a:xfrm>
              <a:off x="1116013" y="5734050"/>
              <a:ext cx="6705600" cy="94138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33CC33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sz="1400" b="1"/>
                <a:t>Proudění:</a:t>
              </a:r>
              <a:r>
                <a:rPr lang="cs-CZ" sz="1400"/>
                <a:t> vrstva teplého vzduchu (vody), která se ohřála od těla vyzařováním a vedením je působením proudění (větru /</a:t>
              </a:r>
              <a:r>
                <a:rPr lang="cs-CZ" sz="1400" b="1"/>
                <a:t>wind-chill</a:t>
              </a:r>
              <a:r>
                <a:rPr lang="cs-CZ" sz="1400"/>
                <a:t>/, při plavání) strhávána pryč od těla a nahrazována chladnějším z okolí,  </a:t>
              </a:r>
              <a:r>
                <a:rPr lang="cs-CZ" sz="1400" b="1">
                  <a:solidFill>
                    <a:srgbClr val="FF0000"/>
                  </a:solidFill>
                </a:rPr>
                <a:t>zvyšuje se rozdíl teplot tělo-okolí, urychlují se tepelné ztráty</a:t>
              </a:r>
            </a:p>
            <a:p>
              <a:pPr eaLnBrk="1" hangingPunct="1"/>
              <a:endParaRPr lang="cs-CZ" sz="1400">
                <a:latin typeface="Times New Roman" pitchFamily="18" charset="0"/>
              </a:endParaRPr>
            </a:p>
          </p:txBody>
        </p:sp>
      </p:grpSp>
      <p:sp>
        <p:nvSpPr>
          <p:cNvPr id="4107" name="Rectangle 6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CC3300"/>
          </a:solidFill>
        </p:spPr>
        <p:txBody>
          <a:bodyPr/>
          <a:lstStyle/>
          <a:p>
            <a:pPr eaLnBrk="1" hangingPunct="1"/>
            <a:r>
              <a:rPr lang="cs-CZ" dirty="0" smtClean="0">
                <a:solidFill>
                  <a:schemeClr val="bg1"/>
                </a:solidFill>
              </a:rPr>
              <a:t>Ztráty tepla</a:t>
            </a:r>
          </a:p>
        </p:txBody>
      </p:sp>
    </p:spTree>
    <p:extLst>
      <p:ext uri="{BB962C8B-B14F-4D97-AF65-F5344CB8AC3E}">
        <p14:creationId xmlns:p14="http://schemas.microsoft.com/office/powerpoint/2010/main" val="116107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http://www.alpy4000.cz/obrazky/windchill/tabulka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78486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323850" y="5949950"/>
            <a:ext cx="83518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/>
              <a:t>Tair</a:t>
            </a:r>
            <a:r>
              <a:rPr lang="cs-CZ"/>
              <a:t> (°C) = aktuální teplota vzduchu v °C, </a:t>
            </a:r>
            <a:r>
              <a:rPr lang="cs-CZ" b="1"/>
              <a:t>V10</a:t>
            </a:r>
            <a:r>
              <a:rPr lang="cs-CZ"/>
              <a:t> (km/h) = rychlost větru ve výšce 10 m v km/h</a:t>
            </a:r>
          </a:p>
        </p:txBody>
      </p:sp>
      <p:sp>
        <p:nvSpPr>
          <p:cNvPr id="512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CC0000"/>
          </a:solidFill>
        </p:spPr>
        <p:txBody>
          <a:bodyPr/>
          <a:lstStyle/>
          <a:p>
            <a:pPr eaLnBrk="1" hangingPunct="1"/>
            <a:r>
              <a:rPr lang="cs-CZ" sz="4000" smtClean="0">
                <a:solidFill>
                  <a:schemeClr val="bg1"/>
                </a:solidFill>
              </a:rPr>
              <a:t>Wind-chill - </a:t>
            </a:r>
            <a:r>
              <a:rPr lang="cs-CZ" sz="2800" smtClean="0">
                <a:solidFill>
                  <a:schemeClr val="bg1"/>
                </a:solidFill>
              </a:rPr>
              <a:t>vliv proudění na pocitovou teplotu</a:t>
            </a:r>
          </a:p>
        </p:txBody>
      </p:sp>
    </p:spTree>
    <p:extLst>
      <p:ext uri="{BB962C8B-B14F-4D97-AF65-F5344CB8AC3E}">
        <p14:creationId xmlns:p14="http://schemas.microsoft.com/office/powerpoint/2010/main" val="79193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rgbClr val="CC0000"/>
          </a:solidFill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Hypotermie – terapie v terénu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-68874" y="1301120"/>
            <a:ext cx="3665123" cy="31683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8" t="16470" r="27414" b="22059"/>
          <a:stretch/>
        </p:blipFill>
        <p:spPr bwMode="auto">
          <a:xfrm rot="16200000">
            <a:off x="323528" y="1628799"/>
            <a:ext cx="3744416" cy="3168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899618" y="1912190"/>
            <a:ext cx="3672409" cy="3024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1624634" y="2128754"/>
            <a:ext cx="3888431" cy="32403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2375943" y="2307334"/>
            <a:ext cx="4054143" cy="3417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933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144000" cy="792162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cs-C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n-lt"/>
                <a:cs typeface="Calibri" pitchFamily="34" charset="0"/>
              </a:rPr>
              <a:t>    Terapie </a:t>
            </a:r>
            <a:r>
              <a:rPr lang="cs-C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n-lt"/>
                <a:cs typeface="Calibri" pitchFamily="34" charset="0"/>
              </a:rPr>
              <a:t>– centrální ohřívání</a:t>
            </a:r>
            <a:endParaRPr lang="cs-CZ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+mn-lt"/>
              <a:cs typeface="Calibri" pitchFamily="34" charset="0"/>
            </a:endParaRPr>
          </a:p>
        </p:txBody>
      </p:sp>
      <p:pic>
        <p:nvPicPr>
          <p:cNvPr id="102404" name="Picture 4" descr="termovak polštář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4437063"/>
            <a:ext cx="2393950" cy="1981200"/>
          </a:xfrm>
          <a:noFill/>
          <a:ln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3" name="Picture 23" descr="Foto">
            <a:hlinkClick r:id="rId3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575" y="4437063"/>
            <a:ext cx="911225" cy="1981200"/>
          </a:xfrm>
          <a:ln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02408" name="Group 8"/>
          <p:cNvGrpSpPr>
            <a:grpSpLocks/>
          </p:cNvGrpSpPr>
          <p:nvPr/>
        </p:nvGrpSpPr>
        <p:grpSpPr bwMode="auto">
          <a:xfrm>
            <a:off x="4932363" y="981075"/>
            <a:ext cx="3744912" cy="3024188"/>
            <a:chOff x="5917" y="6457"/>
            <a:chExt cx="4320" cy="3210"/>
          </a:xfrm>
        </p:grpSpPr>
        <p:pic>
          <p:nvPicPr>
            <p:cNvPr id="102409" name="Picture 9" descr="DSC019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" y="6457"/>
              <a:ext cx="4320" cy="3210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10" name="Oval 10"/>
            <p:cNvSpPr>
              <a:spLocks noChangeArrowheads="1"/>
            </p:cNvSpPr>
            <p:nvPr/>
          </p:nvSpPr>
          <p:spPr bwMode="auto">
            <a:xfrm rot="801489">
              <a:off x="6817" y="7897"/>
              <a:ext cx="360" cy="900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411" name="Oval 11"/>
            <p:cNvSpPr>
              <a:spLocks noChangeArrowheads="1"/>
            </p:cNvSpPr>
            <p:nvPr/>
          </p:nvSpPr>
          <p:spPr bwMode="auto">
            <a:xfrm rot="606682">
              <a:off x="7177" y="7717"/>
              <a:ext cx="900" cy="360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412" name="Oval 12"/>
            <p:cNvSpPr>
              <a:spLocks noChangeArrowheads="1"/>
            </p:cNvSpPr>
            <p:nvPr/>
          </p:nvSpPr>
          <p:spPr bwMode="auto">
            <a:xfrm rot="606682">
              <a:off x="6997" y="8617"/>
              <a:ext cx="900" cy="360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413" name="Oval 13"/>
            <p:cNvSpPr>
              <a:spLocks noChangeArrowheads="1"/>
            </p:cNvSpPr>
            <p:nvPr/>
          </p:nvSpPr>
          <p:spPr bwMode="auto">
            <a:xfrm rot="471633">
              <a:off x="7344" y="8076"/>
              <a:ext cx="1440" cy="720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414" name="Oval 14"/>
            <p:cNvSpPr>
              <a:spLocks noChangeArrowheads="1"/>
            </p:cNvSpPr>
            <p:nvPr/>
          </p:nvSpPr>
          <p:spPr bwMode="auto">
            <a:xfrm rot="2021404">
              <a:off x="8617" y="7897"/>
              <a:ext cx="720" cy="360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415" name="Oval 15"/>
            <p:cNvSpPr>
              <a:spLocks noChangeArrowheads="1"/>
            </p:cNvSpPr>
            <p:nvPr/>
          </p:nvSpPr>
          <p:spPr bwMode="auto">
            <a:xfrm rot="8921263">
              <a:off x="8617" y="8617"/>
              <a:ext cx="720" cy="360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102418" name="Picture 18" descr="DSC0189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4176712" cy="30051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1" name="Text Box 21"/>
          <p:cNvSpPr txBox="1">
            <a:spLocks noChangeArrowheads="1"/>
          </p:cNvSpPr>
          <p:nvPr/>
        </p:nvSpPr>
        <p:spPr bwMode="auto">
          <a:xfrm>
            <a:off x="7235825" y="4868863"/>
            <a:ext cx="16573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dirty="0" err="1">
                <a:latin typeface="Calibri" pitchFamily="34" charset="0"/>
                <a:cs typeface="Calibri" pitchFamily="34" charset="0"/>
              </a:rPr>
              <a:t>Termobalíčky</a:t>
            </a:r>
            <a:r>
              <a:rPr lang="cs-CZ" sz="1800" dirty="0">
                <a:latin typeface="Calibri" pitchFamily="34" charset="0"/>
                <a:cs typeface="Calibri" pitchFamily="34" charset="0"/>
              </a:rPr>
              <a:t> PET lahve nebo </a:t>
            </a:r>
            <a:r>
              <a:rPr lang="cs-CZ" sz="1800" dirty="0" err="1">
                <a:latin typeface="Calibri" pitchFamily="34" charset="0"/>
                <a:cs typeface="Calibri" pitchFamily="34" charset="0"/>
              </a:rPr>
              <a:t>Camel</a:t>
            </a:r>
            <a:r>
              <a:rPr lang="cs-CZ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1800" dirty="0" err="1">
                <a:latin typeface="Calibri" pitchFamily="34" charset="0"/>
                <a:cs typeface="Calibri" pitchFamily="34" charset="0"/>
              </a:rPr>
              <a:t>bagy</a:t>
            </a:r>
            <a:r>
              <a:rPr lang="cs-CZ" sz="1800" dirty="0">
                <a:latin typeface="Calibri" pitchFamily="34" charset="0"/>
                <a:cs typeface="Calibri" pitchFamily="34" charset="0"/>
              </a:rPr>
              <a:t> s horkou vodou</a:t>
            </a:r>
          </a:p>
        </p:txBody>
      </p:sp>
      <p:pic>
        <p:nvPicPr>
          <p:cNvPr id="102433" name="Picture 33" descr="originální velikost fotky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4437063"/>
            <a:ext cx="2641600" cy="1981200"/>
          </a:xfrm>
          <a:noFill/>
          <a:ln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6" name="Line 36"/>
          <p:cNvSpPr>
            <a:spLocks noChangeShapeType="1"/>
          </p:cNvSpPr>
          <p:nvPr/>
        </p:nvSpPr>
        <p:spPr bwMode="auto">
          <a:xfrm flipV="1">
            <a:off x="2411413" y="3141663"/>
            <a:ext cx="3600450" cy="1439862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02437" name="Line 37"/>
          <p:cNvSpPr>
            <a:spLocks noChangeShapeType="1"/>
          </p:cNvSpPr>
          <p:nvPr/>
        </p:nvSpPr>
        <p:spPr bwMode="auto">
          <a:xfrm flipV="1">
            <a:off x="3851275" y="2997200"/>
            <a:ext cx="2808288" cy="1439863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02438" name="Line 38"/>
          <p:cNvSpPr>
            <a:spLocks noChangeShapeType="1"/>
          </p:cNvSpPr>
          <p:nvPr/>
        </p:nvSpPr>
        <p:spPr bwMode="auto">
          <a:xfrm flipV="1">
            <a:off x="5940425" y="3068638"/>
            <a:ext cx="863600" cy="1512887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02439" name="Text Box 39"/>
          <p:cNvSpPr txBox="1">
            <a:spLocks noChangeArrowheads="1"/>
          </p:cNvSpPr>
          <p:nvPr/>
        </p:nvSpPr>
        <p:spPr bwMode="auto">
          <a:xfrm>
            <a:off x="3635376" y="6165850"/>
            <a:ext cx="1296988" cy="461665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účinnější</a:t>
            </a:r>
          </a:p>
        </p:txBody>
      </p:sp>
    </p:spTree>
    <p:extLst>
      <p:ext uri="{BB962C8B-B14F-4D97-AF65-F5344CB8AC3E}">
        <p14:creationId xmlns:p14="http://schemas.microsoft.com/office/powerpoint/2010/main" val="290588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rgbClr val="CC0000"/>
          </a:solidFill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Hypotermie – terapie v terénu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-68874" y="1301120"/>
            <a:ext cx="3665123" cy="31683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8" t="16470" r="27414" b="22059"/>
          <a:stretch/>
        </p:blipFill>
        <p:spPr bwMode="auto">
          <a:xfrm rot="16200000">
            <a:off x="323528" y="1628799"/>
            <a:ext cx="3744416" cy="3168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899618" y="1912190"/>
            <a:ext cx="3672409" cy="3024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1624634" y="2128754"/>
            <a:ext cx="3888431" cy="32403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2375943" y="2307334"/>
            <a:ext cx="4054143" cy="3417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3085874" y="2564903"/>
            <a:ext cx="4176464" cy="3456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6" t="16470" r="26918" b="22647"/>
          <a:stretch/>
        </p:blipFill>
        <p:spPr bwMode="auto">
          <a:xfrm rot="5400000">
            <a:off x="3939156" y="2703324"/>
            <a:ext cx="4093264" cy="3528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2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4755213" y="3025670"/>
            <a:ext cx="4126494" cy="3384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233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7772400" cy="1009650"/>
          </a:xfrm>
          <a:solidFill>
            <a:srgbClr val="CC0000"/>
          </a:solidFill>
        </p:spPr>
        <p:txBody>
          <a:bodyPr/>
          <a:lstStyle/>
          <a:p>
            <a:r>
              <a:rPr lang="cs-CZ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HYPOTERMIE – tepelná izolace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51520" y="3048000"/>
            <a:ext cx="11962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4400" b="1" dirty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NE</a:t>
            </a:r>
          </a:p>
        </p:txBody>
      </p:sp>
      <p:pic>
        <p:nvPicPr>
          <p:cNvPr id="17412" name="Picture 4" descr="DSC015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t="7018" r="9210" b="5263"/>
          <a:stretch>
            <a:fillRect/>
          </a:stretch>
        </p:blipFill>
        <p:spPr bwMode="auto">
          <a:xfrm>
            <a:off x="1276756" y="1484313"/>
            <a:ext cx="6355354" cy="512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Skupina 8"/>
          <p:cNvGrpSpPr/>
          <p:nvPr/>
        </p:nvGrpSpPr>
        <p:grpSpPr>
          <a:xfrm>
            <a:off x="683568" y="1484313"/>
            <a:ext cx="7344816" cy="4825007"/>
            <a:chOff x="683568" y="1484313"/>
            <a:chExt cx="7344816" cy="4825007"/>
          </a:xfrm>
        </p:grpSpPr>
        <p:cxnSp>
          <p:nvCxnSpPr>
            <p:cNvPr id="6" name="Přímá spojnice 5"/>
            <p:cNvCxnSpPr/>
            <p:nvPr/>
          </p:nvCxnSpPr>
          <p:spPr>
            <a:xfrm flipV="1">
              <a:off x="683568" y="1700808"/>
              <a:ext cx="7056784" cy="460851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7"/>
            <p:cNvCxnSpPr/>
            <p:nvPr/>
          </p:nvCxnSpPr>
          <p:spPr>
            <a:xfrm>
              <a:off x="1187624" y="1484313"/>
              <a:ext cx="6840760" cy="482500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045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rgbClr val="CC0000"/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HYPOTERMIE – </a:t>
            </a:r>
            <a:r>
              <a:rPr lang="cs-CZ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TERAPIE v terénu</a:t>
            </a:r>
            <a:r>
              <a:rPr lang="cs-CZ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68413"/>
            <a:ext cx="7772400" cy="547370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800" dirty="0">
                <a:latin typeface="Calibri" pitchFamily="34" charset="0"/>
                <a:cs typeface="Calibri" pitchFamily="34" charset="0"/>
              </a:rPr>
              <a:t>Ošetřovat v chráněném prostoru (stan, </a:t>
            </a:r>
            <a:r>
              <a:rPr lang="cs-CZ" sz="2800" dirty="0" smtClean="0">
                <a:latin typeface="Calibri" pitchFamily="34" charset="0"/>
                <a:cs typeface="Calibri" pitchFamily="34" charset="0"/>
              </a:rPr>
              <a:t>závětří, </a:t>
            </a:r>
            <a:r>
              <a:rPr lang="cs-CZ" sz="2800" dirty="0" err="1" smtClean="0">
                <a:latin typeface="Calibri" pitchFamily="34" charset="0"/>
                <a:cs typeface="Calibri" pitchFamily="34" charset="0"/>
              </a:rPr>
              <a:t>záhrab</a:t>
            </a:r>
            <a:r>
              <a:rPr lang="cs-CZ" sz="2800" dirty="0">
                <a:latin typeface="Calibri" pitchFamily="34" charset="0"/>
                <a:cs typeface="Calibri" pitchFamily="34" charset="0"/>
              </a:rPr>
              <a:t>...)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800" dirty="0">
                <a:latin typeface="Calibri" pitchFamily="34" charset="0"/>
                <a:cs typeface="Calibri" pitchFamily="34" charset="0"/>
              </a:rPr>
              <a:t>Co nejdříve dokonalá izolace – spacák, </a:t>
            </a:r>
            <a:r>
              <a:rPr lang="cs-CZ" sz="2800" dirty="0" err="1">
                <a:latin typeface="Calibri" pitchFamily="34" charset="0"/>
                <a:cs typeface="Calibri" pitchFamily="34" charset="0"/>
              </a:rPr>
              <a:t>žďárák</a:t>
            </a:r>
            <a:r>
              <a:rPr lang="cs-CZ" sz="2800" dirty="0">
                <a:latin typeface="Calibri" pitchFamily="34" charset="0"/>
                <a:cs typeface="Calibri" pitchFamily="34" charset="0"/>
              </a:rPr>
              <a:t>, další vrstvy oblečení, ALU folie, deky…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800" dirty="0">
                <a:latin typeface="Calibri" pitchFamily="34" charset="0"/>
                <a:cs typeface="Calibri" pitchFamily="34" charset="0"/>
              </a:rPr>
              <a:t>HT II </a:t>
            </a:r>
            <a:r>
              <a:rPr lang="cs-CZ" sz="2800" dirty="0">
                <a:latin typeface="Calibri" pitchFamily="34" charset="0"/>
                <a:cs typeface="Calibri" pitchFamily="34" charset="0"/>
                <a:sym typeface="Wingdings" pitchFamily="2" charset="2"/>
              </a:rPr>
              <a:t></a:t>
            </a:r>
            <a:r>
              <a:rPr lang="cs-CZ" sz="2800" dirty="0">
                <a:latin typeface="Calibri" pitchFamily="34" charset="0"/>
                <a:cs typeface="Calibri" pitchFamily="34" charset="0"/>
              </a:rPr>
              <a:t> IV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800" dirty="0">
                <a:latin typeface="Calibri" pitchFamily="34" charset="0"/>
                <a:cs typeface="Calibri" pitchFamily="34" charset="0"/>
              </a:rPr>
              <a:t>šetrná manipulace (pokud možno nehýbat!!)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800" dirty="0">
                <a:latin typeface="Calibri" pitchFamily="34" charset="0"/>
                <a:cs typeface="Calibri" pitchFamily="34" charset="0"/>
              </a:rPr>
              <a:t>Centrální ohřívání - </a:t>
            </a:r>
            <a:r>
              <a:rPr lang="cs-CZ" sz="2800" dirty="0" err="1">
                <a:latin typeface="Calibri" pitchFamily="34" charset="0"/>
                <a:cs typeface="Calibri" pitchFamily="34" charset="0"/>
              </a:rPr>
              <a:t>termozábal</a:t>
            </a:r>
            <a:endParaRPr lang="cs-CZ" sz="2800" dirty="0">
              <a:latin typeface="Calibri" pitchFamily="34" charset="0"/>
              <a:cs typeface="Calibri" pitchFamily="34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800" dirty="0">
                <a:latin typeface="Calibri" pitchFamily="34" charset="0"/>
                <a:cs typeface="Calibri" pitchFamily="34" charset="0"/>
              </a:rPr>
              <a:t>Sledování vědomí, puls, dýchání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800" dirty="0" smtClean="0">
                <a:latin typeface="Calibri" pitchFamily="34" charset="0"/>
                <a:cs typeface="Calibri" pitchFamily="34" charset="0"/>
              </a:rPr>
              <a:t>HT IV - KPR</a:t>
            </a:r>
            <a:r>
              <a:rPr lang="cs-CZ" sz="2800" dirty="0">
                <a:latin typeface="Calibri" pitchFamily="34" charset="0"/>
                <a:cs typeface="Calibri" pitchFamily="34" charset="0"/>
              </a:rPr>
              <a:t>, vč. izolace a ohřívání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800" dirty="0">
                <a:latin typeface="Calibri" pitchFamily="34" charset="0"/>
                <a:cs typeface="Calibri" pitchFamily="34" charset="0"/>
              </a:rPr>
              <a:t>Transport dle stavu a situace - nejlépe cestou LZS na specializované pracoviště </a:t>
            </a:r>
            <a:r>
              <a:rPr lang="cs-CZ" sz="2800" dirty="0" smtClean="0">
                <a:latin typeface="Calibri" pitchFamily="34" charset="0"/>
                <a:cs typeface="Calibri" pitchFamily="34" charset="0"/>
              </a:rPr>
              <a:t>s </a:t>
            </a:r>
            <a:r>
              <a:rPr lang="cs-CZ" sz="2800" dirty="0">
                <a:latin typeface="Calibri" pitchFamily="34" charset="0"/>
                <a:cs typeface="Calibri" pitchFamily="34" charset="0"/>
              </a:rPr>
              <a:t>možností </a:t>
            </a:r>
            <a:r>
              <a:rPr lang="cs-CZ" sz="2800" dirty="0" smtClean="0">
                <a:latin typeface="Calibri" pitchFamily="34" charset="0"/>
                <a:cs typeface="Calibri" pitchFamily="34" charset="0"/>
              </a:rPr>
              <a:t>mimotělního oběhu za kont</a:t>
            </a:r>
            <a:r>
              <a:rPr lang="cs-CZ" sz="2800" dirty="0">
                <a:latin typeface="Calibri" pitchFamily="34" charset="0"/>
                <a:cs typeface="Calibri" pitchFamily="34" charset="0"/>
              </a:rPr>
              <a:t>. </a:t>
            </a:r>
            <a:r>
              <a:rPr lang="cs-CZ" sz="2800" dirty="0" smtClean="0">
                <a:latin typeface="Calibri" pitchFamily="34" charset="0"/>
                <a:cs typeface="Calibri" pitchFamily="34" charset="0"/>
              </a:rPr>
              <a:t>resuscitace</a:t>
            </a:r>
            <a:endParaRPr lang="cs-CZ" sz="28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39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513"/>
          </a:xfrm>
          <a:solidFill>
            <a:srgbClr val="CC3300"/>
          </a:solidFill>
        </p:spPr>
        <p:txBody>
          <a:bodyPr/>
          <a:lstStyle/>
          <a:p>
            <a:pPr eaLnBrk="1" hangingPunct="1"/>
            <a:r>
              <a:rPr lang="cs-CZ" smtClean="0">
                <a:solidFill>
                  <a:schemeClr val="bg1"/>
                </a:solidFill>
              </a:rPr>
              <a:t>„After drop“ syndrom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196975"/>
            <a:ext cx="7773987" cy="5114925"/>
          </a:xfrm>
        </p:spPr>
        <p:txBody>
          <a:bodyPr/>
          <a:lstStyle/>
          <a:p>
            <a:pPr eaLnBrk="1" hangingPunct="1"/>
            <a:r>
              <a:rPr lang="cs-CZ" sz="2400" smtClean="0"/>
              <a:t>Další pokles centrální tělesné teploty i po dokonalé izolaci pacienta a zahájení zevního ohřívání</a:t>
            </a:r>
          </a:p>
          <a:p>
            <a:pPr eaLnBrk="1" hangingPunct="1"/>
            <a:r>
              <a:rPr lang="cs-CZ" sz="2400" smtClean="0"/>
              <a:t>0,5</a:t>
            </a:r>
            <a:r>
              <a:rPr lang="cs-CZ" sz="2400" smtClean="0">
                <a:cs typeface="Times New Roman" pitchFamily="18" charset="0"/>
              </a:rPr>
              <a:t>- 6</a:t>
            </a:r>
            <a:r>
              <a:rPr lang="en-US" sz="2400" smtClean="0">
                <a:cs typeface="Times New Roman" pitchFamily="18" charset="0"/>
              </a:rPr>
              <a:t>°</a:t>
            </a:r>
            <a:r>
              <a:rPr lang="cs-CZ" sz="2400" smtClean="0">
                <a:cs typeface="Times New Roman" pitchFamily="18" charset="0"/>
              </a:rPr>
              <a:t>C, dle teploty okolního prostředí před vyproštěním a typu ohřívání pacienta</a:t>
            </a:r>
          </a:p>
          <a:p>
            <a:pPr eaLnBrk="1" hangingPunct="1">
              <a:buFontTx/>
              <a:buNone/>
            </a:pPr>
            <a:r>
              <a:rPr lang="cs-CZ" sz="2800" smtClean="0">
                <a:latin typeface="Comic Sans MS" pitchFamily="66" charset="0"/>
                <a:cs typeface="Times New Roman" pitchFamily="18" charset="0"/>
              </a:rPr>
              <a:t> </a:t>
            </a:r>
            <a:endParaRPr lang="en-US" sz="2800" smtClean="0"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1946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825750"/>
            <a:ext cx="6481763" cy="4032250"/>
          </a:xfrm>
          <a:solidFill>
            <a:srgbClr val="DDDDDD"/>
          </a:solidFill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164388" y="3716338"/>
            <a:ext cx="1728787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600">
                <a:solidFill>
                  <a:srgbClr val="FFFF00"/>
                </a:solidFill>
              </a:rPr>
              <a:t>Hiblerův zábal</a:t>
            </a:r>
            <a:r>
              <a:rPr lang="cs-CZ" sz="1600"/>
              <a:t> = typ improvizovaného ohřevu pacienta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6227763" y="5373688"/>
            <a:ext cx="2735262" cy="1227137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/>
              <a:t>SIEGER, L. Hiblerův zábal v praxi. Medicina Sportiva Bohemica et </a:t>
            </a:r>
            <a:br>
              <a:rPr lang="cs-CZ" sz="1400"/>
            </a:br>
            <a:r>
              <a:rPr lang="cs-CZ" sz="1400"/>
              <a:t>Slovaca, 2008, 17 (2), 90-93. ISSN 1210-5481</a:t>
            </a:r>
            <a:r>
              <a:rPr lang="cs-CZ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863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zzsjmk_sablona_prezentace">
  <a:themeElements>
    <a:clrScheme name="zzsjmk_sablona_prezentace 13">
      <a:dk1>
        <a:srgbClr val="000000"/>
      </a:dk1>
      <a:lt1>
        <a:srgbClr val="FFFFFF"/>
      </a:lt1>
      <a:dk2>
        <a:srgbClr val="FF0000"/>
      </a:dk2>
      <a:lt2>
        <a:srgbClr val="808080"/>
      </a:lt2>
      <a:accent1>
        <a:srgbClr val="0099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AACAFF"/>
      </a:accent5>
      <a:accent6>
        <a:srgbClr val="E70000"/>
      </a:accent6>
      <a:hlink>
        <a:srgbClr val="FF0000"/>
      </a:hlink>
      <a:folHlink>
        <a:srgbClr val="FF0000"/>
      </a:folHlink>
    </a:clrScheme>
    <a:fontScheme name="zzsjmk_sablona_prezenta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zzsjmk_sablona_prezenta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zsjmk_sablona_prezenta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zsjmk_sablona_prezenta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zsjmk_sablona_prezenta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zsjmk_sablona_prezenta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zsjmk_sablona_prezenta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zsjmk_sablona_prezenta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zsjmk_sablona_prezenta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zsjmk_sablona_prezenta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zsjmk_sablona_prezenta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zsjmk_sablona_prezenta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zsjmk_sablona_prezenta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zsjmk_sablona_prezentace 13">
        <a:dk1>
          <a:srgbClr val="000000"/>
        </a:dk1>
        <a:lt1>
          <a:srgbClr val="FFFFFF"/>
        </a:lt1>
        <a:dk2>
          <a:srgbClr val="FF0000"/>
        </a:dk2>
        <a:lt2>
          <a:srgbClr val="808080"/>
        </a:lt2>
        <a:accent1>
          <a:srgbClr val="0099FF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ACAFF"/>
        </a:accent5>
        <a:accent6>
          <a:srgbClr val="E70000"/>
        </a:accent6>
        <a:hlink>
          <a:srgbClr val="FF0000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rchol">
  <a:themeElements>
    <a:clrScheme name="Vrchol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Vrchol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Vrchol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zzsjmk_sablona_prezentace</Template>
  <TotalTime>1349</TotalTime>
  <Words>3334</Words>
  <Application>Microsoft Office PowerPoint</Application>
  <PresentationFormat>Předvádění na obrazovce (4:3)</PresentationFormat>
  <Paragraphs>509</Paragraphs>
  <Slides>105</Slides>
  <Notes>4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105</vt:i4>
      </vt:variant>
    </vt:vector>
  </HeadingPairs>
  <TitlesOfParts>
    <vt:vector size="107" baseType="lpstr">
      <vt:lpstr>zzsjmk_sablona_prezentace</vt:lpstr>
      <vt:lpstr>Vrchol</vt:lpstr>
      <vt:lpstr>ZÁCHRANA V HORÁCH SPOLUPRÁCE SLOŽEK IZS</vt:lpstr>
      <vt:lpstr>ZÁKLADNÍ DOKUMENTY</vt:lpstr>
      <vt:lpstr>ZÁKON 239/2000</vt:lpstr>
      <vt:lpstr>ZÁKON 239/2000</vt:lpstr>
      <vt:lpstr>ZÁKON 239/2000</vt:lpstr>
      <vt:lpstr>Prezentace aplikace PowerPoint</vt:lpstr>
      <vt:lpstr>STČ 07 – záchrana pohřešovaných osob pátrací akce v terénu </vt:lpstr>
      <vt:lpstr>Problematika STČ 7?!</vt:lpstr>
      <vt:lpstr>Prezentace aplikace PowerPoint</vt:lpstr>
      <vt:lpstr>Úkoly PČR STČ 7</vt:lpstr>
      <vt:lpstr>Úkoly jednotek PO – STČ 7</vt:lpstr>
      <vt:lpstr>Úkoly horské služby – STČ 7</vt:lpstr>
      <vt:lpstr>Poslání a úkoly - http://www.horskasluzba.cz/ </vt:lpstr>
      <vt:lpstr>Poslání a úkoly - http://www.horskasluzba.cz/ </vt:lpstr>
      <vt:lpstr>Prezentace aplikace PowerPoint</vt:lpstr>
      <vt:lpstr>MAPA HORSKÉ SLUŽBY</vt:lpstr>
      <vt:lpstr>SPECIFICKÁ PROBLEMATIKA</vt:lpstr>
      <vt:lpstr>SPECIFICKÁ PROBLEMATIKA</vt:lpstr>
      <vt:lpstr>http://www.speleo.cz/</vt:lpstr>
      <vt:lpstr>Prezentace aplikace PowerPoint</vt:lpstr>
      <vt:lpstr>Prezentace aplikace PowerPoint</vt:lpstr>
      <vt:lpstr>Prezentace aplikace PowerPoint</vt:lpstr>
      <vt:lpstr>Prezentace aplikace PowerPoint</vt:lpstr>
      <vt:lpstr>Vodní záchranná služba ČČK MS Nové Mlýny</vt:lpstr>
      <vt:lpstr>Vodní záchranná služba ČČK MS Nové Mlýny</vt:lpstr>
      <vt:lpstr>ZÁCHRANA V HORÁCH</vt:lpstr>
      <vt:lpstr>Prezentace aplikace PowerPoint</vt:lpstr>
      <vt:lpstr>Prezentace aplikace PowerPoint</vt:lpstr>
      <vt:lpstr>POLYTRAUMA V HORÁCH</vt:lpstr>
      <vt:lpstr>SMRT PO ÚRAZU, „ZLATÁ HODINA“</vt:lpstr>
      <vt:lpstr>TRIAGE POZITIVITA</vt:lpstr>
      <vt:lpstr>Prezentace aplikace PowerPoint</vt:lpstr>
      <vt:lpstr>ZÁKLADNÍ LÉČEBNÁ A PREVENTIVNÍ OPATŘENÍ</vt:lpstr>
      <vt:lpstr>Postup ADCDE</vt:lpstr>
      <vt:lpstr>PROČ ABCDE?</vt:lpstr>
      <vt:lpstr>Jak nejsnáze zjistit kvalitu    A, B, C, D, E?</vt:lpstr>
      <vt:lpstr>PRINCIPY ABCDE</vt:lpstr>
      <vt:lpstr>PRINCIPY ABCDE</vt:lpstr>
      <vt:lpstr>Pánevní fixační pás – PROČ?</vt:lpstr>
      <vt:lpstr>POLYTRAUMA A ŠOK</vt:lpstr>
      <vt:lpstr>ŠOK - KLASIFIKACE</vt:lpstr>
      <vt:lpstr>  KLASIFIKACE ŠOKU</vt:lpstr>
      <vt:lpstr>Prezentace aplikace PowerPoint</vt:lpstr>
      <vt:lpstr>Prezentace aplikace PowerPoint</vt:lpstr>
      <vt:lpstr>SYNDROM VYČERPÁNÍ</vt:lpstr>
      <vt:lpstr>SYNDROM VYČERPÁNÍ – PŘÍZNAKY + první pomoc</vt:lpstr>
      <vt:lpstr>BLESK</vt:lpstr>
      <vt:lpstr>Prezentace aplikace PowerPoint</vt:lpstr>
      <vt:lpstr>OCHRANA V OTEVŘENÉ KRAJINĚ</vt:lpstr>
      <vt:lpstr>ÚRAZY ZPŮSOBENÉ BLESKEM</vt:lpstr>
      <vt:lpstr>Popáleniny</vt:lpstr>
      <vt:lpstr>Prezentace aplikace PowerPoint</vt:lpstr>
      <vt:lpstr>Prezentace aplikace PowerPoint</vt:lpstr>
      <vt:lpstr>PRVNÍ POMOC</vt:lpstr>
      <vt:lpstr>VIS V LANĚ</vt:lpstr>
      <vt:lpstr>SMRT VS. PŘEŽITÍ POD LAVINOU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Lavinová nehoda</vt:lpstr>
      <vt:lpstr>Pravděpodobnost přežití </vt:lpstr>
      <vt:lpstr>Prezentace aplikace PowerPoint</vt:lpstr>
      <vt:lpstr>Pravděpodobnost přežití v lavině</vt:lpstr>
      <vt:lpstr>PATOFYZIOLOGIE</vt:lpstr>
      <vt:lpstr>Prezentace aplikace PowerPoint</vt:lpstr>
      <vt:lpstr>Prezentace aplikace PowerPoint</vt:lpstr>
      <vt:lpstr>Prezentace aplikace PowerPoint</vt:lpstr>
      <vt:lpstr>Prezentace aplikace PowerPoint</vt:lpstr>
      <vt:lpstr>LAVINOVÁ NEHODA</vt:lpstr>
      <vt:lpstr>Prezentace aplikace PowerPoint</vt:lpstr>
      <vt:lpstr>! PŘISTÁVAT MIMO LAVINIŠTĚ !</vt:lpstr>
      <vt:lpstr>Prezentace aplikace PowerPoint</vt:lpstr>
      <vt:lpstr> LOKALIZACE ZASYPANÉHO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MEDICAL ASPECTS IN DISASTER MANAGEMENT</vt:lpstr>
      <vt:lpstr>HYPOTERMIE </vt:lpstr>
      <vt:lpstr>NEJČASTĚJŠÍ PŘÍČINY TĚŽKÉ  HYPOTERMIE</vt:lpstr>
      <vt:lpstr>Prezentace aplikace PowerPoint</vt:lpstr>
      <vt:lpstr>Jak vypadá velmi těžce podchlazený pacient (HT 4)?</vt:lpstr>
      <vt:lpstr>Ztráty tepla</vt:lpstr>
      <vt:lpstr>Wind-chill - vliv proudění na pocitovou teplotu</vt:lpstr>
      <vt:lpstr>Hypotermie – terapie v terénu</vt:lpstr>
      <vt:lpstr>    Terapie – centrální ohřívání</vt:lpstr>
      <vt:lpstr>Hypotermie – terapie v terénu</vt:lpstr>
      <vt:lpstr>HYPOTERMIE – tepelná izolace</vt:lpstr>
      <vt:lpstr>HYPOTERMIE – TERAPIE v terénu </vt:lpstr>
      <vt:lpstr>„After drop“ syndrom</vt:lpstr>
      <vt:lpstr>Prezentace aplikace PowerPoint</vt:lpstr>
      <vt:lpstr> NIKDO PODCHLAZENÝ  NENÍ MRTVÝ DOKUD NENÍ OHŘÁTÝ NA NORMÁLNÍ TEPLOTU A MRTVÝ </vt:lpstr>
      <vt:lpstr>Prezentace aplikace PowerPoint</vt:lpstr>
      <vt:lpstr>Rakušan přežil deset hodin pod lavinou, německý turista zemřel </vt:lpstr>
      <vt:lpstr>Prezentace aplikace PowerPoint</vt:lpstr>
      <vt:lpstr>Prezentace aplikace PowerPoint</vt:lpstr>
    </vt:vector>
  </TitlesOfParts>
  <Company>ZZS JMK, p.o.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Vzdělávání zaměstnanců v ZZS JmK rok 2013</dc:title>
  <dc:creator>Vařeková Vlasta</dc:creator>
  <cp:lastModifiedBy>Kubalová Jana MUDr.</cp:lastModifiedBy>
  <cp:revision>86</cp:revision>
  <dcterms:created xsi:type="dcterms:W3CDTF">2013-02-27T13:44:32Z</dcterms:created>
  <dcterms:modified xsi:type="dcterms:W3CDTF">2015-04-17T06:24:22Z</dcterms:modified>
</cp:coreProperties>
</file>