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7" r:id="rId7"/>
    <p:sldId id="262" r:id="rId8"/>
    <p:sldId id="263" r:id="rId9"/>
    <p:sldId id="268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78" autoAdjust="0"/>
  </p:normalViewPr>
  <p:slideViewPr>
    <p:cSldViewPr>
      <p:cViewPr varScale="1">
        <p:scale>
          <a:sx n="112" d="100"/>
          <a:sy n="112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AFF54-2037-4C66-B7F0-47E9BE42FFE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6393-7D57-4315-9B25-C345FB7E5A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7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6393-7D57-4315-9B25-C345FB7E5A4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03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8077200" cy="1144722"/>
          </a:xfrm>
        </p:spPr>
        <p:txBody>
          <a:bodyPr/>
          <a:lstStyle/>
          <a:p>
            <a:r>
              <a:rPr lang="cs-CZ" dirty="0" smtClean="0"/>
              <a:t>Projekty profesní sebeobrany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357826"/>
            <a:ext cx="2857520" cy="685234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ASEBS, 4. sem.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Název</a:t>
            </a:r>
          </a:p>
          <a:p>
            <a:pPr lvl="0"/>
            <a:r>
              <a:rPr lang="cs-CZ" dirty="0" smtClean="0"/>
              <a:t>Úvod (popis tématu)</a:t>
            </a:r>
          </a:p>
          <a:p>
            <a:pPr lvl="1"/>
            <a:r>
              <a:rPr lang="cs-CZ" dirty="0" smtClean="0"/>
              <a:t>Stručná charakteristika</a:t>
            </a:r>
          </a:p>
          <a:p>
            <a:pPr lvl="0"/>
            <a:r>
              <a:rPr lang="cs-CZ" dirty="0" smtClean="0"/>
              <a:t>Rozbor problému</a:t>
            </a:r>
          </a:p>
          <a:p>
            <a:pPr lvl="1"/>
            <a:r>
              <a:rPr lang="cs-CZ" dirty="0" smtClean="0"/>
              <a:t>Analýza příčin problému, překážek v praxi aj.</a:t>
            </a:r>
          </a:p>
          <a:p>
            <a:pPr lvl="0"/>
            <a:r>
              <a:rPr lang="cs-CZ" dirty="0" smtClean="0"/>
              <a:t>Detailní popis řešení problému</a:t>
            </a:r>
          </a:p>
          <a:p>
            <a:pPr lvl="1"/>
            <a:r>
              <a:rPr lang="cs-CZ" dirty="0" smtClean="0"/>
              <a:t>Konkrétní návrhy řešení do praxe</a:t>
            </a:r>
          </a:p>
          <a:p>
            <a:pPr lvl="0"/>
            <a:r>
              <a:rPr lang="cs-CZ" dirty="0" smtClean="0"/>
              <a:t>Metodická řada nácviku dovedností</a:t>
            </a:r>
          </a:p>
          <a:p>
            <a:pPr lvl="1"/>
            <a:r>
              <a:rPr lang="cs-CZ" dirty="0" smtClean="0"/>
              <a:t>Způsob nácviku a výuky dovedností, popis učebních výstupů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Prezentace témat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45 minut zahrnujících</a:t>
            </a:r>
          </a:p>
          <a:p>
            <a:pPr lvl="1"/>
            <a:r>
              <a:rPr lang="cs-CZ" dirty="0" smtClean="0"/>
              <a:t>Přípravu</a:t>
            </a:r>
          </a:p>
          <a:p>
            <a:pPr lvl="1"/>
            <a:r>
              <a:rPr lang="cs-CZ" dirty="0" smtClean="0"/>
              <a:t>Teoretická obhajoba projektu (i s následnou diskusí cca 10 min)</a:t>
            </a:r>
          </a:p>
          <a:p>
            <a:pPr lvl="1"/>
            <a:r>
              <a:rPr lang="cs-CZ" dirty="0" smtClean="0"/>
              <a:t>Praktická obhajoba projektu, ukázky celých osnov (i s následnou diskusí cca 10 min)</a:t>
            </a:r>
          </a:p>
          <a:p>
            <a:pPr lvl="1"/>
            <a:r>
              <a:rPr lang="cs-CZ" dirty="0" smtClean="0"/>
              <a:t>Praktická výuka jednoho podrobně rozpracovaného bodu osnovy</a:t>
            </a:r>
          </a:p>
          <a:p>
            <a:r>
              <a:rPr lang="cs-CZ" dirty="0" smtClean="0"/>
              <a:t>Projekt je nutné odevzdat do 31. 3. 2015 do </a:t>
            </a:r>
            <a:r>
              <a:rPr lang="cs-CZ" dirty="0" err="1" smtClean="0"/>
              <a:t>Odevzdávárny</a:t>
            </a:r>
            <a:r>
              <a:rPr lang="cs-CZ" dirty="0" smtClean="0"/>
              <a:t> v IS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Termíny prezenční 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domluvy</a:t>
            </a:r>
          </a:p>
          <a:p>
            <a:r>
              <a:rPr lang="cs-CZ" dirty="0" smtClean="0"/>
              <a:t>24. 2. 2015 samostatná práce, rešerše</a:t>
            </a:r>
          </a:p>
          <a:p>
            <a:r>
              <a:rPr lang="cs-CZ" dirty="0" smtClean="0"/>
              <a:t>3. 3. 2015 Konzultace k SZZ, projekt sebeobrany pro ZZS</a:t>
            </a:r>
          </a:p>
          <a:p>
            <a:r>
              <a:rPr lang="cs-CZ" dirty="0" smtClean="0"/>
              <a:t>10. 3. 2015</a:t>
            </a:r>
          </a:p>
          <a:p>
            <a:r>
              <a:rPr lang="cs-CZ" dirty="0" smtClean="0"/>
              <a:t>17. 3. 2015</a:t>
            </a:r>
          </a:p>
          <a:p>
            <a:r>
              <a:rPr lang="cs-CZ" dirty="0" smtClean="0"/>
              <a:t>24. 3. 2015</a:t>
            </a:r>
          </a:p>
          <a:p>
            <a:r>
              <a:rPr lang="cs-CZ" dirty="0" smtClean="0"/>
              <a:t>31. 3. 2015</a:t>
            </a:r>
          </a:p>
          <a:p>
            <a:r>
              <a:rPr lang="cs-CZ" dirty="0"/>
              <a:t>7</a:t>
            </a:r>
            <a:r>
              <a:rPr lang="cs-CZ" dirty="0" smtClean="0"/>
              <a:t>. 4. </a:t>
            </a:r>
            <a:r>
              <a:rPr lang="cs-CZ" smtClean="0"/>
              <a:t>2015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Termíny kombinované studium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13</a:t>
            </a:r>
            <a:r>
              <a:rPr lang="cs-CZ" dirty="0" smtClean="0"/>
              <a:t>. 3. 2015 Konzultace k SZZ, </a:t>
            </a:r>
            <a:r>
              <a:rPr lang="cs-CZ" dirty="0" smtClean="0"/>
              <a:t>Konzultace k projektům</a:t>
            </a:r>
            <a:endParaRPr lang="cs-CZ" dirty="0" smtClean="0"/>
          </a:p>
          <a:p>
            <a:r>
              <a:rPr lang="cs-CZ" dirty="0"/>
              <a:t>2</a:t>
            </a:r>
            <a:r>
              <a:rPr lang="cs-CZ" dirty="0" smtClean="0"/>
              <a:t>0</a:t>
            </a:r>
            <a:r>
              <a:rPr lang="cs-CZ" dirty="0" smtClean="0"/>
              <a:t>. 3. </a:t>
            </a:r>
            <a:r>
              <a:rPr lang="cs-CZ" dirty="0" smtClean="0"/>
              <a:t>2015 (3 témata)</a:t>
            </a:r>
            <a:endParaRPr lang="cs-CZ" dirty="0" smtClean="0"/>
          </a:p>
          <a:p>
            <a:r>
              <a:rPr lang="cs-CZ" dirty="0"/>
              <a:t>3</a:t>
            </a:r>
            <a:r>
              <a:rPr lang="cs-CZ" dirty="0" smtClean="0"/>
              <a:t>. 4. </a:t>
            </a:r>
            <a:r>
              <a:rPr lang="cs-CZ" dirty="0"/>
              <a:t>2015 (3 témata)</a:t>
            </a:r>
            <a:endParaRPr lang="cs-CZ" dirty="0" smtClean="0"/>
          </a:p>
          <a:p>
            <a:r>
              <a:rPr lang="cs-CZ" dirty="0" smtClean="0"/>
              <a:t>24. </a:t>
            </a:r>
            <a:r>
              <a:rPr lang="cs-CZ" dirty="0"/>
              <a:t>4</a:t>
            </a:r>
            <a:r>
              <a:rPr lang="cs-CZ" dirty="0"/>
              <a:t>. </a:t>
            </a:r>
            <a:r>
              <a:rPr lang="cs-CZ"/>
              <a:t>2015 (3 témata)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8359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30412"/>
          </a:xfrm>
        </p:spPr>
        <p:txBody>
          <a:bodyPr/>
          <a:lstStyle/>
          <a:p>
            <a:r>
              <a:rPr lang="cs-CZ" dirty="0" smtClean="0"/>
              <a:t>Koncepce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Široké chápání profesní sebeobrany a jejího projektování</a:t>
            </a:r>
          </a:p>
          <a:p>
            <a:pPr lvl="1"/>
            <a:r>
              <a:rPr lang="cs-CZ" dirty="0" smtClean="0"/>
              <a:t>Samostatná práce</a:t>
            </a:r>
          </a:p>
          <a:p>
            <a:pPr lvl="1"/>
            <a:r>
              <a:rPr lang="cs-CZ" dirty="0" smtClean="0"/>
              <a:t>Schopnost integrovat znalosti</a:t>
            </a:r>
          </a:p>
          <a:p>
            <a:pPr lvl="1"/>
            <a:r>
              <a:rPr lang="cs-CZ" dirty="0" smtClean="0"/>
              <a:t>Pochopení problému v širších souvislostech</a:t>
            </a:r>
          </a:p>
          <a:p>
            <a:pPr lvl="1"/>
            <a:r>
              <a:rPr lang="cs-CZ" dirty="0" smtClean="0"/>
              <a:t>Plánování, taktické přístupy a preventivní programy v profesní sebeobraně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budeme dělat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Skupinový projekt profesní sebeobrany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Cílem je prokázat </a:t>
            </a:r>
          </a:p>
          <a:p>
            <a:pPr lvl="2"/>
            <a:r>
              <a:rPr lang="cs-CZ" dirty="0" smtClean="0"/>
              <a:t>schopnost identifikovat problém</a:t>
            </a:r>
          </a:p>
          <a:p>
            <a:pPr lvl="2"/>
            <a:r>
              <a:rPr lang="cs-CZ" dirty="0" smtClean="0"/>
              <a:t>schopnost nalézt informace (vytřídit, vyhodnotit)</a:t>
            </a:r>
          </a:p>
          <a:p>
            <a:pPr lvl="2"/>
            <a:r>
              <a:rPr lang="cs-CZ" dirty="0" smtClean="0"/>
              <a:t>Postavit projekt na míru</a:t>
            </a:r>
          </a:p>
          <a:p>
            <a:pPr lvl="2"/>
            <a:r>
              <a:rPr lang="cs-CZ" dirty="0" smtClean="0"/>
              <a:t>Obhájit projekt</a:t>
            </a:r>
          </a:p>
          <a:p>
            <a:pPr lvl="2"/>
            <a:r>
              <a:rPr lang="cs-CZ" dirty="0" smtClean="0"/>
              <a:t>Prokázat schopnost vést projekt</a:t>
            </a:r>
          </a:p>
          <a:p>
            <a:pPr lvl="2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Skupinový projekt profesní sebeobrany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Profesní sebeobranu chápeme široce a komplexně</a:t>
            </a:r>
          </a:p>
          <a:p>
            <a:pPr lvl="0"/>
            <a:r>
              <a:rPr lang="cs-CZ" dirty="0" smtClean="0"/>
              <a:t>Týká se všech profesí, které pracují s lidmi a reálně v nich hrozí riziko konfliktu</a:t>
            </a:r>
          </a:p>
          <a:p>
            <a:pPr lvl="0"/>
            <a:r>
              <a:rPr lang="cs-CZ" dirty="0" smtClean="0"/>
              <a:t>Jde o všechno, co je spojeno s konflikty a zahrnuje víc, než fyzickou obranu:</a:t>
            </a:r>
          </a:p>
          <a:p>
            <a:pPr lvl="1"/>
            <a:r>
              <a:rPr lang="cs-CZ" dirty="0" smtClean="0"/>
              <a:t>Vznik a příčiny, chování jednotlivce i skupiny a organizace, prevence, řízení, management konfliktu, prostředí, techniky, prostředky, osoby, legislativa, strategie, …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Struktura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Charakteristika pracovní činnosti, pro kterou je projekt určen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Definice cíle (výstupy z učení)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Teoretický koncept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Předpoklady pro účastníky, jejich charakteristika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Právní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Ekonomické aspekty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Osnova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Příklad jednoho podrobně rozpracovaného bodu osnovy</a:t>
            </a:r>
          </a:p>
          <a:p>
            <a:pPr marL="633222" lvl="0" indent="-514350">
              <a:buFont typeface="+mj-lt"/>
              <a:buAutoNum type="arabicPeriod"/>
            </a:pPr>
            <a:r>
              <a:rPr lang="cs-CZ" dirty="0" smtClean="0"/>
              <a:t>Odpovědnost autorů za jednotlivé části projektu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Bezpečnostní management pedagogických zařízení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Chápeme jej široce na všech stupních</a:t>
            </a:r>
          </a:p>
          <a:p>
            <a:pPr lvl="1"/>
            <a:r>
              <a:rPr lang="cs-CZ" dirty="0" smtClean="0"/>
              <a:t>Vertikálně</a:t>
            </a:r>
          </a:p>
          <a:p>
            <a:pPr lvl="2"/>
            <a:r>
              <a:rPr lang="cs-CZ" dirty="0" smtClean="0"/>
              <a:t>Různé typy institucí</a:t>
            </a:r>
          </a:p>
          <a:p>
            <a:pPr lvl="1"/>
            <a:r>
              <a:rPr lang="cs-CZ" dirty="0" smtClean="0"/>
              <a:t>Horizontálně</a:t>
            </a:r>
          </a:p>
          <a:p>
            <a:pPr lvl="2"/>
            <a:r>
              <a:rPr lang="cs-CZ" dirty="0" smtClean="0"/>
              <a:t>Všechny činnosti, kterých se to dotýká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887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Sebeobrana pro pedagogické pracovníky a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Pedagogický pracovník</a:t>
            </a:r>
          </a:p>
          <a:p>
            <a:pPr lvl="1"/>
            <a:r>
              <a:rPr lang="cs-CZ" dirty="0"/>
              <a:t>učitel, </a:t>
            </a:r>
          </a:p>
          <a:p>
            <a:pPr lvl="1"/>
            <a:r>
              <a:rPr lang="cs-CZ" dirty="0" smtClean="0"/>
              <a:t>pedagog </a:t>
            </a:r>
            <a:r>
              <a:rPr lang="cs-CZ" dirty="0"/>
              <a:t>v zařízení pro další vzdělávání pedagogických pracovníků, </a:t>
            </a:r>
          </a:p>
          <a:p>
            <a:pPr lvl="1"/>
            <a:r>
              <a:rPr lang="cs-CZ" dirty="0" smtClean="0"/>
              <a:t>vychovatel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speciální </a:t>
            </a:r>
            <a:r>
              <a:rPr lang="cs-CZ" dirty="0"/>
              <a:t>pedagog, </a:t>
            </a:r>
          </a:p>
          <a:p>
            <a:pPr lvl="1"/>
            <a:r>
              <a:rPr lang="cs-CZ" dirty="0" smtClean="0"/>
              <a:t>psycholog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pedagog </a:t>
            </a:r>
            <a:r>
              <a:rPr lang="cs-CZ" dirty="0"/>
              <a:t>volného času, </a:t>
            </a:r>
          </a:p>
          <a:p>
            <a:pPr lvl="1"/>
            <a:r>
              <a:rPr lang="cs-CZ" dirty="0" smtClean="0"/>
              <a:t>asistent </a:t>
            </a:r>
            <a:r>
              <a:rPr lang="cs-CZ" dirty="0"/>
              <a:t>pedagoga, </a:t>
            </a:r>
          </a:p>
          <a:p>
            <a:pPr lvl="1"/>
            <a:r>
              <a:rPr lang="cs-CZ" dirty="0" smtClean="0"/>
              <a:t>trenér</a:t>
            </a:r>
            <a:r>
              <a:rPr lang="cs-CZ" dirty="0"/>
              <a:t>, </a:t>
            </a:r>
          </a:p>
          <a:p>
            <a:pPr lvl="1"/>
            <a:r>
              <a:rPr lang="cs-CZ" dirty="0" smtClean="0"/>
              <a:t>metodik </a:t>
            </a:r>
            <a:r>
              <a:rPr lang="cs-CZ" dirty="0"/>
              <a:t>prevence v pedagogicko-psychologické </a:t>
            </a:r>
            <a:r>
              <a:rPr lang="cs-CZ" dirty="0" smtClean="0"/>
              <a:t>poradně, </a:t>
            </a:r>
            <a:endParaRPr lang="cs-CZ" dirty="0"/>
          </a:p>
          <a:p>
            <a:pPr lvl="1"/>
            <a:r>
              <a:rPr lang="cs-CZ" dirty="0" smtClean="0"/>
              <a:t>vedoucí </a:t>
            </a:r>
            <a:r>
              <a:rPr lang="cs-CZ" dirty="0"/>
              <a:t>pedagogický pracovník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08124"/>
            <a:ext cx="8229600" cy="4829188"/>
          </a:xfrm>
        </p:spPr>
        <p:txBody>
          <a:bodyPr>
            <a:noAutofit/>
          </a:bodyPr>
          <a:lstStyle/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Učitel, Předškolní zařízení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Učitel, Základní škola</a:t>
            </a:r>
            <a:endParaRPr lang="cs-CZ" sz="2000" dirty="0"/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Učitel, Střední škola (gymnaziální)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Vychovatel, Domov mládeže/internát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Trenér, individuální sport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Trenér kolektivní sport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Pedagog volného času, Letní tábor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Analýza a návrh změny ŠVP vybrané Základní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ŠVP vybrané </a:t>
            </a:r>
            <a:r>
              <a:rPr lang="cs-CZ" sz="2000" dirty="0" smtClean="0"/>
              <a:t>Střední 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Analýza a návrh </a:t>
            </a:r>
            <a:r>
              <a:rPr lang="cs-CZ" sz="2000" dirty="0"/>
              <a:t>změny MPP vybrané Základní </a:t>
            </a:r>
            <a:r>
              <a:rPr lang="cs-CZ" sz="2000" dirty="0" smtClean="0"/>
              <a:t>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MPP </a:t>
            </a:r>
            <a:r>
              <a:rPr lang="cs-CZ" sz="2000" dirty="0" smtClean="0"/>
              <a:t>vybrané </a:t>
            </a:r>
            <a:r>
              <a:rPr lang="cs-CZ" sz="2000" dirty="0"/>
              <a:t>Střední </a:t>
            </a:r>
            <a:r>
              <a:rPr lang="cs-CZ" sz="2000" dirty="0" smtClean="0"/>
              <a:t>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Školního řádu Základní školy</a:t>
            </a:r>
            <a:endParaRPr lang="cs-CZ" sz="2000" dirty="0" smtClean="0"/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Analýza a návrh změny Š</a:t>
            </a:r>
            <a:r>
              <a:rPr lang="cs-CZ" sz="2000" dirty="0" smtClean="0"/>
              <a:t>kolního řádu Střední </a:t>
            </a:r>
            <a:r>
              <a:rPr lang="cs-CZ" sz="2000" dirty="0" smtClean="0"/>
              <a:t>školy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Aktivní …střelec… ve škole</a:t>
            </a:r>
            <a:endParaRPr lang="cs-CZ" sz="2000" dirty="0" smtClean="0"/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Bezpečnostní opatření sportovní </a:t>
            </a:r>
            <a:r>
              <a:rPr lang="cs-CZ" sz="2000" dirty="0" smtClean="0"/>
              <a:t>akce</a:t>
            </a:r>
            <a:endParaRPr lang="cs-CZ" sz="2000" dirty="0" smtClean="0"/>
          </a:p>
          <a:p>
            <a:pPr marL="461772" indent="-342900">
              <a:buFont typeface="+mj-lt"/>
              <a:buAutoNum type="arabicPeriod"/>
            </a:pPr>
            <a:r>
              <a:rPr lang="cs-CZ" sz="2000" dirty="0" smtClean="0"/>
              <a:t>Rešerše medializovaných kauz školských zařízení</a:t>
            </a:r>
          </a:p>
          <a:p>
            <a:pPr marL="461772" indent="-342900">
              <a:buFont typeface="+mj-lt"/>
              <a:buAutoNum type="arabicPeriod"/>
            </a:pPr>
            <a:r>
              <a:rPr lang="cs-CZ" sz="2000" dirty="0"/>
              <a:t>Rešerše medializovaných </a:t>
            </a:r>
            <a:r>
              <a:rPr lang="cs-CZ" sz="2000" dirty="0" smtClean="0"/>
              <a:t>kauz ve sportu</a:t>
            </a:r>
          </a:p>
          <a:p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Školní vzdělávací program</a:t>
            </a:r>
          </a:p>
          <a:p>
            <a:pPr lvl="1"/>
            <a:r>
              <a:rPr lang="cs-CZ" dirty="0" smtClean="0"/>
              <a:t>Upravuje vzdělávání</a:t>
            </a:r>
          </a:p>
          <a:p>
            <a:r>
              <a:rPr lang="cs-CZ" dirty="0" smtClean="0"/>
              <a:t>Školní řád</a:t>
            </a:r>
          </a:p>
          <a:p>
            <a:pPr lvl="1"/>
            <a:r>
              <a:rPr lang="cs-CZ" dirty="0" smtClean="0"/>
              <a:t>Upravuje práva a povinnosti, provoz, režim školy, bezpečnost, hodnocení vzdělávání</a:t>
            </a:r>
          </a:p>
          <a:p>
            <a:r>
              <a:rPr lang="cs-CZ" dirty="0" smtClean="0"/>
              <a:t>Minimální program prevence</a:t>
            </a:r>
          </a:p>
          <a:p>
            <a:pPr lvl="1"/>
            <a:r>
              <a:rPr lang="cs-CZ" dirty="0" smtClean="0"/>
              <a:t>Prevence rizikového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7427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1733</TotalTime>
  <Words>525</Words>
  <Application>Microsoft Office PowerPoint</Application>
  <PresentationFormat>Předvádění na obrazovce (4:3)</PresentationFormat>
  <Paragraphs>108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Projekty profesní sebeobrany</vt:lpstr>
      <vt:lpstr>Koncepce předmětu</vt:lpstr>
      <vt:lpstr>Co budeme dělat</vt:lpstr>
      <vt:lpstr>Skupinový projekt profesní sebeobrany</vt:lpstr>
      <vt:lpstr>Struktura projektu</vt:lpstr>
      <vt:lpstr>Bezpečnostní management pedagogických zařízení</vt:lpstr>
      <vt:lpstr>Sebeobrana pro pedagogické pracovníky a žáky</vt:lpstr>
      <vt:lpstr>Témata</vt:lpstr>
      <vt:lpstr>Dokumenty</vt:lpstr>
      <vt:lpstr>Struktura</vt:lpstr>
      <vt:lpstr>Prezentace témat</vt:lpstr>
      <vt:lpstr>Termíny prezenční studium</vt:lpstr>
      <vt:lpstr>Termíny kombinované studium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Taktika profesní sebeobrany</dc:title>
  <dc:creator>Reguli</dc:creator>
  <cp:lastModifiedBy>Reguli</cp:lastModifiedBy>
  <cp:revision>29</cp:revision>
  <dcterms:modified xsi:type="dcterms:W3CDTF">2015-03-02T09:14:25Z</dcterms:modified>
</cp:coreProperties>
</file>