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9" r:id="rId1"/>
    <p:sldMasterId id="2147483961" r:id="rId2"/>
    <p:sldMasterId id="2147483986" r:id="rId3"/>
  </p:sldMasterIdLst>
  <p:notesMasterIdLst>
    <p:notesMasterId r:id="rId36"/>
  </p:notesMasterIdLst>
  <p:handoutMasterIdLst>
    <p:handoutMasterId r:id="rId37"/>
  </p:handoutMasterIdLst>
  <p:sldIdLst>
    <p:sldId id="258" r:id="rId4"/>
    <p:sldId id="294" r:id="rId5"/>
    <p:sldId id="308" r:id="rId6"/>
    <p:sldId id="260" r:id="rId7"/>
    <p:sldId id="296" r:id="rId8"/>
    <p:sldId id="305" r:id="rId9"/>
    <p:sldId id="284" r:id="rId10"/>
    <p:sldId id="274" r:id="rId11"/>
    <p:sldId id="275" r:id="rId12"/>
    <p:sldId id="276" r:id="rId13"/>
    <p:sldId id="263" r:id="rId14"/>
    <p:sldId id="264" r:id="rId15"/>
    <p:sldId id="265" r:id="rId16"/>
    <p:sldId id="261" r:id="rId17"/>
    <p:sldId id="262" r:id="rId18"/>
    <p:sldId id="313" r:id="rId19"/>
    <p:sldId id="310" r:id="rId20"/>
    <p:sldId id="279" r:id="rId21"/>
    <p:sldId id="311" r:id="rId22"/>
    <p:sldId id="288" r:id="rId23"/>
    <p:sldId id="309" r:id="rId24"/>
    <p:sldId id="292" r:id="rId25"/>
    <p:sldId id="281" r:id="rId26"/>
    <p:sldId id="293" r:id="rId27"/>
    <p:sldId id="287" r:id="rId28"/>
    <p:sldId id="285" r:id="rId29"/>
    <p:sldId id="299" r:id="rId30"/>
    <p:sldId id="300" r:id="rId31"/>
    <p:sldId id="301" r:id="rId32"/>
    <p:sldId id="302" r:id="rId33"/>
    <p:sldId id="303" r:id="rId34"/>
    <p:sldId id="304" r:id="rId35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70" autoAdjust="0"/>
  </p:normalViewPr>
  <p:slideViewPr>
    <p:cSldViewPr>
      <p:cViewPr varScale="1">
        <p:scale>
          <a:sx n="68" d="100"/>
          <a:sy n="68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797A62-8599-45C3-A96C-0F25B3F66ABA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7A7A38BD-D6AD-490E-BC8C-698EACB3840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vyhoření</a:t>
          </a:r>
        </a:p>
      </dgm:t>
    </dgm:pt>
    <dgm:pt modelId="{A30D02E3-2340-43A9-A6B3-F668C87A73A7}" type="parTrans" cxnId="{2045D35B-1BBF-4EBB-AE0D-F1A09FA7D436}">
      <dgm:prSet/>
      <dgm:spPr/>
      <dgm:t>
        <a:bodyPr/>
        <a:lstStyle/>
        <a:p>
          <a:endParaRPr lang="cs-CZ"/>
        </a:p>
      </dgm:t>
    </dgm:pt>
    <dgm:pt modelId="{B64082CA-08D3-413C-98D2-2EF8BD9612C9}" type="sibTrans" cxnId="{2045D35B-1BBF-4EBB-AE0D-F1A09FA7D436}">
      <dgm:prSet/>
      <dgm:spPr/>
      <dgm:t>
        <a:bodyPr/>
        <a:lstStyle/>
        <a:p>
          <a:endParaRPr lang="cs-CZ"/>
        </a:p>
      </dgm:t>
    </dgm:pt>
    <dgm:pt modelId="{C81ACB6C-174B-41D5-9B36-1CC94167E17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apatie</a:t>
          </a:r>
        </a:p>
      </dgm:t>
    </dgm:pt>
    <dgm:pt modelId="{39E72EAB-9A12-4EE7-B384-BFBB4B007C45}" type="parTrans" cxnId="{EF72A3D8-3757-4F83-8C72-CCBEBC26C2EE}">
      <dgm:prSet/>
      <dgm:spPr/>
      <dgm:t>
        <a:bodyPr/>
        <a:lstStyle/>
        <a:p>
          <a:endParaRPr lang="cs-CZ"/>
        </a:p>
      </dgm:t>
    </dgm:pt>
    <dgm:pt modelId="{3F5E690C-469B-4F0F-8A05-A41E82FA05F1}" type="sibTrans" cxnId="{EF72A3D8-3757-4F83-8C72-CCBEBC26C2EE}">
      <dgm:prSet/>
      <dgm:spPr/>
      <dgm:t>
        <a:bodyPr/>
        <a:lstStyle/>
        <a:p>
          <a:endParaRPr lang="cs-CZ"/>
        </a:p>
      </dgm:t>
    </dgm:pt>
    <dgm:pt modelId="{1DDB8FC9-A014-477A-9CDC-8348C43BB4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frustrace</a:t>
          </a:r>
        </a:p>
      </dgm:t>
    </dgm:pt>
    <dgm:pt modelId="{31BA7226-08CA-4D7D-9A05-F44F9FE9346B}" type="parTrans" cxnId="{637EBA88-0087-400B-B6A0-98B94DA61F94}">
      <dgm:prSet/>
      <dgm:spPr/>
      <dgm:t>
        <a:bodyPr/>
        <a:lstStyle/>
        <a:p>
          <a:endParaRPr lang="cs-CZ"/>
        </a:p>
      </dgm:t>
    </dgm:pt>
    <dgm:pt modelId="{1497D931-69AF-4B46-BBE7-E613FE2BE828}" type="sibTrans" cxnId="{637EBA88-0087-400B-B6A0-98B94DA61F94}">
      <dgm:prSet/>
      <dgm:spPr/>
      <dgm:t>
        <a:bodyPr/>
        <a:lstStyle/>
        <a:p>
          <a:endParaRPr lang="cs-CZ"/>
        </a:p>
      </dgm:t>
    </dgm:pt>
    <dgm:pt modelId="{D8D735F3-A794-4366-95B6-01ECCCD985B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stagnace</a:t>
          </a:r>
        </a:p>
      </dgm:t>
    </dgm:pt>
    <dgm:pt modelId="{A7D57DA4-3FA1-4430-B6A0-96D73E6415CA}" type="parTrans" cxnId="{471600D4-9298-4B4C-B929-0B0522A0EB77}">
      <dgm:prSet/>
      <dgm:spPr/>
      <dgm:t>
        <a:bodyPr/>
        <a:lstStyle/>
        <a:p>
          <a:endParaRPr lang="cs-CZ"/>
        </a:p>
      </dgm:t>
    </dgm:pt>
    <dgm:pt modelId="{3B8A0836-A88A-4034-B8F5-61B08760C726}" type="sibTrans" cxnId="{471600D4-9298-4B4C-B929-0B0522A0EB77}">
      <dgm:prSet/>
      <dgm:spPr/>
      <dgm:t>
        <a:bodyPr/>
        <a:lstStyle/>
        <a:p>
          <a:endParaRPr lang="cs-CZ"/>
        </a:p>
      </dgm:t>
    </dgm:pt>
    <dgm:pt modelId="{72A1AC64-DC1E-4E1C-96DE-88EBAD55D78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nadšení</a:t>
          </a:r>
        </a:p>
      </dgm:t>
    </dgm:pt>
    <dgm:pt modelId="{9D189014-9DA5-434E-9299-89C19516261A}" type="parTrans" cxnId="{93E00B27-1BC0-46D4-912F-8B5F141E2191}">
      <dgm:prSet/>
      <dgm:spPr/>
      <dgm:t>
        <a:bodyPr/>
        <a:lstStyle/>
        <a:p>
          <a:endParaRPr lang="cs-CZ"/>
        </a:p>
      </dgm:t>
    </dgm:pt>
    <dgm:pt modelId="{4FF6C62F-F631-4091-9999-9BB3CBE07B63}" type="sibTrans" cxnId="{93E00B27-1BC0-46D4-912F-8B5F141E2191}">
      <dgm:prSet/>
      <dgm:spPr/>
      <dgm:t>
        <a:bodyPr/>
        <a:lstStyle/>
        <a:p>
          <a:endParaRPr lang="cs-CZ"/>
        </a:p>
      </dgm:t>
    </dgm:pt>
    <dgm:pt modelId="{B4423924-9599-423B-A8DE-4040FE248022}" type="pres">
      <dgm:prSet presAssocID="{61797A62-8599-45C3-A96C-0F25B3F66ABA}" presName="Name0" presStyleCnt="0">
        <dgm:presLayoutVars>
          <dgm:dir/>
          <dgm:animLvl val="lvl"/>
          <dgm:resizeHandles val="exact"/>
        </dgm:presLayoutVars>
      </dgm:prSet>
      <dgm:spPr/>
    </dgm:pt>
    <dgm:pt modelId="{7191AAA9-DA32-4D10-B6F7-2487CD7E93AB}" type="pres">
      <dgm:prSet presAssocID="{7A7A38BD-D6AD-490E-BC8C-698EACB3840F}" presName="Name8" presStyleCnt="0"/>
      <dgm:spPr/>
    </dgm:pt>
    <dgm:pt modelId="{F3643BAB-9C13-46AB-B21C-9DEC5237CB19}" type="pres">
      <dgm:prSet presAssocID="{7A7A38BD-D6AD-490E-BC8C-698EACB3840F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72B77D-2752-4251-8500-7E4BBE0ADE2D}" type="pres">
      <dgm:prSet presAssocID="{7A7A38BD-D6AD-490E-BC8C-698EACB384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504CDE-8742-4B7A-8AFB-C4A91764DA91}" type="pres">
      <dgm:prSet presAssocID="{C81ACB6C-174B-41D5-9B36-1CC94167E17F}" presName="Name8" presStyleCnt="0"/>
      <dgm:spPr/>
    </dgm:pt>
    <dgm:pt modelId="{12329AE4-7D95-479E-A604-44CC54695ABF}" type="pres">
      <dgm:prSet presAssocID="{C81ACB6C-174B-41D5-9B36-1CC94167E17F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2A11C9-F39E-4EFF-8710-892C3CDE1FF1}" type="pres">
      <dgm:prSet presAssocID="{C81ACB6C-174B-41D5-9B36-1CC94167E17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08FE22-9EBC-434E-AF2A-94247E2A38BD}" type="pres">
      <dgm:prSet presAssocID="{1DDB8FC9-A014-477A-9CDC-8348C43BB43C}" presName="Name8" presStyleCnt="0"/>
      <dgm:spPr/>
    </dgm:pt>
    <dgm:pt modelId="{ABC8D883-EB79-47B6-BBE2-3C5261AA67E9}" type="pres">
      <dgm:prSet presAssocID="{1DDB8FC9-A014-477A-9CDC-8348C43BB43C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3F3716-0D19-4AED-A94C-0B23D6C18B0E}" type="pres">
      <dgm:prSet presAssocID="{1DDB8FC9-A014-477A-9CDC-8348C43BB43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BDEA2C-EA61-4AC5-BC96-C9A685066C61}" type="pres">
      <dgm:prSet presAssocID="{D8D735F3-A794-4366-95B6-01ECCCD985B9}" presName="Name8" presStyleCnt="0"/>
      <dgm:spPr/>
    </dgm:pt>
    <dgm:pt modelId="{4C346778-C5CA-4B7F-AC41-76D43E2EF3CD}" type="pres">
      <dgm:prSet presAssocID="{D8D735F3-A794-4366-95B6-01ECCCD985B9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2F443D-622E-427E-B7EE-E7D755860087}" type="pres">
      <dgm:prSet presAssocID="{D8D735F3-A794-4366-95B6-01ECCCD985B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9FBD25-DE0D-4266-B693-B43706739767}" type="pres">
      <dgm:prSet presAssocID="{72A1AC64-DC1E-4E1C-96DE-88EBAD55D786}" presName="Name8" presStyleCnt="0"/>
      <dgm:spPr/>
    </dgm:pt>
    <dgm:pt modelId="{9C2644B1-4423-44D3-9BB1-834409D62EBD}" type="pres">
      <dgm:prSet presAssocID="{72A1AC64-DC1E-4E1C-96DE-88EBAD55D786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0DD202-0F5B-48C8-9DCD-8107D2FAB09B}" type="pres">
      <dgm:prSet presAssocID="{72A1AC64-DC1E-4E1C-96DE-88EBAD55D78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6EDC50E-A87E-4982-91ED-89498B024B91}" type="presOf" srcId="{1DDB8FC9-A014-477A-9CDC-8348C43BB43C}" destId="{013F3716-0D19-4AED-A94C-0B23D6C18B0E}" srcOrd="1" destOrd="0" presId="urn:microsoft.com/office/officeart/2005/8/layout/pyramid1"/>
    <dgm:cxn modelId="{33BE0301-6EA0-4E96-86C7-22EBB654C0F2}" type="presOf" srcId="{72A1AC64-DC1E-4E1C-96DE-88EBAD55D786}" destId="{260DD202-0F5B-48C8-9DCD-8107D2FAB09B}" srcOrd="1" destOrd="0" presId="urn:microsoft.com/office/officeart/2005/8/layout/pyramid1"/>
    <dgm:cxn modelId="{93E00B27-1BC0-46D4-912F-8B5F141E2191}" srcId="{61797A62-8599-45C3-A96C-0F25B3F66ABA}" destId="{72A1AC64-DC1E-4E1C-96DE-88EBAD55D786}" srcOrd="4" destOrd="0" parTransId="{9D189014-9DA5-434E-9299-89C19516261A}" sibTransId="{4FF6C62F-F631-4091-9999-9BB3CBE07B63}"/>
    <dgm:cxn modelId="{EF72A3D8-3757-4F83-8C72-CCBEBC26C2EE}" srcId="{61797A62-8599-45C3-A96C-0F25B3F66ABA}" destId="{C81ACB6C-174B-41D5-9B36-1CC94167E17F}" srcOrd="1" destOrd="0" parTransId="{39E72EAB-9A12-4EE7-B384-BFBB4B007C45}" sibTransId="{3F5E690C-469B-4F0F-8A05-A41E82FA05F1}"/>
    <dgm:cxn modelId="{2045D35B-1BBF-4EBB-AE0D-F1A09FA7D436}" srcId="{61797A62-8599-45C3-A96C-0F25B3F66ABA}" destId="{7A7A38BD-D6AD-490E-BC8C-698EACB3840F}" srcOrd="0" destOrd="0" parTransId="{A30D02E3-2340-43A9-A6B3-F668C87A73A7}" sibTransId="{B64082CA-08D3-413C-98D2-2EF8BD9612C9}"/>
    <dgm:cxn modelId="{E07513FA-601F-4D86-9DDA-4808B7A913F9}" type="presOf" srcId="{C81ACB6C-174B-41D5-9B36-1CC94167E17F}" destId="{272A11C9-F39E-4EFF-8710-892C3CDE1FF1}" srcOrd="1" destOrd="0" presId="urn:microsoft.com/office/officeart/2005/8/layout/pyramid1"/>
    <dgm:cxn modelId="{471600D4-9298-4B4C-B929-0B0522A0EB77}" srcId="{61797A62-8599-45C3-A96C-0F25B3F66ABA}" destId="{D8D735F3-A794-4366-95B6-01ECCCD985B9}" srcOrd="3" destOrd="0" parTransId="{A7D57DA4-3FA1-4430-B6A0-96D73E6415CA}" sibTransId="{3B8A0836-A88A-4034-B8F5-61B08760C726}"/>
    <dgm:cxn modelId="{AAFCD4F3-9F35-4BDD-820F-F30EE554737F}" type="presOf" srcId="{72A1AC64-DC1E-4E1C-96DE-88EBAD55D786}" destId="{9C2644B1-4423-44D3-9BB1-834409D62EBD}" srcOrd="0" destOrd="0" presId="urn:microsoft.com/office/officeart/2005/8/layout/pyramid1"/>
    <dgm:cxn modelId="{23DB1CF6-EB7A-4F2A-844B-CAC35A94B0ED}" type="presOf" srcId="{C81ACB6C-174B-41D5-9B36-1CC94167E17F}" destId="{12329AE4-7D95-479E-A604-44CC54695ABF}" srcOrd="0" destOrd="0" presId="urn:microsoft.com/office/officeart/2005/8/layout/pyramid1"/>
    <dgm:cxn modelId="{637EBA88-0087-400B-B6A0-98B94DA61F94}" srcId="{61797A62-8599-45C3-A96C-0F25B3F66ABA}" destId="{1DDB8FC9-A014-477A-9CDC-8348C43BB43C}" srcOrd="2" destOrd="0" parTransId="{31BA7226-08CA-4D7D-9A05-F44F9FE9346B}" sibTransId="{1497D931-69AF-4B46-BBE7-E613FE2BE828}"/>
    <dgm:cxn modelId="{047C97C6-3525-4819-A248-DFDB295CC415}" type="presOf" srcId="{1DDB8FC9-A014-477A-9CDC-8348C43BB43C}" destId="{ABC8D883-EB79-47B6-BBE2-3C5261AA67E9}" srcOrd="0" destOrd="0" presId="urn:microsoft.com/office/officeart/2005/8/layout/pyramid1"/>
    <dgm:cxn modelId="{068468CF-04CD-48C1-A57D-A7E5E3DAAE2F}" type="presOf" srcId="{D8D735F3-A794-4366-95B6-01ECCCD985B9}" destId="{4C346778-C5CA-4B7F-AC41-76D43E2EF3CD}" srcOrd="0" destOrd="0" presId="urn:microsoft.com/office/officeart/2005/8/layout/pyramid1"/>
    <dgm:cxn modelId="{1DB31CCC-871C-4AE9-B0B0-E9A15E6DAD3D}" type="presOf" srcId="{61797A62-8599-45C3-A96C-0F25B3F66ABA}" destId="{B4423924-9599-423B-A8DE-4040FE248022}" srcOrd="0" destOrd="0" presId="urn:microsoft.com/office/officeart/2005/8/layout/pyramid1"/>
    <dgm:cxn modelId="{A73891E9-EB43-4203-8784-ACCD315CF50D}" type="presOf" srcId="{7A7A38BD-D6AD-490E-BC8C-698EACB3840F}" destId="{F3643BAB-9C13-46AB-B21C-9DEC5237CB19}" srcOrd="0" destOrd="0" presId="urn:microsoft.com/office/officeart/2005/8/layout/pyramid1"/>
    <dgm:cxn modelId="{81E2E659-ECE5-45DA-9DCB-1F250E148F6E}" type="presOf" srcId="{D8D735F3-A794-4366-95B6-01ECCCD985B9}" destId="{092F443D-622E-427E-B7EE-E7D755860087}" srcOrd="1" destOrd="0" presId="urn:microsoft.com/office/officeart/2005/8/layout/pyramid1"/>
    <dgm:cxn modelId="{954AB6C7-4D07-44E6-B9E3-A8ADD2A9459D}" type="presOf" srcId="{7A7A38BD-D6AD-490E-BC8C-698EACB3840F}" destId="{5872B77D-2752-4251-8500-7E4BBE0ADE2D}" srcOrd="1" destOrd="0" presId="urn:microsoft.com/office/officeart/2005/8/layout/pyramid1"/>
    <dgm:cxn modelId="{2E557A14-101A-4356-BF41-746F9F32E730}" type="presParOf" srcId="{B4423924-9599-423B-A8DE-4040FE248022}" destId="{7191AAA9-DA32-4D10-B6F7-2487CD7E93AB}" srcOrd="0" destOrd="0" presId="urn:microsoft.com/office/officeart/2005/8/layout/pyramid1"/>
    <dgm:cxn modelId="{5542C2A0-2452-4138-8D47-301C7DA795ED}" type="presParOf" srcId="{7191AAA9-DA32-4D10-B6F7-2487CD7E93AB}" destId="{F3643BAB-9C13-46AB-B21C-9DEC5237CB19}" srcOrd="0" destOrd="0" presId="urn:microsoft.com/office/officeart/2005/8/layout/pyramid1"/>
    <dgm:cxn modelId="{105EC4E5-61BC-447B-B8BF-8D5A98919514}" type="presParOf" srcId="{7191AAA9-DA32-4D10-B6F7-2487CD7E93AB}" destId="{5872B77D-2752-4251-8500-7E4BBE0ADE2D}" srcOrd="1" destOrd="0" presId="urn:microsoft.com/office/officeart/2005/8/layout/pyramid1"/>
    <dgm:cxn modelId="{675D9B4C-77F3-440A-BFEB-AFB6048C6A22}" type="presParOf" srcId="{B4423924-9599-423B-A8DE-4040FE248022}" destId="{D8504CDE-8742-4B7A-8AFB-C4A91764DA91}" srcOrd="1" destOrd="0" presId="urn:microsoft.com/office/officeart/2005/8/layout/pyramid1"/>
    <dgm:cxn modelId="{288C3120-8792-407A-AFB2-38D54EFDBE2A}" type="presParOf" srcId="{D8504CDE-8742-4B7A-8AFB-C4A91764DA91}" destId="{12329AE4-7D95-479E-A604-44CC54695ABF}" srcOrd="0" destOrd="0" presId="urn:microsoft.com/office/officeart/2005/8/layout/pyramid1"/>
    <dgm:cxn modelId="{247896D0-84C6-4A8D-8F46-E4249AB6EE2A}" type="presParOf" srcId="{D8504CDE-8742-4B7A-8AFB-C4A91764DA91}" destId="{272A11C9-F39E-4EFF-8710-892C3CDE1FF1}" srcOrd="1" destOrd="0" presId="urn:microsoft.com/office/officeart/2005/8/layout/pyramid1"/>
    <dgm:cxn modelId="{C56AFD4A-6C3F-4067-AB98-DB7851CEFFE9}" type="presParOf" srcId="{B4423924-9599-423B-A8DE-4040FE248022}" destId="{A208FE22-9EBC-434E-AF2A-94247E2A38BD}" srcOrd="2" destOrd="0" presId="urn:microsoft.com/office/officeart/2005/8/layout/pyramid1"/>
    <dgm:cxn modelId="{359B3C04-FEB7-4A47-9671-049905B6AF21}" type="presParOf" srcId="{A208FE22-9EBC-434E-AF2A-94247E2A38BD}" destId="{ABC8D883-EB79-47B6-BBE2-3C5261AA67E9}" srcOrd="0" destOrd="0" presId="urn:microsoft.com/office/officeart/2005/8/layout/pyramid1"/>
    <dgm:cxn modelId="{0C9F0764-FEC1-4FF1-95B0-DF8656AA0207}" type="presParOf" srcId="{A208FE22-9EBC-434E-AF2A-94247E2A38BD}" destId="{013F3716-0D19-4AED-A94C-0B23D6C18B0E}" srcOrd="1" destOrd="0" presId="urn:microsoft.com/office/officeart/2005/8/layout/pyramid1"/>
    <dgm:cxn modelId="{590C5172-D5B5-4B8A-9EEA-A2551A28754D}" type="presParOf" srcId="{B4423924-9599-423B-A8DE-4040FE248022}" destId="{5FBDEA2C-EA61-4AC5-BC96-C9A685066C61}" srcOrd="3" destOrd="0" presId="urn:microsoft.com/office/officeart/2005/8/layout/pyramid1"/>
    <dgm:cxn modelId="{D750D3BF-AA2C-4E80-B4B2-2F7B40263E27}" type="presParOf" srcId="{5FBDEA2C-EA61-4AC5-BC96-C9A685066C61}" destId="{4C346778-C5CA-4B7F-AC41-76D43E2EF3CD}" srcOrd="0" destOrd="0" presId="urn:microsoft.com/office/officeart/2005/8/layout/pyramid1"/>
    <dgm:cxn modelId="{C395735A-C531-446E-B895-885820338FF4}" type="presParOf" srcId="{5FBDEA2C-EA61-4AC5-BC96-C9A685066C61}" destId="{092F443D-622E-427E-B7EE-E7D755860087}" srcOrd="1" destOrd="0" presId="urn:microsoft.com/office/officeart/2005/8/layout/pyramid1"/>
    <dgm:cxn modelId="{674D3AA9-CEAF-4C43-B374-349E99604ED6}" type="presParOf" srcId="{B4423924-9599-423B-A8DE-4040FE248022}" destId="{099FBD25-DE0D-4266-B693-B43706739767}" srcOrd="4" destOrd="0" presId="urn:microsoft.com/office/officeart/2005/8/layout/pyramid1"/>
    <dgm:cxn modelId="{5F176FF7-4F55-4B48-AEEA-3CFEA0E9AAD1}" type="presParOf" srcId="{099FBD25-DE0D-4266-B693-B43706739767}" destId="{9C2644B1-4423-44D3-9BB1-834409D62EBD}" srcOrd="0" destOrd="0" presId="urn:microsoft.com/office/officeart/2005/8/layout/pyramid1"/>
    <dgm:cxn modelId="{D5852DB3-F972-4211-81CC-062537ECE255}" type="presParOf" srcId="{099FBD25-DE0D-4266-B693-B43706739767}" destId="{260DD202-0F5B-48C8-9DCD-8107D2FAB09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643BAB-9C13-46AB-B21C-9DEC5237CB19}">
      <dsp:nvSpPr>
        <dsp:cNvPr id="0" name=""/>
        <dsp:cNvSpPr/>
      </dsp:nvSpPr>
      <dsp:spPr>
        <a:xfrm>
          <a:off x="3291840" y="0"/>
          <a:ext cx="164592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vyhoření</a:t>
          </a:r>
        </a:p>
      </dsp:txBody>
      <dsp:txXfrm>
        <a:off x="3291840" y="0"/>
        <a:ext cx="1645920" cy="905192"/>
      </dsp:txXfrm>
    </dsp:sp>
    <dsp:sp modelId="{12329AE4-7D95-479E-A604-44CC54695ABF}">
      <dsp:nvSpPr>
        <dsp:cNvPr id="0" name=""/>
        <dsp:cNvSpPr/>
      </dsp:nvSpPr>
      <dsp:spPr>
        <a:xfrm>
          <a:off x="2468880" y="905192"/>
          <a:ext cx="329184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apatie</a:t>
          </a:r>
        </a:p>
      </dsp:txBody>
      <dsp:txXfrm>
        <a:off x="3044951" y="905192"/>
        <a:ext cx="2139696" cy="905192"/>
      </dsp:txXfrm>
    </dsp:sp>
    <dsp:sp modelId="{ABC8D883-EB79-47B6-BBE2-3C5261AA67E9}">
      <dsp:nvSpPr>
        <dsp:cNvPr id="0" name=""/>
        <dsp:cNvSpPr/>
      </dsp:nvSpPr>
      <dsp:spPr>
        <a:xfrm>
          <a:off x="1645920" y="1810385"/>
          <a:ext cx="4937759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frustrace</a:t>
          </a:r>
        </a:p>
      </dsp:txBody>
      <dsp:txXfrm>
        <a:off x="2510028" y="1810385"/>
        <a:ext cx="3209544" cy="905192"/>
      </dsp:txXfrm>
    </dsp:sp>
    <dsp:sp modelId="{4C346778-C5CA-4B7F-AC41-76D43E2EF3CD}">
      <dsp:nvSpPr>
        <dsp:cNvPr id="0" name=""/>
        <dsp:cNvSpPr/>
      </dsp:nvSpPr>
      <dsp:spPr>
        <a:xfrm>
          <a:off x="822960" y="2715577"/>
          <a:ext cx="658368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stagnace</a:t>
          </a:r>
        </a:p>
      </dsp:txBody>
      <dsp:txXfrm>
        <a:off x="1975103" y="2715577"/>
        <a:ext cx="4279392" cy="905192"/>
      </dsp:txXfrm>
    </dsp:sp>
    <dsp:sp modelId="{9C2644B1-4423-44D3-9BB1-834409D62EBD}">
      <dsp:nvSpPr>
        <dsp:cNvPr id="0" name=""/>
        <dsp:cNvSpPr/>
      </dsp:nvSpPr>
      <dsp:spPr>
        <a:xfrm>
          <a:off x="0" y="3620770"/>
          <a:ext cx="822960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nadšení</a:t>
          </a:r>
        </a:p>
      </dsp:txBody>
      <dsp:txXfrm>
        <a:off x="1440179" y="3620770"/>
        <a:ext cx="5349240" cy="905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62EBB-146E-4F2A-B0F7-465E03C2F023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280E2-9BF9-4594-A75D-3A3D7F23C60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80416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F20E9-D72B-4B70-A635-BD50593002BA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2D3EB-24CE-43B9-8436-4EED9008C6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38497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Problém většinou není v tom, že lidé sami sebe vytáčí do stavů zvýšeného emocionálního vzrušení, ale spíše v tom, že toto chování nesledují, nejsou si ho vědomi. Pak dochází k tomu, že jdou za rozumné meze a neznají míru, a škodí tak nejen sobě ale i okolí.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2D3EB-24CE-43B9-8436-4EED9008C67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7528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nadšení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kdy pracující zpočátku překypuje elánem a energií. Je ochoten pro svoji novou práci mnoho obětovat. V práci nachází uspokojení a naplnění, a proto tedy zapomíná na své koníčky a volnočasové aktivity.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stagnace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která je typická tím, že počáteční nadšení opadá a jedinec začíná zjišťovat, že ne vše je tak ideální, jak si původně myslel. V této fázi se také objevuje potřeba vykonávat volnočasové aktivity.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frustrace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nastává ve chvíli, kdy jedinec začne </a:t>
            </a:r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pochybovat nad smyslem své práce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Tyto pochybnosti jsou nejčastěji založeny na špatných zkušenostech s nespolupracujícím klientem nebo nadřízenými.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apatie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přichází po delší době frustrace a je přirozeným východiskem z pocitu frustrace. Pracující již vykonává pouze </a:t>
            </a:r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nejnutnější povinnosti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svoje zaměstnání považuje za pouhý přísun peněz pro obživu.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vyhoření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je posledním stádiem a u pracujícího jsou již viditelné příznaky syndromu vyhoření. Je to období emocionálního i tělesného vyčerpání.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2D3EB-24CE-43B9-8436-4EED9008C673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47976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162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824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8481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22.10.2015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6003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22.10.2015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4001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22.10.2015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2847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22.10.2015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3310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22.10.2015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9302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22.10.2015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9683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22.10.2015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0437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22.10.2015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90075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2580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22.10.2015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446589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22.10.2015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77045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22.10.2015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6943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F925A5-F180-40BA-A3F2-FA65370A03CC}" type="slidenum">
              <a:rPr lang="cs-CZ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0205529"/>
      </p:ext>
    </p:extLst>
  </p:cSld>
  <p:clrMapOvr>
    <a:masterClrMapping/>
  </p:clrMapOvr>
  <p:transition spd="med">
    <p:pull dir="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033C2A-373F-4980-BF03-FC97C5FCF7F7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D1A287-AF00-44BF-B66F-3DC0B75BFDE2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4D009BF-472F-4075-8BD4-205BC4E854C8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682E-3A18-46CC-815D-4A2269E1E893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6C27148-7256-45B6-8DE8-4FEBF0B9A938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C3016C5-190C-42B1-8F82-60ED7092563E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42512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EE3BBEC-2CC6-4A60-981B-A777EC06C115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A0D33E-CE84-4DB5-9421-4FDAE30179E2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B395E94-D906-45DD-AE26-E5118B525793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3E3E-879E-4F14-A935-103F952602FC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D795336-8F4C-4FAD-B597-1FDC599CD744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271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644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47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664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1711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0242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65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22.10.2015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2713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5085184"/>
            <a:ext cx="8534400" cy="1600200"/>
          </a:xfrm>
        </p:spPr>
        <p:txBody>
          <a:bodyPr/>
          <a:lstStyle/>
          <a:p>
            <a:endParaRPr lang="cs-CZ" dirty="0"/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988840"/>
            <a:ext cx="8208962" cy="3960440"/>
          </a:xfrm>
          <a:effectLst>
            <a:outerShdw blurRad="50800" dist="50800" dir="5400000" algn="ctr" rotWithShape="0">
              <a:srgbClr val="C00000"/>
            </a:outerShdw>
          </a:effectLst>
        </p:spPr>
        <p:txBody>
          <a:bodyPr>
            <a:normAutofit fontScale="90000"/>
          </a:bodyPr>
          <a:lstStyle/>
          <a:p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10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>&amp;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Zátěžové situace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dirty="0"/>
              <a:t/>
            </a:r>
            <a:br>
              <a:rPr lang="cs-CZ" sz="4800" dirty="0"/>
            </a:br>
            <a:endParaRPr lang="cs-CZ" sz="4800" dirty="0"/>
          </a:p>
        </p:txBody>
      </p:sp>
    </p:spTree>
    <p:extLst>
      <p:ext uri="{BB962C8B-B14F-4D97-AF65-F5344CB8AC3E}">
        <p14:creationId xmlns="" xmlns:p14="http://schemas.microsoft.com/office/powerpoint/2010/main" val="291489195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Chování a jednání lidí ve stresu</a:t>
            </a:r>
            <a:endParaRPr lang="cs-CZ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628800"/>
            <a:ext cx="9036496" cy="50405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Nerozhodnost a do značné míry i nerozumné nářky</a:t>
            </a:r>
          </a:p>
          <a:p>
            <a:r>
              <a:rPr lang="cs-CZ" dirty="0" smtClean="0"/>
              <a:t>Zvýšená absence v práci, zvýšená nemocnost, pomalé uzdravování po nemocích, nehodách a úrazech</a:t>
            </a:r>
          </a:p>
          <a:p>
            <a:r>
              <a:rPr lang="cs-CZ" dirty="0" smtClean="0"/>
              <a:t>Sklon k nepozornému řízení (auta…) a zvýšená nehodovost</a:t>
            </a:r>
          </a:p>
          <a:p>
            <a:r>
              <a:rPr lang="cs-CZ" dirty="0" smtClean="0"/>
              <a:t>Zhoršená kvalita práce, snaha vyhnout se úkolům, vyhýbání se odpovědnosti, častější výmluvy</a:t>
            </a:r>
          </a:p>
          <a:p>
            <a:r>
              <a:rPr lang="cs-CZ" dirty="0" smtClean="0"/>
              <a:t>Zvýšený počet cigaret a zvýšená konzumace alkoholu</a:t>
            </a:r>
          </a:p>
          <a:p>
            <a:r>
              <a:rPr lang="cs-CZ" dirty="0" smtClean="0"/>
              <a:t>Ztráta chuti k jídlu nebo naopak přejídání</a:t>
            </a:r>
          </a:p>
          <a:p>
            <a:r>
              <a:rPr lang="cs-CZ" dirty="0" smtClean="0"/>
              <a:t>Změny v denním životním stylu a rytmu – dlouhé noční bdění a pozdní vstávání (často s velkým pocitem únavy hned po ránu)</a:t>
            </a:r>
          </a:p>
        </p:txBody>
      </p:sp>
    </p:spTree>
    <p:extLst>
      <p:ext uri="{BB962C8B-B14F-4D97-AF65-F5344CB8AC3E}">
        <p14:creationId xmlns="" xmlns:p14="http://schemas.microsoft.com/office/powerpoint/2010/main" val="207931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Stresory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7504" y="1628800"/>
            <a:ext cx="9036496" cy="504056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dirty="0"/>
              <a:t> </a:t>
            </a:r>
            <a:r>
              <a:rPr lang="cs-CZ" dirty="0" smtClean="0"/>
              <a:t>jakýkoli podnět (vnější, vnitřní), který vyvolává stresovou reakci organismu.</a:t>
            </a:r>
            <a:endParaRPr lang="cs-CZ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b="1" dirty="0" smtClean="0"/>
              <a:t>Fyzikálně-chemické : </a:t>
            </a:r>
            <a:r>
              <a:rPr lang="cs-CZ" dirty="0" smtClean="0"/>
              <a:t>zhoršující se životní prostředí, špatná strava, návykové látky (alkohol, nikotin, drogy), nedostatek pohybu a odpočinku, přílišná námaha, nadměrný hluk, elektromagnetické záření.</a:t>
            </a:r>
            <a:endParaRPr lang="cs-CZ" b="1" dirty="0" smtClean="0"/>
          </a:p>
          <a:p>
            <a:pPr algn="ctr">
              <a:lnSpc>
                <a:spcPct val="80000"/>
              </a:lnSpc>
              <a:buFont typeface="Arial" pitchFamily="34" charset="0"/>
              <a:buChar char="•"/>
            </a:pPr>
            <a:endParaRPr lang="cs-CZ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b="1" dirty="0" smtClean="0"/>
              <a:t>Úkolové</a:t>
            </a:r>
            <a:r>
              <a:rPr lang="cs-CZ" dirty="0"/>
              <a:t> </a:t>
            </a:r>
            <a:r>
              <a:rPr lang="cs-CZ" dirty="0" smtClean="0"/>
              <a:t>: </a:t>
            </a:r>
            <a:r>
              <a:rPr lang="cs-CZ" dirty="0"/>
              <a:t>podstata těchto stresorů je založena na tom, jak jsme schopni uspořádat a řešit různé úkoly a jak se k nim </a:t>
            </a:r>
            <a:r>
              <a:rPr lang="cs-CZ" dirty="0" smtClean="0"/>
              <a:t>stavíme (např. pracovní, životní).</a:t>
            </a:r>
            <a:endParaRPr lang="cs-CZ" b="1" dirty="0"/>
          </a:p>
          <a:p>
            <a:pPr marL="609600" indent="-609600">
              <a:lnSpc>
                <a:spcPct val="8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3344533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Stresory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2057400"/>
            <a:ext cx="864096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b="1" dirty="0" smtClean="0"/>
              <a:t>Myšlenkové 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dirty="0"/>
              <a:t>souvisí s tím, jak hodnotíme sebe, </a:t>
            </a:r>
            <a:r>
              <a:rPr lang="cs-CZ" dirty="0" smtClean="0"/>
              <a:t>druhé </a:t>
            </a:r>
            <a:r>
              <a:rPr lang="cs-CZ" dirty="0"/>
              <a:t>lidi, svět či události, do kterých se během života </a:t>
            </a:r>
            <a:r>
              <a:rPr lang="cs-CZ" dirty="0" smtClean="0"/>
              <a:t>dostáváme (způsob myšlení determinuje naše zdraví).</a:t>
            </a:r>
            <a:endParaRPr lang="cs-CZ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b="1" dirty="0"/>
          </a:p>
          <a:p>
            <a:pPr>
              <a:lnSpc>
                <a:spcPct val="80000"/>
              </a:lnSpc>
            </a:pPr>
            <a:r>
              <a:rPr lang="cs-CZ" b="1" dirty="0"/>
              <a:t>Sociální 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dirty="0"/>
              <a:t>vznikají na základě kontaktů a komunikace s ostatními lidmi. </a:t>
            </a: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Tato </a:t>
            </a:r>
            <a:r>
              <a:rPr lang="cs-CZ" dirty="0"/>
              <a:t>skupina stresorů je do jisté míry ovlivněna i stresory myšlenkovými, které mohou ovlivňovat naše hodnocení sociální reality.</a:t>
            </a:r>
          </a:p>
          <a:p>
            <a:pPr>
              <a:lnSpc>
                <a:spcPct val="8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="" xmlns:p14="http://schemas.microsoft.com/office/powerpoint/2010/main" val="18304285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Extrémní </a:t>
            </a:r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stresové </a:t>
            </a: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situace - trauma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772816"/>
            <a:ext cx="8534400" cy="4800600"/>
          </a:xfrm>
        </p:spPr>
        <p:txBody>
          <a:bodyPr>
            <a:normAutofit/>
          </a:bodyPr>
          <a:lstStyle/>
          <a:p>
            <a:r>
              <a:rPr lang="cs-CZ" sz="3000" dirty="0" smtClean="0"/>
              <a:t>  přírodní </a:t>
            </a:r>
            <a:r>
              <a:rPr lang="cs-CZ" sz="3000" dirty="0"/>
              <a:t>katastrofy (povodně, požáry, </a:t>
            </a:r>
            <a:r>
              <a:rPr lang="cs-CZ" sz="3000" dirty="0" smtClean="0"/>
              <a:t>     zemětřesení </a:t>
            </a:r>
            <a:r>
              <a:rPr lang="cs-CZ" sz="3000" dirty="0"/>
              <a:t>atd</a:t>
            </a:r>
            <a:r>
              <a:rPr lang="cs-CZ" sz="3000" dirty="0" smtClean="0"/>
              <a:t>.)</a:t>
            </a:r>
          </a:p>
          <a:p>
            <a:endParaRPr lang="cs-CZ" sz="800" dirty="0"/>
          </a:p>
          <a:p>
            <a:r>
              <a:rPr lang="cs-CZ" sz="3000" dirty="0" smtClean="0"/>
              <a:t>  dopravní </a:t>
            </a:r>
            <a:r>
              <a:rPr lang="cs-CZ" sz="3000" dirty="0"/>
              <a:t>nehody či zřícení </a:t>
            </a:r>
            <a:r>
              <a:rPr lang="cs-CZ" sz="3000" dirty="0" smtClean="0"/>
              <a:t>letadel</a:t>
            </a:r>
          </a:p>
          <a:p>
            <a:endParaRPr lang="cs-CZ" sz="800" dirty="0"/>
          </a:p>
          <a:p>
            <a:r>
              <a:rPr lang="cs-CZ" sz="3000" dirty="0" smtClean="0"/>
              <a:t>  fyzické </a:t>
            </a:r>
            <a:r>
              <a:rPr lang="cs-CZ" sz="3000" dirty="0"/>
              <a:t>násilí (</a:t>
            </a:r>
            <a:r>
              <a:rPr lang="cs-CZ" sz="3000" dirty="0" smtClean="0"/>
              <a:t>zneužívání, </a:t>
            </a:r>
            <a:r>
              <a:rPr lang="cs-CZ" sz="3000" dirty="0"/>
              <a:t>týrání</a:t>
            </a:r>
            <a:r>
              <a:rPr lang="cs-CZ" sz="3000" dirty="0" smtClean="0"/>
              <a:t>)</a:t>
            </a:r>
          </a:p>
          <a:p>
            <a:endParaRPr lang="cs-CZ" sz="800" dirty="0"/>
          </a:p>
          <a:p>
            <a:r>
              <a:rPr lang="cs-CZ" sz="3000" dirty="0" smtClean="0"/>
              <a:t>  sexuální násilí</a:t>
            </a:r>
          </a:p>
          <a:p>
            <a:endParaRPr lang="cs-CZ" sz="800" dirty="0"/>
          </a:p>
          <a:p>
            <a:r>
              <a:rPr lang="cs-CZ" sz="3000" dirty="0" smtClean="0"/>
              <a:t>  přítomnost </a:t>
            </a:r>
            <a:r>
              <a:rPr lang="cs-CZ" sz="3000" dirty="0"/>
              <a:t>na místě </a:t>
            </a:r>
            <a:r>
              <a:rPr lang="cs-CZ" sz="3000" dirty="0" smtClean="0"/>
              <a:t>tragédie</a:t>
            </a:r>
          </a:p>
          <a:p>
            <a:endParaRPr lang="cs-CZ" sz="800" dirty="0"/>
          </a:p>
          <a:p>
            <a:r>
              <a:rPr lang="cs-CZ" sz="3000" dirty="0" smtClean="0"/>
              <a:t>  ztráta </a:t>
            </a:r>
            <a:r>
              <a:rPr lang="cs-CZ" sz="3000" dirty="0"/>
              <a:t>majetku (loupež, krádež)</a:t>
            </a:r>
          </a:p>
        </p:txBody>
      </p:sp>
    </p:spTree>
    <p:extLst>
      <p:ext uri="{BB962C8B-B14F-4D97-AF65-F5344CB8AC3E}">
        <p14:creationId xmlns="" xmlns:p14="http://schemas.microsoft.com/office/powerpoint/2010/main" val="41520071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Obecný adaptační syndrom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  <a:r>
              <a:rPr lang="cs-CZ" sz="2800" dirty="0" smtClean="0"/>
              <a:t>utor </a:t>
            </a:r>
            <a:r>
              <a:rPr lang="cs-CZ" sz="2800" b="1" dirty="0">
                <a:solidFill>
                  <a:srgbClr val="FF3300"/>
                </a:solidFill>
              </a:rPr>
              <a:t>Hans </a:t>
            </a:r>
            <a:r>
              <a:rPr lang="cs-CZ" sz="2800" b="1" dirty="0" err="1" smtClean="0">
                <a:solidFill>
                  <a:srgbClr val="FF3300"/>
                </a:solidFill>
              </a:rPr>
              <a:t>Selye</a:t>
            </a:r>
            <a:endParaRPr lang="cs-CZ" sz="2800" b="1" dirty="0" smtClean="0">
              <a:solidFill>
                <a:srgbClr val="FF3300"/>
              </a:solidFill>
            </a:endParaRPr>
          </a:p>
          <a:p>
            <a:endParaRPr lang="cs-CZ" sz="2800" dirty="0">
              <a:solidFill>
                <a:srgbClr val="FF3300"/>
              </a:solidFill>
            </a:endParaRPr>
          </a:p>
          <a:p>
            <a:r>
              <a:rPr lang="cs-CZ" sz="2800" dirty="0" smtClean="0"/>
              <a:t>3 </a:t>
            </a:r>
            <a:r>
              <a:rPr lang="cs-CZ" sz="2800" dirty="0"/>
              <a:t>fáze  - poplachová reakce</a:t>
            </a:r>
          </a:p>
          <a:p>
            <a:pPr>
              <a:buFont typeface="Wingdings" pitchFamily="2" charset="2"/>
              <a:buNone/>
            </a:pPr>
            <a:r>
              <a:rPr lang="cs-CZ" sz="2800" dirty="0"/>
              <a:t>               - vyrovnávací fáze</a:t>
            </a:r>
          </a:p>
          <a:p>
            <a:pPr>
              <a:buFont typeface="Wingdings" pitchFamily="2" charset="2"/>
              <a:buNone/>
            </a:pPr>
            <a:r>
              <a:rPr lang="cs-CZ" sz="2800" dirty="0"/>
              <a:t>               - fáze vyčerpání</a:t>
            </a:r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pPr algn="ctr">
              <a:buFont typeface="Wingdings" pitchFamily="2" charset="2"/>
              <a:buNone/>
            </a:pPr>
            <a:r>
              <a:rPr lang="cs-CZ" sz="2800" dirty="0"/>
              <a:t>Stres není výsadou lidí, lze jej vyvolat </a:t>
            </a:r>
            <a:r>
              <a:rPr lang="cs-CZ" sz="2800" dirty="0" smtClean="0"/>
              <a:t>u zvířat i </a:t>
            </a:r>
            <a:r>
              <a:rPr lang="cs-CZ" sz="2800" dirty="0"/>
              <a:t>u nižších </a:t>
            </a:r>
            <a:r>
              <a:rPr lang="cs-CZ" sz="2800" dirty="0" smtClean="0"/>
              <a:t>živočichů. </a:t>
            </a:r>
            <a:endParaRPr lang="cs-CZ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79749"/>
            <a:ext cx="3281189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530030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stresu v čase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(Hans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Selye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4" name="Picture 4" descr="stres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/>
        </p:blipFill>
        <p:spPr>
          <a:xfrm>
            <a:off x="2231168" y="2453767"/>
            <a:ext cx="4645152" cy="271881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561865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800" dirty="0" smtClean="0"/>
              <a:t>Obranné mechanismy</a:t>
            </a:r>
          </a:p>
          <a:p>
            <a:pPr lvl="1"/>
            <a:r>
              <a:rPr lang="cs-CZ" sz="3800" dirty="0" smtClean="0"/>
              <a:t>Adaptace </a:t>
            </a:r>
          </a:p>
          <a:p>
            <a:pPr lvl="2"/>
            <a:r>
              <a:rPr lang="cs-CZ" sz="3400" dirty="0" smtClean="0"/>
              <a:t>nevědomé, mění způsob, sebeklam</a:t>
            </a:r>
          </a:p>
          <a:p>
            <a:pPr lvl="1"/>
            <a:r>
              <a:rPr lang="cs-CZ" sz="3800" dirty="0" smtClean="0"/>
              <a:t>Zvládání</a:t>
            </a:r>
          </a:p>
          <a:p>
            <a:pPr lvl="2"/>
            <a:r>
              <a:rPr lang="cs-CZ" sz="3000" dirty="0" smtClean="0"/>
              <a:t>Coping – aktivní, snaha</a:t>
            </a:r>
          </a:p>
          <a:p>
            <a:pPr lvl="2"/>
            <a:endParaRPr lang="cs-CZ" sz="3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Obranné mechanismy ega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1500" b="1" dirty="0" smtClean="0"/>
              <a:t>Negace (popření):</a:t>
            </a:r>
            <a:r>
              <a:rPr lang="cs-CZ" sz="1500" dirty="0" smtClean="0"/>
              <a:t> odmítnutí nebo překroucení nepřijatelných skutečností</a:t>
            </a:r>
          </a:p>
          <a:p>
            <a:pPr lvl="0"/>
            <a:r>
              <a:rPr lang="cs-CZ" sz="1500" b="1" dirty="0" smtClean="0"/>
              <a:t>potlačení (represe):</a:t>
            </a:r>
            <a:r>
              <a:rPr lang="cs-CZ" sz="1500" dirty="0" smtClean="0"/>
              <a:t> znepokojující myšlenky nebo vzpomínky jsou odstraněny z vědomí.</a:t>
            </a:r>
          </a:p>
          <a:p>
            <a:pPr lvl="0"/>
            <a:r>
              <a:rPr lang="cs-CZ" sz="1500" b="1" dirty="0" smtClean="0"/>
              <a:t>vytěsnění:</a:t>
            </a:r>
            <a:r>
              <a:rPr lang="cs-CZ" sz="1500" dirty="0" smtClean="0"/>
              <a:t> nevědomé potlačení.</a:t>
            </a:r>
          </a:p>
          <a:p>
            <a:pPr lvl="0"/>
            <a:r>
              <a:rPr lang="cs-CZ" sz="1500" b="1" dirty="0" smtClean="0"/>
              <a:t>racionalizace:</a:t>
            </a:r>
            <a:r>
              <a:rPr lang="cs-CZ" sz="1500" dirty="0" smtClean="0"/>
              <a:t> dodatečné rozumové, společensky přijatelné vysvětlení (omluvení) nepřijatelných činů nebo myšlenek.</a:t>
            </a:r>
          </a:p>
          <a:p>
            <a:pPr lvl="0"/>
            <a:r>
              <a:rPr lang="cs-CZ" sz="1500" b="1" dirty="0" smtClean="0"/>
              <a:t>přerámování </a:t>
            </a:r>
          </a:p>
          <a:p>
            <a:pPr lvl="1"/>
            <a:r>
              <a:rPr lang="cs-CZ" sz="1500" b="1" dirty="0" smtClean="0"/>
              <a:t>Reakce kyselých hroznů (bagatelizace):</a:t>
            </a:r>
            <a:r>
              <a:rPr lang="cs-CZ" sz="1500" dirty="0" smtClean="0"/>
              <a:t> znehodnocování nedosažitelného cíle. </a:t>
            </a:r>
          </a:p>
          <a:p>
            <a:pPr lvl="1"/>
            <a:r>
              <a:rPr lang="cs-CZ" sz="1500" b="1" dirty="0" smtClean="0"/>
              <a:t>Reakce sladkých citronů:</a:t>
            </a:r>
            <a:r>
              <a:rPr lang="cs-CZ" sz="1500" dirty="0" smtClean="0"/>
              <a:t> opak, </a:t>
            </a:r>
            <a:r>
              <a:rPr lang="cs-CZ" sz="1500" dirty="0" err="1" smtClean="0"/>
              <a:t>vyzvdihování</a:t>
            </a:r>
            <a:r>
              <a:rPr lang="cs-CZ" sz="1500" dirty="0" smtClean="0"/>
              <a:t> předností toho, co je dosažitelné.</a:t>
            </a:r>
          </a:p>
          <a:p>
            <a:pPr lvl="0"/>
            <a:r>
              <a:rPr lang="cs-CZ" sz="1500" b="1" dirty="0" smtClean="0"/>
              <a:t>intelektualizace:</a:t>
            </a:r>
            <a:r>
              <a:rPr lang="cs-CZ" sz="1500" dirty="0" smtClean="0"/>
              <a:t> nepříjemné téma je učiněno předmětem úvahy, čímž je od něj získán emoční odstup.</a:t>
            </a:r>
          </a:p>
          <a:p>
            <a:pPr lvl="0"/>
            <a:r>
              <a:rPr lang="cs-CZ" sz="1500" b="1" dirty="0" smtClean="0"/>
              <a:t>regrese (</a:t>
            </a:r>
            <a:r>
              <a:rPr lang="cs-CZ" sz="1500" b="1" dirty="0" err="1" smtClean="0"/>
              <a:t>infantlizace</a:t>
            </a:r>
            <a:r>
              <a:rPr lang="cs-CZ" sz="1500" b="1" dirty="0" smtClean="0"/>
              <a:t>):</a:t>
            </a:r>
            <a:r>
              <a:rPr lang="cs-CZ" sz="1500" dirty="0" smtClean="0"/>
              <a:t> návrat k projevům dřívějšího vývojového stupně.</a:t>
            </a:r>
          </a:p>
          <a:p>
            <a:pPr lvl="0"/>
            <a:r>
              <a:rPr lang="cs-CZ" sz="1500" b="1" dirty="0" smtClean="0"/>
              <a:t>útěk do fantazie :</a:t>
            </a:r>
            <a:r>
              <a:rPr lang="cs-CZ" sz="1500" dirty="0" smtClean="0"/>
              <a:t> fantazijní prožívání nedosažitelného, denní snění</a:t>
            </a:r>
          </a:p>
          <a:p>
            <a:pPr lvl="0"/>
            <a:r>
              <a:rPr lang="cs-CZ" sz="1500" b="1" dirty="0" smtClean="0"/>
              <a:t>projekce:</a:t>
            </a:r>
            <a:r>
              <a:rPr lang="cs-CZ" sz="1500" dirty="0" smtClean="0"/>
              <a:t> nežádoucí charakteristiky, myšlenky nebo tendence nevědomě připisujeme druhému.</a:t>
            </a:r>
          </a:p>
          <a:p>
            <a:pPr lvl="0"/>
            <a:r>
              <a:rPr lang="cs-CZ" sz="1500" b="1" dirty="0" smtClean="0"/>
              <a:t>kompenzace </a:t>
            </a:r>
          </a:p>
          <a:p>
            <a:pPr lvl="0"/>
            <a:r>
              <a:rPr lang="cs-CZ" sz="1500" b="1" dirty="0" smtClean="0"/>
              <a:t>Identifikace:</a:t>
            </a:r>
            <a:r>
              <a:rPr lang="cs-CZ" sz="1500" dirty="0" smtClean="0"/>
              <a:t> jedinec zvyšuje svou hodnotu napodobováním jiné osoby s vysokou prestiží – jejího chování, hodnot, názorů, atd., čímž si dotyčný jakoby přivlastní část jejích úspěchů.</a:t>
            </a:r>
          </a:p>
          <a:p>
            <a:pPr lvl="0"/>
            <a:r>
              <a:rPr lang="cs-CZ" sz="1500" b="1" dirty="0" smtClean="0"/>
              <a:t>Sublimace:</a:t>
            </a:r>
            <a:r>
              <a:rPr lang="cs-CZ" sz="1500" dirty="0" smtClean="0"/>
              <a:t> převedení nepřijatelných pudových motivů do společensky přijatelné formy. </a:t>
            </a:r>
          </a:p>
          <a:p>
            <a:endParaRPr lang="cs-CZ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Coping</a:t>
            </a: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856984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= zvládání ohrožujících faktorů</a:t>
            </a:r>
          </a:p>
          <a:p>
            <a:pPr marL="0" indent="0">
              <a:buNone/>
            </a:pPr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Není to jednorázová reakce ale dynamický proces.</a:t>
            </a:r>
          </a:p>
          <a:p>
            <a:r>
              <a:rPr lang="cs-CZ" dirty="0" smtClean="0"/>
              <a:t>Není automatické, ale vyžaduje snahu, vědomý.</a:t>
            </a:r>
          </a:p>
          <a:p>
            <a:r>
              <a:rPr lang="cs-CZ" dirty="0" smtClean="0"/>
              <a:t>Zvládání je snahou řídit dění = </a:t>
            </a:r>
            <a:r>
              <a:rPr lang="cs-CZ" b="1" i="1" dirty="0" smtClean="0"/>
              <a:t>stress management.</a:t>
            </a:r>
          </a:p>
          <a:p>
            <a:r>
              <a:rPr lang="cs-CZ" dirty="0" smtClean="0"/>
              <a:t>Dobrý zdravotní stav a dostatek síly, zkušenosti, pomoc okolí…</a:t>
            </a:r>
          </a:p>
          <a:p>
            <a:r>
              <a:rPr lang="cs-CZ" dirty="0" smtClean="0"/>
              <a:t>Zaměření na emoce</a:t>
            </a:r>
            <a:endParaRPr lang="cs-CZ" dirty="0"/>
          </a:p>
          <a:p>
            <a:r>
              <a:rPr lang="cs-CZ" dirty="0" smtClean="0"/>
              <a:t>Zaměření na problém</a:t>
            </a:r>
          </a:p>
          <a:p>
            <a:r>
              <a:rPr lang="cs-CZ" dirty="0" smtClean="0"/>
              <a:t>Orientace na únik</a:t>
            </a:r>
          </a:p>
        </p:txBody>
      </p:sp>
    </p:spTree>
    <p:extLst>
      <p:ext uri="{BB962C8B-B14F-4D97-AF65-F5344CB8AC3E}">
        <p14:creationId xmlns="" xmlns:p14="http://schemas.microsoft.com/office/powerpoint/2010/main" val="280234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Obranné mechanismy v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Příklad „Návrat po zranění“</a:t>
            </a:r>
          </a:p>
          <a:p>
            <a:r>
              <a:rPr lang="cs-CZ" dirty="0" smtClean="0"/>
              <a:t>Příklad „Boj o místo v týmu“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Zátěžové situace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 Obecně lze říci, že jde o takové situace, které vyžadují něco navíc, vyšší úsilí, které není standardní.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Jsou </a:t>
            </a:r>
            <a:r>
              <a:rPr lang="cs-CZ" dirty="0"/>
              <a:t>to tedy situace, při nichž člověk nevystačí s navyklým vzorcem chování, musí vynaložit zvýšené úsilí, popřípadě překonat určité překážky na cestě k </a:t>
            </a:r>
            <a:r>
              <a:rPr lang="cs-CZ" dirty="0" smtClean="0"/>
              <a:t>uskutečnění cíle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79406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Škála 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stresujících životních 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událostí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556792"/>
            <a:ext cx="8534400" cy="518457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</a:pPr>
            <a:r>
              <a:rPr lang="cs-CZ" sz="2600" dirty="0" smtClean="0"/>
              <a:t>Počet bodů za rok</a:t>
            </a:r>
          </a:p>
          <a:p>
            <a:pPr marL="0" indent="0">
              <a:lnSpc>
                <a:spcPct val="90000"/>
              </a:lnSpc>
            </a:pPr>
            <a:r>
              <a:rPr lang="cs-CZ" sz="2600" dirty="0" smtClean="0"/>
              <a:t>Reflektuje šanci na vznik onemocnění, poškození zdraví</a:t>
            </a:r>
            <a:endParaRPr lang="cs-CZ" sz="2600" dirty="0"/>
          </a:p>
        </p:txBody>
      </p:sp>
    </p:spTree>
    <p:extLst>
      <p:ext uri="{BB962C8B-B14F-4D97-AF65-F5344CB8AC3E}">
        <p14:creationId xmlns="" xmlns:p14="http://schemas.microsoft.com/office/powerpoint/2010/main" val="12751457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Adnan\Desktop\Documents\Výuka Brno\Psy Zdravi\Stresory tabulk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44694"/>
            <a:ext cx="6408712" cy="6513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dirty="0"/>
              <a:t> </a:t>
            </a:r>
            <a:r>
              <a:rPr lang="cs-CZ" sz="3000" dirty="0" smtClean="0"/>
              <a:t>  </a:t>
            </a:r>
            <a:r>
              <a:rPr lang="cs-CZ" sz="3000" b="1" dirty="0" smtClean="0"/>
              <a:t>300 </a:t>
            </a:r>
            <a:r>
              <a:rPr lang="cs-CZ" sz="3000" b="1" dirty="0"/>
              <a:t>b</a:t>
            </a:r>
            <a:r>
              <a:rPr lang="cs-CZ" sz="3000" dirty="0"/>
              <a:t> za poslední rok </a:t>
            </a:r>
            <a:r>
              <a:rPr lang="cs-CZ" sz="3000" dirty="0" smtClean="0"/>
              <a:t>= </a:t>
            </a:r>
            <a:r>
              <a:rPr lang="cs-CZ" sz="3000" dirty="0">
                <a:solidFill>
                  <a:srgbClr val="C00000"/>
                </a:solidFill>
              </a:rPr>
              <a:t>vysoké riziko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</a:t>
            </a:r>
            <a:r>
              <a:rPr lang="cs-CZ" sz="3000" dirty="0"/>
              <a:t>50-80% riziko zdravotních </a:t>
            </a:r>
            <a:r>
              <a:rPr lang="cs-CZ" sz="3000" dirty="0" smtClean="0"/>
              <a:t>komplikací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endParaRPr lang="cs-CZ" sz="3000" dirty="0"/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dirty="0"/>
              <a:t> </a:t>
            </a:r>
            <a:r>
              <a:rPr lang="cs-CZ" sz="3000" dirty="0" smtClean="0"/>
              <a:t>  </a:t>
            </a:r>
            <a:r>
              <a:rPr lang="cs-CZ" sz="3000" b="1" dirty="0" smtClean="0"/>
              <a:t>150-299 </a:t>
            </a:r>
            <a:r>
              <a:rPr lang="cs-CZ" sz="3000" b="1" dirty="0"/>
              <a:t>b</a:t>
            </a:r>
            <a:r>
              <a:rPr lang="cs-CZ" sz="3000" dirty="0"/>
              <a:t> </a:t>
            </a:r>
            <a:r>
              <a:rPr lang="cs-CZ" sz="3000" dirty="0" smtClean="0"/>
              <a:t>= </a:t>
            </a:r>
            <a:r>
              <a:rPr lang="cs-CZ" sz="3000" dirty="0">
                <a:solidFill>
                  <a:srgbClr val="C00000"/>
                </a:solidFill>
              </a:rPr>
              <a:t>středně vysoké riziko </a:t>
            </a:r>
            <a:r>
              <a:rPr lang="cs-CZ" sz="3000" dirty="0" smtClean="0">
                <a:solidFill>
                  <a:srgbClr val="C00000"/>
                </a:solidFill>
              </a:rPr>
              <a:t> </a:t>
            </a:r>
            <a:endParaRPr lang="cs-CZ" sz="3000" dirty="0">
              <a:solidFill>
                <a:srgbClr val="C0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</a:t>
            </a:r>
            <a:r>
              <a:rPr lang="cs-CZ" sz="3000" dirty="0"/>
              <a:t>30-50% riziko zdravotních </a:t>
            </a:r>
            <a:r>
              <a:rPr lang="cs-CZ" sz="3000" dirty="0" smtClean="0"/>
              <a:t>komplikací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endParaRPr lang="cs-CZ" sz="3000" dirty="0"/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b="1" dirty="0" smtClean="0"/>
              <a:t>   méně </a:t>
            </a:r>
            <a:r>
              <a:rPr lang="cs-CZ" sz="3000" b="1" dirty="0"/>
              <a:t>než 150 bodů </a:t>
            </a:r>
            <a:r>
              <a:rPr lang="cs-CZ" sz="3000" dirty="0"/>
              <a:t>=</a:t>
            </a:r>
            <a:r>
              <a:rPr lang="cs-CZ" sz="3000" dirty="0" smtClean="0"/>
              <a:t> </a:t>
            </a:r>
            <a:r>
              <a:rPr lang="cs-CZ" sz="3000" dirty="0">
                <a:solidFill>
                  <a:srgbClr val="C00000"/>
                </a:solidFill>
              </a:rPr>
              <a:t>nízké </a:t>
            </a:r>
            <a:r>
              <a:rPr lang="cs-CZ" sz="3000" dirty="0" smtClean="0">
                <a:solidFill>
                  <a:srgbClr val="C00000"/>
                </a:solidFill>
              </a:rPr>
              <a:t>riziko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méně </a:t>
            </a:r>
            <a:r>
              <a:rPr lang="cs-CZ" sz="3000" dirty="0"/>
              <a:t>než 30% riziko </a:t>
            </a:r>
            <a:r>
              <a:rPr lang="cs-CZ" sz="3000" dirty="0" smtClean="0"/>
              <a:t>zdravotních komplikací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3000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3000" dirty="0">
                <a:solidFill>
                  <a:srgbClr val="C00000"/>
                </a:solidFill>
              </a:rPr>
              <a:t>Pomáhající profese běžně 200 bodů </a:t>
            </a:r>
            <a:r>
              <a:rPr lang="cs-CZ" sz="3000" dirty="0" smtClean="0">
                <a:solidFill>
                  <a:srgbClr val="C00000"/>
                </a:solidFill>
              </a:rPr>
              <a:t>za rok !</a:t>
            </a:r>
            <a:endParaRPr lang="cs-CZ" sz="30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3600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305839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Desatero odbourávající stres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6120680"/>
          </a:xfrm>
        </p:spPr>
        <p:txBody>
          <a:bodyPr>
            <a:normAutofit fontScale="85000" lnSpcReduction="10000"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cs-CZ" sz="3300" dirty="0" smtClean="0">
                <a:solidFill>
                  <a:srgbClr val="C00000"/>
                </a:solidFill>
              </a:rPr>
              <a:t>1.  </a:t>
            </a:r>
            <a:r>
              <a:rPr lang="cs-CZ" sz="3300" dirty="0" smtClean="0"/>
              <a:t>Mluvte </a:t>
            </a:r>
            <a:r>
              <a:rPr lang="cs-CZ" sz="3300" dirty="0"/>
              <a:t>o potížích. (Na situaci se pak budete </a:t>
            </a:r>
            <a:r>
              <a:rPr lang="cs-CZ" sz="3300" dirty="0" smtClean="0"/>
              <a:t>dívat objektivněji.)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r>
              <a:rPr lang="cs-CZ" sz="3300" dirty="0" smtClean="0">
                <a:solidFill>
                  <a:srgbClr val="C00000"/>
                </a:solidFill>
              </a:rPr>
              <a:t>2</a:t>
            </a:r>
            <a:r>
              <a:rPr lang="cs-CZ" sz="3300" dirty="0">
                <a:solidFill>
                  <a:srgbClr val="C00000"/>
                </a:solidFill>
              </a:rPr>
              <a:t>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Dělejte </a:t>
            </a:r>
            <a:r>
              <a:rPr lang="cs-CZ" sz="3300" dirty="0"/>
              <a:t>si radost. (Alespoň jednou </a:t>
            </a:r>
            <a:r>
              <a:rPr lang="cs-CZ" sz="3300" dirty="0" smtClean="0"/>
              <a:t>denně.)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3.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Uvolněte </a:t>
            </a:r>
            <a:r>
              <a:rPr lang="cs-CZ" sz="3300" dirty="0"/>
              <a:t>se smíchem. 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4.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Cvičte</a:t>
            </a:r>
            <a:r>
              <a:rPr lang="cs-CZ" sz="3300" dirty="0"/>
              <a:t>. (Spalte energii vytvořenou stresem.)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5.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Řekněte </a:t>
            </a:r>
            <a:r>
              <a:rPr lang="cs-CZ" sz="3300" dirty="0"/>
              <a:t>ne. (Naučte se asertivnímu chování</a:t>
            </a:r>
            <a:r>
              <a:rPr lang="cs-CZ" sz="3300" dirty="0" smtClean="0"/>
              <a:t>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6.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tvořiví. (Najděte si nové podnětné zájmy.)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7.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realističtí. (Přijměte se. Poučte se svými </a:t>
            </a:r>
            <a:r>
              <a:rPr lang="cs-CZ" sz="3300" dirty="0" smtClean="0"/>
              <a:t>chybami.)</a:t>
            </a:r>
            <a:endParaRPr lang="cs-CZ" sz="3300" dirty="0"/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8.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Plánujte si čas a </a:t>
            </a:r>
            <a:r>
              <a:rPr lang="cs-CZ" sz="3300" dirty="0"/>
              <a:t>stanovte si priority. (Neberte si toho </a:t>
            </a:r>
            <a:r>
              <a:rPr lang="cs-CZ" sz="3300" dirty="0" smtClean="0"/>
              <a:t>  příliš</a:t>
            </a:r>
            <a:r>
              <a:rPr lang="cs-CZ" sz="3300" dirty="0"/>
              <a:t>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9.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optimističtí. (To, co podnikáte, vás opravdu těší.)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10. </a:t>
            </a:r>
            <a:r>
              <a:rPr lang="cs-CZ" sz="3300" dirty="0"/>
              <a:t>Buďte k sobě laskaví. (Dopřejte si fyzickou i emocionální </a:t>
            </a:r>
            <a:r>
              <a:rPr lang="cs-CZ" sz="3300" dirty="0" smtClean="0"/>
              <a:t>        pomoc. Mějte se rádi.)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0531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stresu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344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D</a:t>
            </a:r>
            <a:r>
              <a:rPr lang="cs-CZ" b="1" dirty="0" smtClean="0"/>
              <a:t>opady stresu lze </a:t>
            </a:r>
            <a:r>
              <a:rPr lang="cs-CZ" b="1" dirty="0"/>
              <a:t>zmírnit: </a:t>
            </a:r>
            <a:endParaRPr lang="cs-CZ" b="1" dirty="0" smtClean="0"/>
          </a:p>
          <a:p>
            <a:pPr marL="0" indent="0">
              <a:buNone/>
            </a:pPr>
            <a:endParaRPr lang="cs-CZ" sz="1300" dirty="0"/>
          </a:p>
          <a:p>
            <a:r>
              <a:rPr lang="cs-CZ" dirty="0" smtClean="0"/>
              <a:t>volbou </a:t>
            </a:r>
            <a:r>
              <a:rPr lang="cs-CZ" dirty="0"/>
              <a:t>únosné míry zátěže </a:t>
            </a:r>
          </a:p>
          <a:p>
            <a:r>
              <a:rPr lang="cs-CZ" dirty="0" smtClean="0"/>
              <a:t>správnou </a:t>
            </a:r>
            <a:r>
              <a:rPr lang="cs-CZ" dirty="0"/>
              <a:t>životosprávou </a:t>
            </a:r>
          </a:p>
          <a:p>
            <a:r>
              <a:rPr lang="cs-CZ" dirty="0" smtClean="0"/>
              <a:t>pozitivním </a:t>
            </a:r>
            <a:r>
              <a:rPr lang="cs-CZ" dirty="0"/>
              <a:t>myšlením </a:t>
            </a:r>
          </a:p>
          <a:p>
            <a:r>
              <a:rPr lang="cs-CZ" dirty="0" smtClean="0"/>
              <a:t>pravidelným </a:t>
            </a:r>
            <a:r>
              <a:rPr lang="cs-CZ" dirty="0"/>
              <a:t>pohybem - sport </a:t>
            </a:r>
          </a:p>
          <a:p>
            <a:r>
              <a:rPr lang="cs-CZ" dirty="0" smtClean="0"/>
              <a:t>dostatkem </a:t>
            </a:r>
            <a:r>
              <a:rPr lang="cs-CZ" dirty="0"/>
              <a:t>odpočinku </a:t>
            </a:r>
          </a:p>
          <a:p>
            <a:r>
              <a:rPr lang="cs-CZ" dirty="0" smtClean="0"/>
              <a:t>pěstováním </a:t>
            </a:r>
            <a:r>
              <a:rPr lang="cs-CZ" dirty="0"/>
              <a:t>koníčků </a:t>
            </a:r>
          </a:p>
          <a:p>
            <a:r>
              <a:rPr lang="cs-CZ" dirty="0" smtClean="0"/>
              <a:t>udržováním </a:t>
            </a:r>
            <a:r>
              <a:rPr lang="cs-CZ" dirty="0"/>
              <a:t>dobrých mezilidských vztahů </a:t>
            </a:r>
          </a:p>
          <a:p>
            <a:r>
              <a:rPr lang="cs-CZ" dirty="0"/>
              <a:t>pojmenováním stresorů a vyhýbáním se jim (je-li to možné) </a:t>
            </a:r>
          </a:p>
        </p:txBody>
      </p:sp>
    </p:spTree>
    <p:extLst>
      <p:ext uri="{BB962C8B-B14F-4D97-AF65-F5344CB8AC3E}">
        <p14:creationId xmlns="" xmlns:p14="http://schemas.microsoft.com/office/powerpoint/2010/main" val="411296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tory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ovlivňující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odezvu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2348880"/>
            <a:ext cx="8534400" cy="48006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n-US" sz="3600" b="1" dirty="0" err="1" smtClean="0"/>
              <a:t>Osobnost</a:t>
            </a:r>
            <a:endParaRPr lang="cs-CZ" sz="3600" b="1" dirty="0" smtClean="0"/>
          </a:p>
          <a:p>
            <a:pPr marL="0" indent="0" algn="ctr">
              <a:buNone/>
            </a:pPr>
            <a:endParaRPr lang="en-US" sz="1200" b="1" dirty="0"/>
          </a:p>
          <a:p>
            <a:pPr marL="0" indent="0" algn="ctr">
              <a:buNone/>
            </a:pPr>
            <a:r>
              <a:rPr lang="cs-CZ" sz="3600" b="1" dirty="0" smtClean="0"/>
              <a:t> </a:t>
            </a:r>
            <a:r>
              <a:rPr lang="en-US" sz="3600" b="1" dirty="0" err="1" smtClean="0"/>
              <a:t>Kulturní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zázemí</a:t>
            </a:r>
            <a:endParaRPr lang="cs-CZ" sz="3600" b="1" dirty="0" smtClean="0"/>
          </a:p>
          <a:p>
            <a:pPr marL="0" indent="0" algn="ctr">
              <a:buNone/>
            </a:pPr>
            <a:endParaRPr lang="en-US" sz="1200" b="1" dirty="0"/>
          </a:p>
          <a:p>
            <a:pPr marL="0" indent="0" algn="ctr">
              <a:buNone/>
            </a:pPr>
            <a:r>
              <a:rPr lang="cs-CZ" sz="3600" b="1" dirty="0" smtClean="0"/>
              <a:t> </a:t>
            </a:r>
            <a:r>
              <a:rPr lang="en-US" sz="3600" b="1" dirty="0" err="1" smtClean="0"/>
              <a:t>Vrozené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dispozice</a:t>
            </a:r>
            <a:endParaRPr lang="cs-CZ" sz="3600" b="1" dirty="0" smtClean="0"/>
          </a:p>
          <a:p>
            <a:pPr marL="0" indent="0" algn="ctr">
              <a:buNone/>
            </a:pPr>
            <a:endParaRPr lang="en-US" sz="1200" b="1" dirty="0"/>
          </a:p>
          <a:p>
            <a:pPr marL="0" indent="0" algn="ctr">
              <a:buNone/>
            </a:pPr>
            <a:r>
              <a:rPr lang="cs-CZ" sz="3600" b="1" dirty="0" smtClean="0"/>
              <a:t> </a:t>
            </a:r>
            <a:r>
              <a:rPr lang="en-US" sz="3600" b="1" dirty="0" err="1" smtClean="0"/>
              <a:t>Minulé</a:t>
            </a:r>
            <a:r>
              <a:rPr lang="en-US" sz="3600" b="1" dirty="0" smtClean="0"/>
              <a:t> </a:t>
            </a:r>
            <a:r>
              <a:rPr lang="en-US" sz="3600" b="1" dirty="0" err="1"/>
              <a:t>zkušenosti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2640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 a zdravotní stav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22547" y="1484784"/>
            <a:ext cx="8928992" cy="5373216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aktivuje se sympatikus (adrenalin) →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aktivace svalstva (zvýšení krevního tlaku)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zvýší se srážlivost krve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dkrví se kůže (chladné a opocené ruce) 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dkrví se útroby (stažení břišních orgánů)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zrychlené dýchání 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roces snižování hmotnosti</a:t>
            </a:r>
          </a:p>
          <a:p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rodukce kortizolu (</a:t>
            </a:r>
            <a:r>
              <a:rPr lang="cs-CZ" sz="2000" dirty="0"/>
              <a:t>Hlavní rolí kortizolu je regulace imunitní odpovědi organizmu. Svým působením imunitní odpověď snižuje.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477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Syndrom 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vyhoření (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burn-out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2514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/>
              <a:t>jedná se o psychický stav,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prožitek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vyčerpání</a:t>
            </a:r>
          </a:p>
          <a:p>
            <a:pPr marL="0" indent="0">
              <a:lnSpc>
                <a:spcPct val="80000"/>
              </a:lnSpc>
              <a:buNone/>
            </a:pPr>
            <a:endParaRPr lang="cs-CZ" sz="800" dirty="0">
              <a:solidFill>
                <a:srgbClr val="C3D513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/>
              <a:t>vyskytuje se zvláště u profesí obsahujících práci s lidmi nebo alespoň kontakt s lidmi a závislost na jejich </a:t>
            </a:r>
            <a:r>
              <a:rPr lang="cs-CZ" dirty="0" smtClean="0"/>
              <a:t>hodnocení</a:t>
            </a:r>
          </a:p>
          <a:p>
            <a:pPr marL="0" indent="0">
              <a:lnSpc>
                <a:spcPct val="80000"/>
              </a:lnSpc>
              <a:buNone/>
            </a:pPr>
            <a:endParaRPr lang="cs-CZ" sz="800" dirty="0"/>
          </a:p>
          <a:p>
            <a:pPr>
              <a:lnSpc>
                <a:spcPct val="80000"/>
              </a:lnSpc>
            </a:pPr>
            <a:r>
              <a:rPr lang="cs-CZ" dirty="0"/>
              <a:t>tvoří ho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řada symptomů </a:t>
            </a:r>
            <a:r>
              <a:rPr lang="cs-CZ" dirty="0"/>
              <a:t>především v oblasti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psychické</a:t>
            </a:r>
            <a:r>
              <a:rPr lang="cs-CZ" dirty="0"/>
              <a:t>, částečně i fyzické a sociální </a:t>
            </a:r>
            <a:endParaRPr lang="cs-CZ" dirty="0" smtClean="0"/>
          </a:p>
          <a:p>
            <a:pPr>
              <a:lnSpc>
                <a:spcPct val="80000"/>
              </a:lnSpc>
            </a:pPr>
            <a:endParaRPr lang="cs-CZ" sz="800" dirty="0"/>
          </a:p>
          <a:p>
            <a:pPr>
              <a:lnSpc>
                <a:spcPct val="80000"/>
              </a:lnSpc>
            </a:pPr>
            <a:r>
              <a:rPr lang="cs-CZ" dirty="0"/>
              <a:t>klíčovou složkou syndromu je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emoční vyčerpanost</a:t>
            </a:r>
            <a:r>
              <a:rPr lang="cs-CZ" dirty="0"/>
              <a:t>, kognitivní vyčerpání a „opotřebení“ a často i celková únava </a:t>
            </a:r>
            <a:endParaRPr lang="cs-CZ" dirty="0" smtClean="0"/>
          </a:p>
          <a:p>
            <a:pPr marL="0" indent="0">
              <a:lnSpc>
                <a:spcPct val="80000"/>
              </a:lnSpc>
              <a:buNone/>
            </a:pPr>
            <a:endParaRPr lang="cs-CZ" sz="800" dirty="0"/>
          </a:p>
          <a:p>
            <a:pPr>
              <a:lnSpc>
                <a:spcPct val="80000"/>
              </a:lnSpc>
            </a:pPr>
            <a:r>
              <a:rPr lang="cs-CZ" dirty="0"/>
              <a:t>všechny hlavní složky </a:t>
            </a:r>
            <a:r>
              <a:rPr lang="cs-CZ" dirty="0" err="1" smtClean="0"/>
              <a:t>burn-out</a:t>
            </a:r>
            <a:r>
              <a:rPr lang="cs-CZ" dirty="0" smtClean="0"/>
              <a:t> </a:t>
            </a:r>
            <a:r>
              <a:rPr lang="cs-CZ" dirty="0"/>
              <a:t>syndromu vycházejí z chronického stresu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4875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Profese ohrožené vyhořením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3200" dirty="0"/>
              <a:t>lékaři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zdravotní sestry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další zdravotní pracovníci (ošetřovatelky, laborantky atd.)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psychologové a psychoterapeuti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sociální pracovníci ve všech oborech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učitelé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duchovní a řádové sestry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869160"/>
            <a:ext cx="27813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745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Profese ohrožené vyhořením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16832"/>
            <a:ext cx="85344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 dirty="0" smtClean="0"/>
              <a:t>dispečeři</a:t>
            </a:r>
            <a:endParaRPr lang="cs-CZ" sz="3200" dirty="0"/>
          </a:p>
          <a:p>
            <a:pPr>
              <a:lnSpc>
                <a:spcPct val="90000"/>
              </a:lnSpc>
            </a:pPr>
            <a:r>
              <a:rPr lang="cs-CZ" sz="3200" dirty="0"/>
              <a:t>úředníci v bankách a úřadech, orgánech státní správy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profesionální </a:t>
            </a:r>
            <a:r>
              <a:rPr lang="cs-CZ" sz="3200" dirty="0"/>
              <a:t>funkcionáři, politici, manažeři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právníci 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pracovníci </a:t>
            </a:r>
            <a:r>
              <a:rPr lang="cs-CZ" sz="3200" dirty="0"/>
              <a:t>věznic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policisté</a:t>
            </a:r>
            <a:endParaRPr lang="cs-CZ" sz="32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poradci </a:t>
            </a:r>
            <a:r>
              <a:rPr lang="cs-CZ" sz="3200" dirty="0"/>
              <a:t>a </a:t>
            </a:r>
            <a:r>
              <a:rPr lang="cs-CZ" sz="3200" dirty="0" smtClean="0"/>
              <a:t>informátoři</a:t>
            </a:r>
            <a:endParaRPr lang="cs-CZ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012556"/>
            <a:ext cx="3048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131753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stresu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cs-CZ" dirty="0" smtClean="0">
                <a:latin typeface="Times New Roman" pitchFamily="18" charset="0"/>
              </a:rPr>
              <a:t>situace, kdy stres vznikne a my nejsme schopni ho ovlivnit (nadměrná zátěž) </a:t>
            </a:r>
          </a:p>
          <a:p>
            <a:pPr>
              <a:buFontTx/>
              <a:buChar char="•"/>
            </a:pPr>
            <a:r>
              <a:rPr lang="cs-CZ" dirty="0" smtClean="0">
                <a:latin typeface="Times New Roman" pitchFamily="18" charset="0"/>
              </a:rPr>
              <a:t> nepředvídatelná situace (př. úmrtí)</a:t>
            </a:r>
          </a:p>
          <a:p>
            <a:pPr>
              <a:buFontTx/>
              <a:buChar char="•"/>
            </a:pPr>
            <a:r>
              <a:rPr lang="cs-CZ" dirty="0" smtClean="0">
                <a:latin typeface="Times New Roman" pitchFamily="18" charset="0"/>
              </a:rPr>
              <a:t> situace se subjektivně nepřiměřenými nároky</a:t>
            </a:r>
          </a:p>
          <a:p>
            <a:pPr>
              <a:buFontTx/>
              <a:buChar char="•"/>
            </a:pPr>
            <a:r>
              <a:rPr lang="cs-CZ" dirty="0" smtClean="0">
                <a:latin typeface="Times New Roman" pitchFamily="18" charset="0"/>
              </a:rPr>
              <a:t>Změna – jakákoliv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Příčiny, které spočívají v jedinci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00200"/>
            <a:ext cx="8856984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8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negativní myšlení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člověk </a:t>
            </a:r>
            <a:r>
              <a:rPr lang="cs-CZ" sz="3200" dirty="0"/>
              <a:t>nenalézá nebo ztrácí v každodenní práci </a:t>
            </a:r>
            <a:r>
              <a:rPr lang="cs-CZ" sz="3200" dirty="0" smtClean="0"/>
              <a:t>smysl</a:t>
            </a:r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neúčinné </a:t>
            </a:r>
            <a:r>
              <a:rPr lang="cs-CZ" sz="3200" dirty="0"/>
              <a:t>strategie zvládání stresu (např. neúčinné hospodaření s časem</a:t>
            </a:r>
            <a:r>
              <a:rPr lang="cs-CZ" sz="3200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/>
              <a:t>nedostatek odolnosti vůči stresu daný konstitučně a </a:t>
            </a:r>
            <a:r>
              <a:rPr lang="cs-CZ" sz="3200" dirty="0" err="1" smtClean="0"/>
              <a:t>temperamentově</a:t>
            </a:r>
            <a:endParaRPr lang="cs-CZ" sz="3200" dirty="0" smtClean="0"/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/>
              <a:t>nezdravý způsob života</a:t>
            </a:r>
          </a:p>
        </p:txBody>
      </p:sp>
    </p:spTree>
    <p:extLst>
      <p:ext uri="{BB962C8B-B14F-4D97-AF65-F5344CB8AC3E}">
        <p14:creationId xmlns="" xmlns:p14="http://schemas.microsoft.com/office/powerpoint/2010/main" val="2255728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vyhoření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631783233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vyhoření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600" dirty="0"/>
              <a:t>Snižovat příliš vysoké nároky</a:t>
            </a:r>
          </a:p>
          <a:p>
            <a:r>
              <a:rPr lang="cs-CZ" sz="3600" dirty="0"/>
              <a:t>Naučit se říkat ne</a:t>
            </a:r>
          </a:p>
          <a:p>
            <a:r>
              <a:rPr lang="cs-CZ" sz="3600" dirty="0"/>
              <a:t>Stanovit si priority</a:t>
            </a:r>
          </a:p>
          <a:p>
            <a:r>
              <a:rPr lang="cs-CZ" sz="3600" dirty="0"/>
              <a:t>Dělat přestávky</a:t>
            </a:r>
          </a:p>
          <a:p>
            <a:r>
              <a:rPr lang="cs-CZ" sz="3600" dirty="0"/>
              <a:t>Zacházet rozumně se svým </a:t>
            </a:r>
            <a:r>
              <a:rPr lang="cs-CZ" sz="3600" dirty="0" smtClean="0"/>
              <a:t>časem</a:t>
            </a:r>
          </a:p>
          <a:p>
            <a:r>
              <a:rPr lang="cs-CZ" sz="3600" dirty="0"/>
              <a:t>Vyjadřovat otevřeně svoje pocity</a:t>
            </a:r>
          </a:p>
          <a:p>
            <a:r>
              <a:rPr lang="cs-CZ" sz="3600" dirty="0"/>
              <a:t>Vyvarovat se negativního myšlení</a:t>
            </a:r>
          </a:p>
          <a:p>
            <a:r>
              <a:rPr lang="cs-CZ" sz="3600" dirty="0"/>
              <a:t>Doplňovat energii</a:t>
            </a:r>
          </a:p>
          <a:p>
            <a:r>
              <a:rPr lang="cs-CZ" sz="3600" dirty="0"/>
              <a:t>Zajímat se o své zdraví</a:t>
            </a:r>
          </a:p>
          <a:p>
            <a:r>
              <a:rPr lang="cs-CZ" sz="3600" dirty="0"/>
              <a:t>Využívat nabídek pomoci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="" xmlns:p14="http://schemas.microsoft.com/office/powerpoint/2010/main" val="3572294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 biologického </a:t>
            </a:r>
            <a:r>
              <a:rPr lang="cs-CZ" dirty="0" smtClean="0"/>
              <a:t>i </a:t>
            </a:r>
            <a:r>
              <a:rPr lang="cs-CZ" dirty="0"/>
              <a:t>psychologického hlediska </a:t>
            </a:r>
            <a:r>
              <a:rPr lang="cs-CZ" dirty="0" smtClean="0"/>
              <a:t>= </a:t>
            </a:r>
            <a:r>
              <a:rPr lang="cs-CZ" dirty="0"/>
              <a:t>stav organismu, který je nespecifickou reakcí na jakoukoliv výraznou </a:t>
            </a:r>
            <a:r>
              <a:rPr lang="cs-CZ" b="1" dirty="0"/>
              <a:t>zátěž</a:t>
            </a:r>
            <a:r>
              <a:rPr lang="cs-CZ" dirty="0"/>
              <a:t> tělesnou či </a:t>
            </a:r>
            <a:r>
              <a:rPr lang="cs-CZ" dirty="0" smtClean="0"/>
              <a:t>psychickou.</a:t>
            </a:r>
          </a:p>
          <a:p>
            <a:endParaRPr lang="cs-CZ" sz="1050" dirty="0"/>
          </a:p>
          <a:p>
            <a:r>
              <a:rPr lang="cs-CZ" dirty="0"/>
              <a:t>Během stresu se spouštějí vývojově staré mechanismy původně umožňující přežití jedince za stavu fyzického </a:t>
            </a:r>
            <a:r>
              <a:rPr lang="cs-CZ" dirty="0" smtClean="0"/>
              <a:t>ohrožení (útěk – útok).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653136"/>
            <a:ext cx="3168352" cy="2185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084168" y="485449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STRESOR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475656" y="59980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USTRNUTÍ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00627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59688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Rozlišení podle způsobu prožívání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268760"/>
            <a:ext cx="9036496" cy="5760640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b="1" i="1" dirty="0" smtClean="0"/>
              <a:t>frustrace </a:t>
            </a:r>
            <a:r>
              <a:rPr lang="cs-CZ" dirty="0"/>
              <a:t>- je psychický stav vyvolaný překážkou, která stojí na cestě k cíli nebo brání (ohrožuje) uspokojení určité potřeby </a:t>
            </a:r>
            <a:endParaRPr lang="cs-CZ" dirty="0" smtClean="0"/>
          </a:p>
          <a:p>
            <a:endParaRPr lang="cs-CZ" sz="900" dirty="0"/>
          </a:p>
          <a:p>
            <a:r>
              <a:rPr lang="cs-CZ" b="1" i="1" dirty="0" smtClean="0"/>
              <a:t>deprivace </a:t>
            </a:r>
            <a:r>
              <a:rPr lang="cs-CZ" i="1" dirty="0"/>
              <a:t>- </a:t>
            </a:r>
            <a:r>
              <a:rPr lang="cs-CZ" dirty="0"/>
              <a:t>je psychický stav, který vzniká, když není dlouhodobě uspokojována základní potřeba (nebo není dosaženo vytýčených cílů) </a:t>
            </a:r>
            <a:endParaRPr lang="cs-CZ" dirty="0" smtClean="0"/>
          </a:p>
          <a:p>
            <a:endParaRPr lang="cs-CZ" sz="900" dirty="0"/>
          </a:p>
          <a:p>
            <a:r>
              <a:rPr lang="cs-CZ" b="1" i="1" dirty="0"/>
              <a:t>konflikt </a:t>
            </a:r>
            <a:r>
              <a:rPr lang="cs-CZ" i="1" dirty="0"/>
              <a:t>- </a:t>
            </a:r>
            <a:r>
              <a:rPr lang="cs-CZ" dirty="0"/>
              <a:t>je psychický stav, kdy se jedinec ocitá ve střetu dvou nebo více protichůdných sil (např. vzájemně se vylučujících motivů, potřeb, zájmů, názorů) </a:t>
            </a:r>
            <a:endParaRPr lang="cs-CZ" dirty="0" smtClean="0"/>
          </a:p>
          <a:p>
            <a:pPr marL="0" indent="0" algn="ctr">
              <a:buNone/>
            </a:pPr>
            <a:endParaRPr lang="cs-CZ" sz="900" dirty="0"/>
          </a:p>
          <a:p>
            <a:pPr marL="0" indent="0" algn="ctr">
              <a:buNone/>
            </a:pPr>
            <a:r>
              <a:rPr lang="cs-CZ" sz="2600" dirty="0" smtClean="0"/>
              <a:t>rozdíl </a:t>
            </a:r>
            <a:r>
              <a:rPr lang="cs-CZ" sz="2600" dirty="0"/>
              <a:t>mezi těmito typy není absolutní, vždy záleží na subjektu, který situaci prožívá. </a:t>
            </a:r>
          </a:p>
        </p:txBody>
      </p:sp>
    </p:spTree>
    <p:extLst>
      <p:ext uri="{BB962C8B-B14F-4D97-AF65-F5344CB8AC3E}">
        <p14:creationId xmlns="" xmlns:p14="http://schemas.microsoft.com/office/powerpoint/2010/main" val="222369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Intenzita</a:t>
            </a:r>
          </a:p>
          <a:p>
            <a:r>
              <a:rPr lang="cs-CZ" dirty="0" smtClean="0"/>
              <a:t>Doba trvání</a:t>
            </a:r>
          </a:p>
          <a:p>
            <a:r>
              <a:rPr lang="cs-CZ" dirty="0" smtClean="0"/>
              <a:t>Náboj</a:t>
            </a:r>
          </a:p>
          <a:p>
            <a:pPr lvl="1"/>
            <a:r>
              <a:rPr lang="cs-CZ" dirty="0" smtClean="0"/>
              <a:t>Eustres </a:t>
            </a:r>
          </a:p>
          <a:p>
            <a:pPr lvl="1"/>
            <a:r>
              <a:rPr lang="cs-CZ" dirty="0" smtClean="0"/>
              <a:t>Distres</a:t>
            </a:r>
          </a:p>
          <a:p>
            <a:r>
              <a:rPr lang="cs-CZ" dirty="0" smtClean="0"/>
              <a:t>Akutní x chronický stres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EUSTRES 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DISTRES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916832"/>
            <a:ext cx="8678416" cy="4800600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Eustres</a:t>
            </a:r>
            <a:r>
              <a:rPr lang="cs-CZ" dirty="0"/>
              <a:t> – pozitivní </a:t>
            </a:r>
            <a:r>
              <a:rPr lang="cs-CZ" dirty="0" smtClean="0"/>
              <a:t>zátěž</a:t>
            </a:r>
            <a:r>
              <a:rPr lang="cs-CZ" dirty="0"/>
              <a:t> </a:t>
            </a:r>
            <a:r>
              <a:rPr lang="cs-CZ" dirty="0" smtClean="0"/>
              <a:t>kdy </a:t>
            </a:r>
            <a:r>
              <a:rPr lang="cs-CZ" dirty="0"/>
              <a:t>stres vede k vyšším psychickým nebo fyzickým </a:t>
            </a:r>
            <a:r>
              <a:rPr lang="cs-CZ" dirty="0" smtClean="0"/>
              <a:t>výkonům </a:t>
            </a:r>
            <a:r>
              <a:rPr lang="cs-CZ" sz="2400" dirty="0" smtClean="0"/>
              <a:t>(např. hudebníci, studenti, manažeři, sportovci…).</a:t>
            </a:r>
          </a:p>
          <a:p>
            <a:endParaRPr lang="cs-CZ" sz="2000" dirty="0" smtClean="0"/>
          </a:p>
          <a:p>
            <a:r>
              <a:rPr lang="cs-CZ" dirty="0"/>
              <a:t>Díky </a:t>
            </a:r>
            <a:r>
              <a:rPr lang="cs-CZ" dirty="0" err="1"/>
              <a:t>eustresu</a:t>
            </a:r>
            <a:r>
              <a:rPr lang="cs-CZ" dirty="0"/>
              <a:t> </a:t>
            </a:r>
            <a:r>
              <a:rPr lang="cs-CZ" dirty="0" smtClean="0"/>
              <a:t>máme </a:t>
            </a:r>
            <a:r>
              <a:rPr lang="cs-CZ" dirty="0"/>
              <a:t>sice příjemné pocity, ale často zbytečně </a:t>
            </a:r>
            <a:r>
              <a:rPr lang="cs-CZ" dirty="0" smtClean="0"/>
              <a:t>přetěžujeme organismus i když ne v takové míře jako u </a:t>
            </a:r>
            <a:r>
              <a:rPr lang="cs-CZ" dirty="0" err="1" smtClean="0"/>
              <a:t>distresu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>
                <a:solidFill>
                  <a:srgbClr val="C00000"/>
                </a:solidFill>
              </a:rPr>
              <a:t>Distres</a:t>
            </a:r>
            <a:r>
              <a:rPr lang="cs-CZ" dirty="0"/>
              <a:t> – </a:t>
            </a:r>
            <a:r>
              <a:rPr lang="cs-CZ" dirty="0" smtClean="0"/>
              <a:t>nadměrná, intenzivně prožívaná </a:t>
            </a:r>
            <a:r>
              <a:rPr lang="cs-CZ" dirty="0"/>
              <a:t>zátěž, která může jedince poškodit a vyvolat </a:t>
            </a:r>
            <a:r>
              <a:rPr lang="cs-CZ" dirty="0" smtClean="0"/>
              <a:t>onemocnění (kardiovaskulární, deprese…) </a:t>
            </a:r>
            <a:r>
              <a:rPr lang="cs-CZ" dirty="0"/>
              <a:t>či dokonce smrt.</a:t>
            </a:r>
          </a:p>
        </p:txBody>
      </p:sp>
    </p:spTree>
    <p:extLst>
      <p:ext uri="{BB962C8B-B14F-4D97-AF65-F5344CB8AC3E}">
        <p14:creationId xmlns="" xmlns:p14="http://schemas.microsoft.com/office/powerpoint/2010/main" val="222846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Fyziologické příznaky stresu</a:t>
            </a:r>
            <a:endParaRPr lang="cs-CZ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34400" cy="49160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Bušení srdce</a:t>
            </a:r>
          </a:p>
          <a:p>
            <a:r>
              <a:rPr lang="cs-CZ" dirty="0" smtClean="0"/>
              <a:t>Nadměrné pocení</a:t>
            </a:r>
          </a:p>
          <a:p>
            <a:r>
              <a:rPr lang="cs-CZ" dirty="0" smtClean="0"/>
              <a:t>Bolest a svírání na hrudní kosti</a:t>
            </a:r>
          </a:p>
          <a:p>
            <a:r>
              <a:rPr lang="cs-CZ" dirty="0" smtClean="0"/>
              <a:t>Nechutenství a plynatost</a:t>
            </a:r>
          </a:p>
          <a:p>
            <a:r>
              <a:rPr lang="cs-CZ" dirty="0" smtClean="0"/>
              <a:t>Křeče v dolní části břicha</a:t>
            </a:r>
          </a:p>
          <a:p>
            <a:r>
              <a:rPr lang="cs-CZ" dirty="0" smtClean="0"/>
              <a:t>Časté nucení na moč</a:t>
            </a:r>
          </a:p>
          <a:p>
            <a:r>
              <a:rPr lang="cs-CZ" dirty="0" smtClean="0"/>
              <a:t>Snížení až nedostatek sexuální touhy</a:t>
            </a:r>
          </a:p>
          <a:p>
            <a:r>
              <a:rPr lang="cs-CZ" dirty="0" smtClean="0"/>
              <a:t>Nepravidelnost menstruačního cyklu</a:t>
            </a:r>
          </a:p>
          <a:p>
            <a:r>
              <a:rPr lang="cs-CZ" dirty="0" smtClean="0"/>
              <a:t>Svalové napětí v oblasti krku a dolní části páteře</a:t>
            </a:r>
          </a:p>
          <a:p>
            <a:r>
              <a:rPr lang="cs-CZ" dirty="0" smtClean="0"/>
              <a:t>Úporné bolesti hlavy (často začínající v zátylku)</a:t>
            </a:r>
          </a:p>
          <a:p>
            <a:r>
              <a:rPr lang="cs-CZ" dirty="0" err="1" smtClean="0"/>
              <a:t>Exantén</a:t>
            </a:r>
            <a:r>
              <a:rPr lang="cs-CZ" dirty="0" smtClean="0"/>
              <a:t> (vyrážka v obličeji)</a:t>
            </a:r>
          </a:p>
          <a:p>
            <a:r>
              <a:rPr lang="cs-CZ" dirty="0" smtClean="0"/>
              <a:t>Potíže v soustředění vidění na jeden bod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564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Psychické příznaky stresu</a:t>
            </a:r>
            <a:endParaRPr lang="cs-CZ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534400" cy="48006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Prudké a výrazné změny nálad</a:t>
            </a:r>
          </a:p>
          <a:p>
            <a:r>
              <a:rPr lang="cs-CZ" dirty="0" smtClean="0"/>
              <a:t>Nadměrné trápení se nedůležitými věcmi</a:t>
            </a:r>
          </a:p>
          <a:p>
            <a:r>
              <a:rPr lang="cs-CZ" dirty="0"/>
              <a:t>N</a:t>
            </a:r>
            <a:r>
              <a:rPr lang="cs-CZ" dirty="0" smtClean="0"/>
              <a:t>eschopnost projevit emocionální náklonnost a sympatii či empatii</a:t>
            </a:r>
          </a:p>
          <a:p>
            <a:r>
              <a:rPr lang="cs-CZ" dirty="0" smtClean="0"/>
              <a:t>Nadměrné starosti o vlastní zdravotní stav a fyzický zjev</a:t>
            </a:r>
          </a:p>
          <a:p>
            <a:r>
              <a:rPr lang="cs-CZ" dirty="0" smtClean="0"/>
              <a:t>Nadměrné denní snění a stažení se ze sociálního styku</a:t>
            </a:r>
          </a:p>
          <a:p>
            <a:r>
              <a:rPr lang="cs-CZ" dirty="0" smtClean="0"/>
              <a:t>Nadměrné pocity únavy</a:t>
            </a:r>
          </a:p>
          <a:p>
            <a:r>
              <a:rPr lang="cs-CZ" dirty="0" smtClean="0"/>
              <a:t>Snížená schopnost koncentrace</a:t>
            </a:r>
          </a:p>
          <a:p>
            <a:r>
              <a:rPr lang="cs-CZ" dirty="0" smtClean="0"/>
              <a:t>Zvýšená podrážděnost a úzkostnost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9756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fab">
  <a:themeElements>
    <a:clrScheme name="Prefab">
      <a:dk1>
        <a:sysClr val="windowText" lastClr="000000"/>
      </a:dk1>
      <a:lt1>
        <a:sysClr val="window" lastClr="FFFFFF"/>
      </a:lt1>
      <a:dk2>
        <a:srgbClr val="5D5C64"/>
      </a:dk2>
      <a:lt2>
        <a:srgbClr val="E4D9BE"/>
      </a:lt2>
      <a:accent1>
        <a:srgbClr val="E0B62E"/>
      </a:accent1>
      <a:accent2>
        <a:srgbClr val="E6632E"/>
      </a:accent2>
      <a:accent3>
        <a:srgbClr val="73C1C7"/>
      </a:accent3>
      <a:accent4>
        <a:srgbClr val="75964C"/>
      </a:accent4>
      <a:accent5>
        <a:srgbClr val="C78C45"/>
      </a:accent5>
      <a:accent6>
        <a:srgbClr val="BCA076"/>
      </a:accent6>
      <a:hlink>
        <a:srgbClr val="CF3B0D"/>
      </a:hlink>
      <a:folHlink>
        <a:srgbClr val="7E756C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Konstrukční motiv</Template>
  <TotalTime>877</TotalTime>
  <Words>1248</Words>
  <Application>Microsoft Office PowerPoint</Application>
  <PresentationFormat>Předvádění na obrazovce (4:3)</PresentationFormat>
  <Paragraphs>261</Paragraphs>
  <Slides>32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32</vt:i4>
      </vt:variant>
    </vt:vector>
  </HeadingPairs>
  <TitlesOfParts>
    <vt:vector size="35" baseType="lpstr">
      <vt:lpstr>Motiv systému Office</vt:lpstr>
      <vt:lpstr>1_Prefab</vt:lpstr>
      <vt:lpstr>Administrativní</vt:lpstr>
      <vt:lpstr>  STRES &amp;  Zátěžové situace  </vt:lpstr>
      <vt:lpstr>Zátěžové situace</vt:lpstr>
      <vt:lpstr>Vznik stresu</vt:lpstr>
      <vt:lpstr>Stres</vt:lpstr>
      <vt:lpstr>Rozlišení podle způsobu prožívání</vt:lpstr>
      <vt:lpstr>Základní dimenze</vt:lpstr>
      <vt:lpstr> EUSTRES X DISTRES </vt:lpstr>
      <vt:lpstr>Fyziologické příznaky stresu</vt:lpstr>
      <vt:lpstr>Psychické příznaky stresu</vt:lpstr>
      <vt:lpstr>Chování a jednání lidí ve stresu</vt:lpstr>
      <vt:lpstr>Stresory</vt:lpstr>
      <vt:lpstr>Stresory</vt:lpstr>
      <vt:lpstr>Extrémní stresové situace - trauma</vt:lpstr>
      <vt:lpstr>Obecný adaptační syndrom</vt:lpstr>
      <vt:lpstr>Proces stresu v čase (Hans Selye)</vt:lpstr>
      <vt:lpstr>Snímek 16</vt:lpstr>
      <vt:lpstr>Obranné mechanismy ega</vt:lpstr>
      <vt:lpstr>Coping </vt:lpstr>
      <vt:lpstr>Obranné mechanismy v praxi</vt:lpstr>
      <vt:lpstr>Škála stresujících životních událostí</vt:lpstr>
      <vt:lpstr>Snímek 21</vt:lpstr>
      <vt:lpstr>Hodnocení</vt:lpstr>
      <vt:lpstr>Desatero odbourávající stres</vt:lpstr>
      <vt:lpstr>Prevence stresu</vt:lpstr>
      <vt:lpstr>Faktory ovlivňující odezvu na stres</vt:lpstr>
      <vt:lpstr>Stres a zdravotní stav</vt:lpstr>
      <vt:lpstr>Syndrom vyhoření (burn-out)</vt:lpstr>
      <vt:lpstr>Profese ohrožené vyhořením</vt:lpstr>
      <vt:lpstr>Profese ohrožené vyhořením</vt:lpstr>
      <vt:lpstr>Příčiny, které spočívají v jedinci</vt:lpstr>
      <vt:lpstr>Proces vyhoření</vt:lpstr>
      <vt:lpstr>Prevence vyhoření</vt:lpstr>
    </vt:vector>
  </TitlesOfParts>
  <Company>upol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</dc:title>
  <dc:creator>verushka</dc:creator>
  <cp:lastModifiedBy>Adnan</cp:lastModifiedBy>
  <cp:revision>55</cp:revision>
  <cp:lastPrinted>2013-04-08T17:18:05Z</cp:lastPrinted>
  <dcterms:created xsi:type="dcterms:W3CDTF">2012-03-09T14:43:13Z</dcterms:created>
  <dcterms:modified xsi:type="dcterms:W3CDTF">2015-10-21T23:41:05Z</dcterms:modified>
</cp:coreProperties>
</file>