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65" r:id="rId3"/>
    <p:sldId id="268" r:id="rId4"/>
    <p:sldId id="269" r:id="rId5"/>
    <p:sldId id="257" r:id="rId6"/>
    <p:sldId id="258" r:id="rId7"/>
    <p:sldId id="267" r:id="rId8"/>
    <p:sldId id="259" r:id="rId9"/>
    <p:sldId id="260" r:id="rId10"/>
    <p:sldId id="261" r:id="rId11"/>
    <p:sldId id="264" r:id="rId12"/>
    <p:sldId id="262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C0424B-5B44-413A-BCC7-66FCC815EC4A}" type="datetimeFigureOut">
              <a:rPr lang="cs-CZ" smtClean="0"/>
              <a:t>19. 4. 2016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19A8A9-1D73-46E9-ABDF-92E91749DE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54169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19A8A9-1D73-46E9-ABDF-92E91749DECB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1099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D93F5-1648-4B77-B87E-A0A70DEB6496}" type="datetimeFigureOut">
              <a:rPr lang="cs-CZ" smtClean="0"/>
              <a:t>19. 4. 2016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602DC-21F8-4023-891E-22366E1FD1C2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D93F5-1648-4B77-B87E-A0A70DEB6496}" type="datetimeFigureOut">
              <a:rPr lang="cs-CZ" smtClean="0"/>
              <a:t>19. 4. 2016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602DC-21F8-4023-891E-22366E1FD1C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D93F5-1648-4B77-B87E-A0A70DEB6496}" type="datetimeFigureOut">
              <a:rPr lang="cs-CZ" smtClean="0"/>
              <a:t>19. 4. 2016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602DC-21F8-4023-891E-22366E1FD1C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905000"/>
            <a:ext cx="8229600" cy="4114800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FE1BB07-50DB-407D-A809-D40EB1282B0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D93F5-1648-4B77-B87E-A0A70DEB6496}" type="datetimeFigureOut">
              <a:rPr lang="cs-CZ" smtClean="0"/>
              <a:t>19. 4. 2016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602DC-21F8-4023-891E-22366E1FD1C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D93F5-1648-4B77-B87E-A0A70DEB6496}" type="datetimeFigureOut">
              <a:rPr lang="cs-CZ" smtClean="0"/>
              <a:t>19. 4. 2016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602DC-21F8-4023-891E-22366E1FD1C2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D93F5-1648-4B77-B87E-A0A70DEB6496}" type="datetimeFigureOut">
              <a:rPr lang="cs-CZ" smtClean="0"/>
              <a:t>19. 4. 2016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602DC-21F8-4023-891E-22366E1FD1C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D93F5-1648-4B77-B87E-A0A70DEB6496}" type="datetimeFigureOut">
              <a:rPr lang="cs-CZ" smtClean="0"/>
              <a:t>19. 4. 2016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602DC-21F8-4023-891E-22366E1FD1C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D93F5-1648-4B77-B87E-A0A70DEB6496}" type="datetimeFigureOut">
              <a:rPr lang="cs-CZ" smtClean="0"/>
              <a:t>19. 4. 2016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602DC-21F8-4023-891E-22366E1FD1C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D93F5-1648-4B77-B87E-A0A70DEB6496}" type="datetimeFigureOut">
              <a:rPr lang="cs-CZ" smtClean="0"/>
              <a:t>19. 4. 2016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602DC-21F8-4023-891E-22366E1FD1C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D93F5-1648-4B77-B87E-A0A70DEB6496}" type="datetimeFigureOut">
              <a:rPr lang="cs-CZ" smtClean="0"/>
              <a:t>19. 4. 2016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602DC-21F8-4023-891E-22366E1FD1C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D93F5-1648-4B77-B87E-A0A70DEB6496}" type="datetimeFigureOut">
              <a:rPr lang="cs-CZ" smtClean="0"/>
              <a:t>19. 4. 2016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75602DC-21F8-4023-891E-22366E1FD1C2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DED93F5-1648-4B77-B87E-A0A70DEB6496}" type="datetimeFigureOut">
              <a:rPr lang="cs-CZ" smtClean="0"/>
              <a:t>19. 4. 2016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75602DC-21F8-4023-891E-22366E1FD1C2}" type="slidenum">
              <a:rPr lang="cs-CZ" smtClean="0"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9.wmf"/><Relationship Id="rId9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Biologický základ biomechaniky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smtClean="0"/>
              <a:t>Geometrie lidského těla (anatomické roviny a směry, segmenty těla, hmotnost a těžiště segmentů, těžiště těla, moment setrvačnosti segmentů, kinematický řetězec)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11268" name="Object 4"/>
          <p:cNvGraphicFramePr>
            <a:graphicFrameLocks noChangeAspect="1"/>
          </p:cNvGraphicFramePr>
          <p:nvPr/>
        </p:nvGraphicFramePr>
        <p:xfrm>
          <a:off x="1020763" y="404813"/>
          <a:ext cx="1916112" cy="164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Rovnice" r:id="rId3" imgW="977760" imgH="838080" progId="Equation.3">
                  <p:embed/>
                </p:oleObj>
              </mc:Choice>
              <mc:Fallback>
                <p:oleObj name="Rovnice" r:id="rId3" imgW="977760" imgH="8380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0763" y="404813"/>
                        <a:ext cx="1916112" cy="1641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0" y="2909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11272" name="Object 8"/>
          <p:cNvGraphicFramePr>
            <a:graphicFrameLocks noChangeAspect="1"/>
          </p:cNvGraphicFramePr>
          <p:nvPr/>
        </p:nvGraphicFramePr>
        <p:xfrm>
          <a:off x="971550" y="2133600"/>
          <a:ext cx="1944688" cy="159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Rovnice" r:id="rId5" imgW="1016000" imgH="838200" progId="Equation.3">
                  <p:embed/>
                </p:oleObj>
              </mc:Choice>
              <mc:Fallback>
                <p:oleObj name="Rovnice" r:id="rId5" imgW="1016000" imgH="8382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2133600"/>
                        <a:ext cx="1944688" cy="1593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5" name="Rectangle 11"/>
          <p:cNvSpPr>
            <a:spLocks noChangeArrowheads="1"/>
          </p:cNvSpPr>
          <p:nvPr/>
        </p:nvSpPr>
        <p:spPr bwMode="auto">
          <a:xfrm>
            <a:off x="0" y="2905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11274" name="Object 10"/>
          <p:cNvGraphicFramePr>
            <a:graphicFrameLocks noChangeAspect="1"/>
          </p:cNvGraphicFramePr>
          <p:nvPr/>
        </p:nvGraphicFramePr>
        <p:xfrm>
          <a:off x="971550" y="3860800"/>
          <a:ext cx="1868488" cy="1655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Rovnice" r:id="rId7" imgW="952200" imgH="838080" progId="Equation.3">
                  <p:embed/>
                </p:oleObj>
              </mc:Choice>
              <mc:Fallback>
                <p:oleObj name="Rovnice" r:id="rId7" imgW="952200" imgH="8380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3860800"/>
                        <a:ext cx="1868488" cy="1655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277" name="Picture 13" descr="teziste2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492500" y="908050"/>
            <a:ext cx="4510088" cy="45688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912568"/>
            <a:ext cx="6600292" cy="5945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15888"/>
            <a:ext cx="8229600" cy="561975"/>
          </a:xfrm>
        </p:spPr>
        <p:txBody>
          <a:bodyPr>
            <a:normAutofit fontScale="90000"/>
          </a:bodyPr>
          <a:lstStyle/>
          <a:p>
            <a:r>
              <a:rPr lang="cs-CZ" sz="4000"/>
              <a:t>Tělo jako soustava těles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3384550" cy="2519363"/>
          </a:xfrm>
        </p:spPr>
        <p:txBody>
          <a:bodyPr/>
          <a:lstStyle/>
          <a:p>
            <a:r>
              <a:rPr lang="cs-CZ" sz="2800"/>
              <a:t>Kinematická dvojice</a:t>
            </a:r>
          </a:p>
          <a:p>
            <a:r>
              <a:rPr lang="cs-CZ" sz="2800"/>
              <a:t>Kinematický řetězec</a:t>
            </a:r>
          </a:p>
          <a:p>
            <a:r>
              <a:rPr lang="cs-CZ" sz="2800"/>
              <a:t>Biomechanismus</a:t>
            </a:r>
          </a:p>
        </p:txBody>
      </p:sp>
      <p:pic>
        <p:nvPicPr>
          <p:cNvPr id="13317" name="Picture 5" descr="view?id=5773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550" y="3429000"/>
            <a:ext cx="4176713" cy="3130550"/>
          </a:xfrm>
          <a:prstGeom prst="rect">
            <a:avLst/>
          </a:prstGeom>
          <a:noFill/>
        </p:spPr>
      </p:pic>
      <p:pic>
        <p:nvPicPr>
          <p:cNvPr id="13319" name="Picture 7" descr="15872-article-wlhav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8038" y="792163"/>
            <a:ext cx="3168650" cy="2235200"/>
          </a:xfrm>
          <a:prstGeom prst="rect">
            <a:avLst/>
          </a:prstGeom>
          <a:noFill/>
        </p:spPr>
      </p:pic>
      <p:pic>
        <p:nvPicPr>
          <p:cNvPr id="13321" name="Picture 9" descr="d15347eaf4c9"/>
          <p:cNvPicPr>
            <a:picLocks noChangeAspect="1" noChangeArrowheads="1"/>
          </p:cNvPicPr>
          <p:nvPr/>
        </p:nvPicPr>
        <p:blipFill>
          <a:blip r:embed="rId4" cstate="print"/>
          <a:srcRect t="10599"/>
          <a:stretch>
            <a:fillRect/>
          </a:stretch>
        </p:blipFill>
        <p:spPr bwMode="auto">
          <a:xfrm>
            <a:off x="5830888" y="2636838"/>
            <a:ext cx="2970212" cy="40052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67744" y="704088"/>
            <a:ext cx="6419056" cy="1143000"/>
          </a:xfrm>
        </p:spPr>
        <p:txBody>
          <a:bodyPr/>
          <a:lstStyle/>
          <a:p>
            <a:r>
              <a:rPr lang="cs-CZ" dirty="0" smtClean="0"/>
              <a:t>Anatomické roviny</a:t>
            </a:r>
            <a:endParaRPr lang="cs-CZ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65960" y="1988840"/>
            <a:ext cx="4967930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/>
          <a:lstStyle/>
          <a:p>
            <a:pPr algn="ctr"/>
            <a:r>
              <a:rPr lang="cs-CZ" dirty="0" smtClean="0"/>
              <a:t>Anatomické osy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916832"/>
            <a:ext cx="6216251" cy="4662189"/>
          </a:xfrm>
        </p:spPr>
      </p:pic>
    </p:spTree>
    <p:extLst>
      <p:ext uri="{BB962C8B-B14F-4D97-AF65-F5344CB8AC3E}">
        <p14:creationId xmlns:p14="http://schemas.microsoft.com/office/powerpoint/2010/main" val="39365281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Směry na těle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20486" t="29111" r="23253" b="13472"/>
          <a:stretch/>
        </p:blipFill>
        <p:spPr>
          <a:xfrm>
            <a:off x="1120759" y="1988840"/>
            <a:ext cx="6902481" cy="3960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4911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691680" y="692696"/>
            <a:ext cx="5472113" cy="649288"/>
          </a:xfrm>
        </p:spPr>
        <p:txBody>
          <a:bodyPr>
            <a:normAutofit fontScale="90000"/>
          </a:bodyPr>
          <a:lstStyle/>
          <a:p>
            <a:r>
              <a:rPr lang="cs-CZ" sz="4000" dirty="0" err="1"/>
              <a:t>Segmentální</a:t>
            </a:r>
            <a:r>
              <a:rPr lang="cs-CZ" sz="4000" dirty="0"/>
              <a:t> struktura</a:t>
            </a:r>
          </a:p>
        </p:txBody>
      </p:sp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2" cstate="print"/>
          <a:srcRect l="20078" t="19632" r="61615" b="9697"/>
          <a:stretch>
            <a:fillRect/>
          </a:stretch>
        </p:blipFill>
        <p:spPr bwMode="auto">
          <a:xfrm>
            <a:off x="3132138" y="1268761"/>
            <a:ext cx="2387600" cy="5327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648" y="548680"/>
            <a:ext cx="6778625" cy="720725"/>
          </a:xfrm>
        </p:spPr>
        <p:txBody>
          <a:bodyPr/>
          <a:lstStyle/>
          <a:p>
            <a:r>
              <a:rPr lang="cs-CZ" sz="4000" dirty="0"/>
              <a:t>Hmotnost segmentů těla</a:t>
            </a:r>
          </a:p>
        </p:txBody>
      </p:sp>
      <p:graphicFrame>
        <p:nvGraphicFramePr>
          <p:cNvPr id="7287" name="Group 1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3753958"/>
              </p:ext>
            </p:extLst>
          </p:nvPr>
        </p:nvGraphicFramePr>
        <p:xfrm>
          <a:off x="2268538" y="1268763"/>
          <a:ext cx="3814762" cy="5428100"/>
        </p:xfrm>
        <a:graphic>
          <a:graphicData uri="http://schemas.openxmlformats.org/drawingml/2006/table">
            <a:tbl>
              <a:tblPr/>
              <a:tblGrid>
                <a:gridCol w="1323975"/>
                <a:gridCol w="2490787"/>
              </a:tblGrid>
              <a:tr h="161890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Segment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Podíl segmentů z celkové hmotnosti člověka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614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Hlava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7%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614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Trup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46,4%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614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Paže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2,7%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614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Předloktí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1,4%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614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Ruka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0,6%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614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Stehno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13,4%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614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Bérec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3,7%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614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Noha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1,5%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type="tbl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0560" y="836712"/>
            <a:ext cx="7379832" cy="598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672" y="404664"/>
            <a:ext cx="5880100" cy="760413"/>
          </a:xfrm>
        </p:spPr>
        <p:txBody>
          <a:bodyPr/>
          <a:lstStyle/>
          <a:p>
            <a:r>
              <a:rPr lang="cs-CZ" sz="4000" dirty="0"/>
              <a:t>Rozměry segmentů těla</a:t>
            </a:r>
          </a:p>
        </p:txBody>
      </p:sp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2" cstate="print"/>
          <a:srcRect l="25990" t="20605" r="30898" b="5519"/>
          <a:stretch>
            <a:fillRect/>
          </a:stretch>
        </p:blipFill>
        <p:spPr bwMode="auto">
          <a:xfrm>
            <a:off x="1619250" y="1124745"/>
            <a:ext cx="5772150" cy="5590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332656"/>
            <a:ext cx="8064500" cy="765175"/>
          </a:xfrm>
        </p:spPr>
        <p:txBody>
          <a:bodyPr/>
          <a:lstStyle/>
          <a:p>
            <a:r>
              <a:rPr lang="cs-CZ" sz="4000" dirty="0"/>
              <a:t>Těžiště – </a:t>
            </a:r>
            <a:r>
              <a:rPr lang="cs-CZ" sz="4000" dirty="0" err="1"/>
              <a:t>segmentální</a:t>
            </a:r>
            <a:r>
              <a:rPr lang="cs-CZ" sz="4000" dirty="0"/>
              <a:t> x centrální</a:t>
            </a:r>
          </a:p>
        </p:txBody>
      </p:sp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2" cstate="print"/>
          <a:srcRect l="31784" t="18896" r="32773" b="5519"/>
          <a:stretch>
            <a:fillRect/>
          </a:stretch>
        </p:blipFill>
        <p:spPr bwMode="auto">
          <a:xfrm>
            <a:off x="2051050" y="1124744"/>
            <a:ext cx="4602163" cy="5544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65</TotalTime>
  <Words>91</Words>
  <Application>Microsoft Office PowerPoint</Application>
  <PresentationFormat>Předvádění na obrazovce (4:3)</PresentationFormat>
  <Paragraphs>32</Paragraphs>
  <Slides>12</Slides>
  <Notes>1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9" baseType="lpstr">
      <vt:lpstr>Calibri</vt:lpstr>
      <vt:lpstr>Constantia</vt:lpstr>
      <vt:lpstr>Tahoma</vt:lpstr>
      <vt:lpstr>Times New Roman</vt:lpstr>
      <vt:lpstr>Wingdings 2</vt:lpstr>
      <vt:lpstr>Tok</vt:lpstr>
      <vt:lpstr>Rovnice</vt:lpstr>
      <vt:lpstr>Biologický základ biomechaniky</vt:lpstr>
      <vt:lpstr>Anatomické roviny</vt:lpstr>
      <vt:lpstr>Anatomické osy</vt:lpstr>
      <vt:lpstr>Směry na těle</vt:lpstr>
      <vt:lpstr>Segmentální struktura</vt:lpstr>
      <vt:lpstr>Hmotnost segmentů těla</vt:lpstr>
      <vt:lpstr>Prezentace aplikace PowerPoint</vt:lpstr>
      <vt:lpstr>Rozměry segmentů těla</vt:lpstr>
      <vt:lpstr>Těžiště – segmentální x centrální</vt:lpstr>
      <vt:lpstr>Prezentace aplikace PowerPoint</vt:lpstr>
      <vt:lpstr>Prezentace aplikace PowerPoint</vt:lpstr>
      <vt:lpstr>Tělo jako soustava těles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Biologický základ biomechaniky</dc:title>
  <dc:creator>k</dc:creator>
  <cp:lastModifiedBy>Kalichová</cp:lastModifiedBy>
  <cp:revision>9</cp:revision>
  <dcterms:created xsi:type="dcterms:W3CDTF">2015-03-30T10:53:51Z</dcterms:created>
  <dcterms:modified xsi:type="dcterms:W3CDTF">2016-04-19T09:21:24Z</dcterms:modified>
</cp:coreProperties>
</file>