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3"/>
  </p:notesMasterIdLst>
  <p:sldIdLst>
    <p:sldId id="256" r:id="rId2"/>
    <p:sldId id="265" r:id="rId3"/>
    <p:sldId id="264" r:id="rId4"/>
    <p:sldId id="283" r:id="rId5"/>
    <p:sldId id="269" r:id="rId6"/>
    <p:sldId id="270" r:id="rId7"/>
    <p:sldId id="271" r:id="rId8"/>
    <p:sldId id="272" r:id="rId9"/>
    <p:sldId id="274" r:id="rId10"/>
    <p:sldId id="281" r:id="rId11"/>
    <p:sldId id="280" r:id="rId12"/>
    <p:sldId id="285" r:id="rId13"/>
    <p:sldId id="284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93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C11CAC-6BE2-4271-98CB-98E4DB6355FA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41C535-9685-4384-9B0A-19FE8887DEA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DF05B8-168F-4DAD-9238-D8D0A44067C6}" type="slidenum">
              <a:rPr lang="cs-CZ"/>
              <a:pPr/>
              <a:t>9</a:t>
            </a:fld>
            <a:endParaRPr lang="cs-CZ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5CE6-911E-44FD-B713-8CCDF5C4AFD0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902A-7FC6-420D-9A1F-0E9117DD88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5CE6-911E-44FD-B713-8CCDF5C4AFD0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902A-7FC6-420D-9A1F-0E9117DD88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5CE6-911E-44FD-B713-8CCDF5C4AFD0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902A-7FC6-420D-9A1F-0E9117DD88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Nadpis, klipar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609600"/>
            <a:ext cx="73787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klipart 2"/>
          <p:cNvSpPr>
            <a:spLocks noGrp="1"/>
          </p:cNvSpPr>
          <p:nvPr>
            <p:ph type="clipArt"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809625" y="63738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32138" y="6376988"/>
            <a:ext cx="30861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</p:spPr>
        <p:txBody>
          <a:bodyPr/>
          <a:lstStyle>
            <a:lvl1pPr>
              <a:defRPr/>
            </a:lvl1pPr>
          </a:lstStyle>
          <a:p>
            <a:fld id="{374DDA5E-2504-49E0-9849-22A45820B58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5CE6-911E-44FD-B713-8CCDF5C4AFD0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902A-7FC6-420D-9A1F-0E9117DD88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5CE6-911E-44FD-B713-8CCDF5C4AFD0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902A-7FC6-420D-9A1F-0E9117DD88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5CE6-911E-44FD-B713-8CCDF5C4AFD0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902A-7FC6-420D-9A1F-0E9117DD88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5CE6-911E-44FD-B713-8CCDF5C4AFD0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902A-7FC6-420D-9A1F-0E9117DD88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5CE6-911E-44FD-B713-8CCDF5C4AFD0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902A-7FC6-420D-9A1F-0E9117DD88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5CE6-911E-44FD-B713-8CCDF5C4AFD0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902A-7FC6-420D-9A1F-0E9117DD88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5CE6-911E-44FD-B713-8CCDF5C4AFD0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902A-7FC6-420D-9A1F-0E9117DD88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9CBD5CE6-911E-44FD-B713-8CCDF5C4AFD0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6F4902A-7FC6-420D-9A1F-0E9117DD88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CBD5CE6-911E-44FD-B713-8CCDF5C4AFD0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F4902A-7FC6-420D-9A1F-0E9117DD886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Vývojov</a:t>
            </a:r>
            <a:r>
              <a:rPr lang="cs-CZ" dirty="0" smtClean="0"/>
              <a:t> člověka – základní přehled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Michal Vičar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charset="0"/>
              </a:rPr>
              <a:t>Diskontinuita a kontinuita</a:t>
            </a:r>
          </a:p>
        </p:txBody>
      </p:sp>
      <p:pic>
        <p:nvPicPr>
          <p:cNvPr id="11268" name="Picture 4" descr="http://courses.washington.edu/lilchild/disco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86944" y="1774825"/>
            <a:ext cx="6170111" cy="462597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Trendy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Vývoj nejen výkonnosti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2050" name="Picture 2" descr="D:\Michal\Doktorat\MonografieSportovniTalent\Obrazky\Obrázek6,Trendy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132856"/>
            <a:ext cx="5544616" cy="43694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4000" b="1" smtClean="0"/>
              <a:t>PERIODIZACE ONTOGENETICKÉHO VÝVOJE</a:t>
            </a:r>
            <a:br>
              <a:rPr lang="cs-CZ" sz="4000" b="1" smtClean="0"/>
            </a:br>
            <a:r>
              <a:rPr lang="cs-CZ" sz="2000" smtClean="0"/>
              <a:t>podle Wallona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 smtClean="0"/>
              <a:t>Novorozenec (do 2 </a:t>
            </a:r>
            <a:r>
              <a:rPr lang="cs-CZ" dirty="0" err="1" smtClean="0"/>
              <a:t>měs</a:t>
            </a:r>
            <a:r>
              <a:rPr lang="cs-CZ" dirty="0" smtClean="0"/>
              <a:t>.) a kojenec (do 1 roku)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Batole (do 3 let)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Předškolní věk (do 6 let)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Dětství a prepuberta (do 11 let)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Puberta (do 15 let)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Adolescence (do 22 let)4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Dospělost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Stáří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Prenatální období</a:t>
            </a:r>
            <a:endParaRPr lang="cs-CZ" dirty="0"/>
          </a:p>
        </p:txBody>
      </p:sp>
      <p:pic>
        <p:nvPicPr>
          <p:cNvPr id="2050" name="Picture 2" descr="D:\Michal\vÝVOJ\pLOD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425700"/>
            <a:ext cx="7128792" cy="40128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Novorozenec - kojenec</a:t>
            </a:r>
            <a:endParaRPr lang="cs-CZ" dirty="0"/>
          </a:p>
        </p:txBody>
      </p:sp>
      <p:pic>
        <p:nvPicPr>
          <p:cNvPr id="3074" name="Picture 2" descr="D:\Michal\vÝVOJ\NOVOROZENEYC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0" y="2516187"/>
            <a:ext cx="6286500" cy="3143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Batole</a:t>
            </a:r>
            <a:endParaRPr lang="cs-CZ" dirty="0"/>
          </a:p>
        </p:txBody>
      </p:sp>
      <p:pic>
        <p:nvPicPr>
          <p:cNvPr id="4098" name="Picture 2" descr="D:\Michal\vÝVOJ\thinkstockphotos-173444008-thumb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59837" y="2348881"/>
            <a:ext cx="5852523" cy="38960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Předškolní věk</a:t>
            </a:r>
            <a:endParaRPr lang="cs-CZ" dirty="0"/>
          </a:p>
        </p:txBody>
      </p:sp>
      <p:pic>
        <p:nvPicPr>
          <p:cNvPr id="5122" name="Picture 2" descr="D:\Michal\vÝVOJ\kid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154554"/>
            <a:ext cx="6264696" cy="44261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Mladší školní věk, prepuberta</a:t>
            </a:r>
            <a:endParaRPr lang="cs-CZ" dirty="0"/>
          </a:p>
        </p:txBody>
      </p:sp>
      <p:pic>
        <p:nvPicPr>
          <p:cNvPr id="6146" name="Picture 2" descr="D:\Michal\vÝVOJ\eaef7ca3-85c8-4c0f-99f4-65b8a66e2198_full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7678" y="1774825"/>
            <a:ext cx="6788643" cy="4625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Puberta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7170" name="Picture 2" descr="D:\Michal\vÝVOJ\423806-top_foto1-qv9b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988840"/>
            <a:ext cx="7791351" cy="4389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Adolescence</a:t>
            </a:r>
            <a:endParaRPr lang="cs-CZ" dirty="0"/>
          </a:p>
        </p:txBody>
      </p:sp>
      <p:pic>
        <p:nvPicPr>
          <p:cNvPr id="8194" name="Picture 2" descr="D:\Michal\vÝVOJ\teenager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500" y="2187575"/>
            <a:ext cx="5715000" cy="3800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charset="0"/>
              </a:rPr>
              <a:t>Témata vývojových teorií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Arial" charset="0"/>
                <a:cs typeface="Times New Roman" pitchFamily="18" charset="0"/>
              </a:rPr>
              <a:t>Zrání (biologický vývoj)  versus učení</a:t>
            </a:r>
          </a:p>
          <a:p>
            <a:r>
              <a:rPr lang="cs-CZ" sz="2400" dirty="0">
                <a:latin typeface="Arial" charset="0"/>
                <a:cs typeface="Times New Roman" pitchFamily="18" charset="0"/>
              </a:rPr>
              <a:t>Aktivita versus pasivita</a:t>
            </a:r>
          </a:p>
          <a:p>
            <a:r>
              <a:rPr lang="cs-CZ" sz="2400" dirty="0">
                <a:latin typeface="Arial" charset="0"/>
                <a:cs typeface="Times New Roman" pitchFamily="18" charset="0"/>
              </a:rPr>
              <a:t>Vědomý versus nevědomý vývoj </a:t>
            </a:r>
            <a:endParaRPr lang="cs-CZ" sz="2400" dirty="0" smtClean="0">
              <a:latin typeface="Arial" charset="0"/>
              <a:cs typeface="Times New Roman" pitchFamily="18" charset="0"/>
            </a:endParaRPr>
          </a:p>
          <a:p>
            <a:r>
              <a:rPr lang="cs-CZ" sz="2400" dirty="0" smtClean="0">
                <a:latin typeface="Arial" charset="0"/>
              </a:rPr>
              <a:t>Nature </a:t>
            </a:r>
            <a:r>
              <a:rPr lang="cs-CZ" sz="2400" dirty="0">
                <a:latin typeface="Arial" charset="0"/>
              </a:rPr>
              <a:t>vs. </a:t>
            </a:r>
            <a:r>
              <a:rPr lang="cs-CZ" sz="2400" dirty="0" err="1">
                <a:latin typeface="Arial" charset="0"/>
              </a:rPr>
              <a:t>Nurture</a:t>
            </a:r>
            <a:endParaRPr lang="cs-CZ" sz="2400" dirty="0">
              <a:latin typeface="Arial" charset="0"/>
            </a:endParaRPr>
          </a:p>
          <a:p>
            <a:endParaRPr lang="cs-CZ" sz="24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utoUpdateAnimBg="0"/>
      <p:bldP spid="15363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Dospělost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Stáří</a:t>
            </a:r>
            <a:endParaRPr lang="cs-CZ" dirty="0"/>
          </a:p>
        </p:txBody>
      </p:sp>
      <p:pic>
        <p:nvPicPr>
          <p:cNvPr id="1026" name="Picture 2" descr="D:\Michal\vÝVOJ\stari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1916832"/>
            <a:ext cx="4441532" cy="30738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charset="0"/>
              </a:rPr>
              <a:t>Základní pojmy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Diferenciace – od difúzních ke specifickým projevům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Fixace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– vývoj jako relativně ireversibilní změny organizmu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Asimilace x akomodace, integrace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od jednoduchého ke komplexnímu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Individuálnost vývoje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Linearita, kontinuita, diskontinuita</a:t>
            </a:r>
          </a:p>
          <a:p>
            <a:r>
              <a:rPr lang="cs-CZ" dirty="0" smtClean="0">
                <a:latin typeface="Arial" charset="0"/>
                <a:cs typeface="Times New Roman" pitchFamily="18" charset="0"/>
              </a:rPr>
              <a:t>Vědomý versus nevědomý vývoj 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  <p:bldP spid="1433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složky ve vývoji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Emocionální</a:t>
            </a:r>
          </a:p>
          <a:p>
            <a:r>
              <a:rPr lang="cs-CZ" dirty="0" smtClean="0"/>
              <a:t>Sociální</a:t>
            </a:r>
          </a:p>
          <a:p>
            <a:r>
              <a:rPr lang="cs-CZ" dirty="0" smtClean="0"/>
              <a:t>Kognitivní</a:t>
            </a:r>
          </a:p>
          <a:p>
            <a:r>
              <a:rPr lang="cs-CZ" dirty="0" smtClean="0"/>
              <a:t>Motorický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Deprivace či vrozené vady</a:t>
            </a:r>
          </a:p>
          <a:p>
            <a:pPr>
              <a:buNone/>
            </a:pPr>
            <a:r>
              <a:rPr lang="cs-CZ" dirty="0" smtClean="0"/>
              <a:t>		- mentální retardace, ADHD, Autismus,…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>
                <a:solidFill>
                  <a:srgbClr val="FFC000"/>
                </a:solidFill>
                <a:latin typeface="Arial" charset="0"/>
              </a:rPr>
              <a:t>Sigmund </a:t>
            </a:r>
            <a:r>
              <a:rPr lang="cs-CZ" sz="2800" dirty="0" err="1">
                <a:solidFill>
                  <a:srgbClr val="FFC000"/>
                </a:solidFill>
                <a:latin typeface="Arial" charset="0"/>
              </a:rPr>
              <a:t>Freud</a:t>
            </a:r>
            <a:r>
              <a:rPr lang="cs-CZ" sz="2800" dirty="0">
                <a:solidFill>
                  <a:srgbClr val="FFC000"/>
                </a:solidFill>
                <a:latin typeface="Arial" charset="0"/>
              </a:rPr>
              <a:t> 1856 -1939</a:t>
            </a:r>
            <a:r>
              <a:rPr lang="cs-CZ" sz="2800" dirty="0">
                <a:solidFill>
                  <a:srgbClr val="990033"/>
                </a:solidFill>
                <a:latin typeface="Arial" charset="0"/>
              </a:rPr>
              <a:t/>
            </a:r>
            <a:br>
              <a:rPr lang="cs-CZ" sz="2800" dirty="0">
                <a:solidFill>
                  <a:srgbClr val="990033"/>
                </a:solidFill>
                <a:latin typeface="Arial" charset="0"/>
              </a:rPr>
            </a:br>
            <a:endParaRPr lang="cs-CZ" sz="2800" dirty="0">
              <a:solidFill>
                <a:srgbClr val="990033"/>
              </a:solidFill>
              <a:latin typeface="Arial" charset="0"/>
            </a:endParaRPr>
          </a:p>
        </p:txBody>
      </p:sp>
      <p:pic>
        <p:nvPicPr>
          <p:cNvPr id="23558" name="Picture 6" descr="C:\WINDOWS\Profiles\Marek\Application Data\Microsoft\Media Catalog\Freud 2.jpg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03648" y="2132856"/>
            <a:ext cx="2955925" cy="3881437"/>
          </a:xfrm>
        </p:spPr>
      </p:pic>
      <p:sp>
        <p:nvSpPr>
          <p:cNvPr id="2355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867275" y="2214563"/>
            <a:ext cx="3900488" cy="3881437"/>
          </a:xfrm>
        </p:spPr>
        <p:txBody>
          <a:bodyPr/>
          <a:lstStyle/>
          <a:p>
            <a:r>
              <a:rPr lang="cs-CZ" sz="2000" dirty="0" smtClean="0">
                <a:latin typeface="Arial" charset="0"/>
              </a:rPr>
              <a:t>Psychická </a:t>
            </a:r>
            <a:r>
              <a:rPr lang="cs-CZ" sz="2000" dirty="0">
                <a:latin typeface="Arial" charset="0"/>
              </a:rPr>
              <a:t>energie, </a:t>
            </a:r>
            <a:r>
              <a:rPr lang="cs-CZ" sz="2000" dirty="0" smtClean="0">
                <a:latin typeface="Arial" charset="0"/>
              </a:rPr>
              <a:t>libido, pud</a:t>
            </a:r>
            <a:endParaRPr lang="cs-CZ" sz="2000" dirty="0">
              <a:latin typeface="Arial" charset="0"/>
            </a:endParaRPr>
          </a:p>
          <a:p>
            <a:r>
              <a:rPr lang="cs-CZ" sz="2000" dirty="0" smtClean="0">
                <a:latin typeface="Arial" charset="0"/>
              </a:rPr>
              <a:t>Id, Ego, Superego</a:t>
            </a:r>
          </a:p>
          <a:p>
            <a:r>
              <a:rPr lang="cs-CZ" sz="2000" dirty="0" smtClean="0">
                <a:latin typeface="Arial" charset="0"/>
              </a:rPr>
              <a:t>Pojem nevědomí</a:t>
            </a:r>
          </a:p>
          <a:p>
            <a:r>
              <a:rPr lang="cs-CZ" sz="2000" dirty="0" smtClean="0">
                <a:latin typeface="Arial" charset="0"/>
              </a:rPr>
              <a:t>Psychosociální konflikt</a:t>
            </a:r>
            <a:endParaRPr lang="cs-CZ" sz="20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utoUpdateAnimBg="0"/>
      <p:bldP spid="2355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34" name="Group 34"/>
          <p:cNvGraphicFramePr>
            <a:graphicFrameLocks noGrp="1"/>
          </p:cNvGraphicFramePr>
          <p:nvPr/>
        </p:nvGraphicFramePr>
        <p:xfrm>
          <a:off x="838200" y="762000"/>
          <a:ext cx="7848600" cy="5915026"/>
        </p:xfrm>
        <a:graphic>
          <a:graphicData uri="http://schemas.openxmlformats.org/drawingml/2006/table">
            <a:tbl>
              <a:tblPr/>
              <a:tblGrid>
                <a:gridCol w="1570038"/>
                <a:gridCol w="784225"/>
                <a:gridCol w="5494337"/>
              </a:tblGrid>
              <a:tr h="987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B1401D"/>
                          </a:solidFill>
                          <a:effectLst/>
                          <a:latin typeface="Arial" charset="0"/>
                        </a:rPr>
                        <a:t>Stadium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B1401D"/>
                          </a:solidFill>
                          <a:effectLst/>
                          <a:latin typeface="Arial" charset="0"/>
                          <a:cs typeface="Arial" charset="0"/>
                        </a:rPr>
                        <a:t>Věk</a:t>
                      </a: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B1401D"/>
                          </a:solidFill>
                          <a:effectLst/>
                          <a:latin typeface="Arial" charset="0"/>
                        </a:rPr>
                        <a:t>Popis (místo stimulace, ústřední témata)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B5"/>
                    </a:solidFill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63116"/>
                          </a:solidFill>
                          <a:effectLst/>
                          <a:latin typeface="Arial" charset="0"/>
                        </a:rPr>
                        <a:t>Orální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Ústa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ojení a odstavení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84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63116"/>
                          </a:solidFill>
                          <a:effectLst/>
                          <a:latin typeface="Arial" charset="0"/>
                        </a:rPr>
                        <a:t>Anální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Anus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yměšování a nácvik toalety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nezávislost a sebekontrola</a:t>
                      </a: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87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63116"/>
                          </a:solidFill>
                          <a:effectLst/>
                          <a:latin typeface="Arial" charset="0"/>
                        </a:rPr>
                        <a:t>Falické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3-6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enitálie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Elektřin a Oidipův komplex, sex. role, morální vývoj.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357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63116"/>
                          </a:solidFill>
                          <a:effectLst/>
                          <a:latin typeface="Arial" charset="0"/>
                        </a:rPr>
                        <a:t>Latence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6-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Energie se přesouvá do fyzických a psych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aktivit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otlačen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í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sexuální aktivity jako důsledek Oidipova (Elektřina) komplexu.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42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63116"/>
                          </a:solidFill>
                          <a:effectLst/>
                          <a:latin typeface="Arial" charset="0"/>
                        </a:rPr>
                        <a:t>Genitální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enitálie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Sexuální zralost, rozvoj vztahů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60648"/>
            <a:ext cx="7378700" cy="1143000"/>
          </a:xfrm>
        </p:spPr>
        <p:txBody>
          <a:bodyPr/>
          <a:lstStyle/>
          <a:p>
            <a:r>
              <a:rPr lang="cs-CZ" sz="2800" dirty="0">
                <a:solidFill>
                  <a:srgbClr val="FFC000"/>
                </a:solidFill>
                <a:latin typeface="Arial" charset="0"/>
              </a:rPr>
              <a:t>Jean </a:t>
            </a:r>
            <a:r>
              <a:rPr lang="cs-CZ" sz="2800" dirty="0" err="1">
                <a:solidFill>
                  <a:srgbClr val="FFC000"/>
                </a:solidFill>
                <a:latin typeface="Arial" charset="0"/>
              </a:rPr>
              <a:t>Piaget</a:t>
            </a:r>
            <a:r>
              <a:rPr lang="cs-CZ" sz="2800" dirty="0">
                <a:solidFill>
                  <a:srgbClr val="FFC000"/>
                </a:solidFill>
                <a:latin typeface="Arial" charset="0"/>
              </a:rPr>
              <a:t> 1896-1980</a:t>
            </a:r>
          </a:p>
        </p:txBody>
      </p:sp>
      <p:pic>
        <p:nvPicPr>
          <p:cNvPr id="17414" name="Picture 6" descr="C:\WINDOWS\Profiles\Marek\Application Data\Microsoft\Media Catalog\piaget_2.jpg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09625" y="2479887"/>
            <a:ext cx="3902075" cy="3350788"/>
          </a:xfrm>
        </p:spPr>
      </p:pic>
      <p:sp>
        <p:nvSpPr>
          <p:cNvPr id="1741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867275" y="2214563"/>
            <a:ext cx="3900488" cy="3881437"/>
          </a:xfrm>
        </p:spPr>
        <p:txBody>
          <a:bodyPr/>
          <a:lstStyle/>
          <a:p>
            <a:r>
              <a:rPr lang="cs-CZ" sz="2400" dirty="0" smtClean="0">
                <a:latin typeface="Arial" charset="0"/>
              </a:rPr>
              <a:t>Schémata</a:t>
            </a:r>
            <a:endParaRPr lang="cs-CZ" sz="2400" dirty="0">
              <a:latin typeface="Arial" charset="0"/>
            </a:endParaRPr>
          </a:p>
          <a:p>
            <a:r>
              <a:rPr lang="cs-CZ" sz="2400" dirty="0" err="1">
                <a:latin typeface="Arial" charset="0"/>
              </a:rPr>
              <a:t>ekvilibrium</a:t>
            </a:r>
            <a:r>
              <a:rPr lang="cs-CZ" sz="2400" dirty="0">
                <a:latin typeface="Arial" charset="0"/>
              </a:rPr>
              <a:t>, asimilace, akomodace</a:t>
            </a:r>
          </a:p>
          <a:p>
            <a:r>
              <a:rPr lang="cs-CZ" sz="2400" dirty="0">
                <a:latin typeface="Arial" charset="0"/>
              </a:rPr>
              <a:t>konstruktivismus</a:t>
            </a:r>
          </a:p>
          <a:p>
            <a:r>
              <a:rPr lang="cs-CZ" sz="2400" dirty="0">
                <a:latin typeface="Arial" charset="0"/>
              </a:rPr>
              <a:t>Vývoj myšlení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utoUpdateAnimBg="0"/>
      <p:bldP spid="1741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61" name="Group 33"/>
          <p:cNvGraphicFramePr>
            <a:graphicFrameLocks noGrp="1"/>
          </p:cNvGraphicFramePr>
          <p:nvPr/>
        </p:nvGraphicFramePr>
        <p:xfrm>
          <a:off x="533400" y="990600"/>
          <a:ext cx="8153400" cy="5580063"/>
        </p:xfrm>
        <a:graphic>
          <a:graphicData uri="http://schemas.openxmlformats.org/drawingml/2006/table">
            <a:tbl>
              <a:tblPr/>
              <a:tblGrid>
                <a:gridCol w="6629400"/>
                <a:gridCol w="15240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</a:rPr>
                        <a:t>Etapa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Arial" charset="0"/>
                        </a:rPr>
                        <a:t>Věk</a:t>
                      </a: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B5"/>
                    </a:solidFill>
                  </a:tcPr>
                </a:tc>
              </a:tr>
              <a:tr h="1304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Senzorimotorická inteligence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kordinace senzorických a motorických aktivit, dosažení vědomí zachování předmětu</a:t>
                      </a: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Nar. – 1,5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B5"/>
                    </a:solidFill>
                  </a:tcPr>
                </a:tc>
              </a:tr>
              <a:tr h="1044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Symbolické a předpojmové myšlen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í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egocentrický pohled na svět</a:t>
                      </a: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1,5-2 – 4</a:t>
                      </a: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B5"/>
                    </a:solidFill>
                  </a:tcPr>
                </a:tc>
              </a:tr>
              <a:tr h="1231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Názor</a:t>
                      </a: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é myšlen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í 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intuitivní, používání pojmů, usuzování vázáno na vnímané nebo představované</a:t>
                      </a: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– 7-8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B5"/>
                    </a:solidFill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Konkrétní operace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logick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é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operac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7-8 – 11-12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B5"/>
                    </a:solidFill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Formální operace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– užití abstraktních symbolů</a:t>
                      </a: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11-12</a:t>
                      </a: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B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404664"/>
            <a:ext cx="7378700" cy="1143000"/>
          </a:xfrm>
        </p:spPr>
        <p:txBody>
          <a:bodyPr/>
          <a:lstStyle/>
          <a:p>
            <a:r>
              <a:rPr lang="cs-CZ" sz="2800" dirty="0">
                <a:solidFill>
                  <a:srgbClr val="FFC000"/>
                </a:solidFill>
                <a:latin typeface="Arial" charset="0"/>
              </a:rPr>
              <a:t>B. F. </a:t>
            </a:r>
            <a:r>
              <a:rPr lang="cs-CZ" sz="2800" dirty="0" err="1">
                <a:solidFill>
                  <a:srgbClr val="FFC000"/>
                </a:solidFill>
                <a:latin typeface="Arial" charset="0"/>
              </a:rPr>
              <a:t>Skinner</a:t>
            </a:r>
            <a:r>
              <a:rPr lang="cs-CZ" sz="2800" dirty="0">
                <a:solidFill>
                  <a:srgbClr val="FFC000"/>
                </a:solidFill>
                <a:latin typeface="Arial" charset="0"/>
              </a:rPr>
              <a:t> 1904 –1990</a:t>
            </a:r>
          </a:p>
        </p:txBody>
      </p:sp>
      <p:pic>
        <p:nvPicPr>
          <p:cNvPr id="29701" name="Picture 5" descr="C:\WINDOWS\Profiles\Marek\Application Data\Microsoft\Media Catalog\Skinner.jpg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1037478" y="2204864"/>
            <a:ext cx="3174482" cy="3593095"/>
          </a:xfrm>
        </p:spPr>
      </p:pic>
      <p:sp>
        <p:nvSpPr>
          <p:cNvPr id="2970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67275" y="2214563"/>
            <a:ext cx="3900488" cy="3881437"/>
          </a:xfrm>
        </p:spPr>
        <p:txBody>
          <a:bodyPr>
            <a:normAutofit lnSpcReduction="10000"/>
          </a:bodyPr>
          <a:lstStyle/>
          <a:p>
            <a:r>
              <a:rPr lang="cs-CZ" sz="2400" dirty="0">
                <a:latin typeface="Arial" charset="0"/>
                <a:cs typeface="Arial" charset="0"/>
              </a:rPr>
              <a:t>operantní podmiňování, pozitivní posilování, negativní posilování, tresty</a:t>
            </a:r>
            <a:endParaRPr lang="cs-CZ" sz="2400" dirty="0">
              <a:latin typeface="Arial" charset="0"/>
            </a:endParaRPr>
          </a:p>
          <a:p>
            <a:r>
              <a:rPr lang="cs-CZ" sz="2400" dirty="0">
                <a:latin typeface="Arial" charset="0"/>
              </a:rPr>
              <a:t>S-R model</a:t>
            </a:r>
          </a:p>
          <a:p>
            <a:r>
              <a:rPr lang="cs-CZ" sz="2400" dirty="0">
                <a:latin typeface="Arial" charset="0"/>
                <a:cs typeface="Arial" charset="0"/>
              </a:rPr>
              <a:t>Učení a zkušenosti plynoucí z něj jsou zdroje výv</a:t>
            </a:r>
            <a:r>
              <a:rPr lang="cs-CZ" sz="2400" dirty="0">
                <a:latin typeface="Arial" charset="0"/>
              </a:rPr>
              <a:t>ojových </a:t>
            </a:r>
            <a:r>
              <a:rPr lang="cs-CZ" sz="2400" dirty="0">
                <a:latin typeface="Arial" charset="0"/>
                <a:cs typeface="Arial" charset="0"/>
              </a:rPr>
              <a:t> </a:t>
            </a:r>
            <a:r>
              <a:rPr lang="cs-CZ" sz="2400" dirty="0" smtClean="0">
                <a:latin typeface="Arial" charset="0"/>
                <a:cs typeface="Arial" charset="0"/>
              </a:rPr>
              <a:t>změn</a:t>
            </a:r>
          </a:p>
          <a:p>
            <a:r>
              <a:rPr lang="cs-CZ" sz="2400" dirty="0" smtClean="0">
                <a:latin typeface="Arial" charset="0"/>
                <a:cs typeface="Arial" charset="0"/>
              </a:rPr>
              <a:t>A. Bandura – sociální učení</a:t>
            </a:r>
            <a:endParaRPr lang="cs-CZ" sz="2400" dirty="0"/>
          </a:p>
          <a:p>
            <a:pPr>
              <a:buFont typeface="Wingdings" pitchFamily="2" charset="2"/>
              <a:buNone/>
            </a:pPr>
            <a:endParaRPr lang="cs-CZ" sz="28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autoUpdateAnimBg="0"/>
      <p:bldP spid="29700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722</TotalTime>
  <Words>352</Words>
  <Application>Microsoft Office PowerPoint</Application>
  <PresentationFormat>Předvádění na obrazovce (4:3)</PresentationFormat>
  <Paragraphs>94</Paragraphs>
  <Slides>21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Modul</vt:lpstr>
      <vt:lpstr>Vývojov člověka – základní přehled</vt:lpstr>
      <vt:lpstr>Témata vývojových teorií</vt:lpstr>
      <vt:lpstr>Základní pojmy</vt:lpstr>
      <vt:lpstr>Základní složky ve vývoji</vt:lpstr>
      <vt:lpstr>Sigmund Freud 1856 -1939 </vt:lpstr>
      <vt:lpstr>Snímek 6</vt:lpstr>
      <vt:lpstr>Jean Piaget 1896-1980</vt:lpstr>
      <vt:lpstr>Snímek 8</vt:lpstr>
      <vt:lpstr>B. F. Skinner 1904 –1990</vt:lpstr>
      <vt:lpstr>Diskontinuita a kontinuita</vt:lpstr>
      <vt:lpstr>Trendy</vt:lpstr>
      <vt:lpstr>PERIODIZACE ONTOGENETICKÉHO VÝVOJE podle Wallona</vt:lpstr>
      <vt:lpstr>Prenatální období</vt:lpstr>
      <vt:lpstr>Novorozenec - kojenec</vt:lpstr>
      <vt:lpstr>Batole</vt:lpstr>
      <vt:lpstr>Předškolní věk</vt:lpstr>
      <vt:lpstr>Mladší školní věk, prepuberta</vt:lpstr>
      <vt:lpstr>Puberta </vt:lpstr>
      <vt:lpstr>Adolescence</vt:lpstr>
      <vt:lpstr>Dospělost</vt:lpstr>
      <vt:lpstr>Stáří</vt:lpstr>
    </vt:vector>
  </TitlesOfParts>
  <Company>FTK UP Olomouc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Vývojová psychologie</dc:title>
  <dc:creator>Adnan</dc:creator>
  <cp:lastModifiedBy>Adnan</cp:lastModifiedBy>
  <cp:revision>43</cp:revision>
  <dcterms:created xsi:type="dcterms:W3CDTF">2015-09-28T18:49:25Z</dcterms:created>
  <dcterms:modified xsi:type="dcterms:W3CDTF">2016-05-17T00:42:53Z</dcterms:modified>
</cp:coreProperties>
</file>