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handoutMasterIdLst>
    <p:handoutMasterId r:id="rId24"/>
  </p:handoutMasterIdLst>
  <p:sldIdLst>
    <p:sldId id="279" r:id="rId2"/>
    <p:sldId id="271" r:id="rId3"/>
    <p:sldId id="261" r:id="rId4"/>
    <p:sldId id="260" r:id="rId5"/>
    <p:sldId id="263" r:id="rId6"/>
    <p:sldId id="280" r:id="rId7"/>
    <p:sldId id="286" r:id="rId8"/>
    <p:sldId id="266" r:id="rId9"/>
    <p:sldId id="258" r:id="rId10"/>
    <p:sldId id="267" r:id="rId11"/>
    <p:sldId id="270" r:id="rId12"/>
    <p:sldId id="285" r:id="rId13"/>
    <p:sldId id="269" r:id="rId14"/>
    <p:sldId id="275" r:id="rId15"/>
    <p:sldId id="262" r:id="rId16"/>
    <p:sldId id="276" r:id="rId17"/>
    <p:sldId id="278" r:id="rId18"/>
    <p:sldId id="281" r:id="rId19"/>
    <p:sldId id="282" r:id="rId20"/>
    <p:sldId id="283" r:id="rId21"/>
    <p:sldId id="277" r:id="rId22"/>
  </p:sldIdLst>
  <p:sldSz cx="9144000" cy="6858000" type="screen4x3"/>
  <p:notesSz cx="6884988" cy="100187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6834" autoAdjust="0"/>
  </p:normalViewPr>
  <p:slideViewPr>
    <p:cSldViewPr>
      <p:cViewPr varScale="1">
        <p:scale>
          <a:sx n="51" d="100"/>
          <a:sy n="51" d="100"/>
        </p:scale>
        <p:origin x="-8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00488" y="0"/>
            <a:ext cx="2982912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974A06-84AA-4E77-B994-6C7C84947446}" type="datetimeFigureOut">
              <a:rPr lang="cs-CZ" smtClean="0"/>
              <a:pPr/>
              <a:t>9.11.2015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515475"/>
            <a:ext cx="2982913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00488" y="9515475"/>
            <a:ext cx="2982912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399B41-0834-4B62-B116-2A13F67FACA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3495" cy="500936"/>
          </a:xfrm>
          <a:prstGeom prst="rect">
            <a:avLst/>
          </a:prstGeom>
        </p:spPr>
        <p:txBody>
          <a:bodyPr vert="horz" lIns="96588" tIns="48294" rIns="96588" bIns="4829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99900" y="0"/>
            <a:ext cx="2983495" cy="500936"/>
          </a:xfrm>
          <a:prstGeom prst="rect">
            <a:avLst/>
          </a:prstGeom>
        </p:spPr>
        <p:txBody>
          <a:bodyPr vert="horz" lIns="96588" tIns="48294" rIns="96588" bIns="48294" rtlCol="0"/>
          <a:lstStyle>
            <a:lvl1pPr algn="r">
              <a:defRPr sz="1300"/>
            </a:lvl1pPr>
          </a:lstStyle>
          <a:p>
            <a:fld id="{4DC180D3-300F-4012-A70F-2B904853C24B}" type="datetimeFigureOut">
              <a:rPr lang="cs-CZ" smtClean="0"/>
              <a:pPr/>
              <a:t>9.11.2015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08562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88" tIns="48294" rIns="96588" bIns="48294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8499" y="4758889"/>
            <a:ext cx="5507990" cy="4508421"/>
          </a:xfrm>
          <a:prstGeom prst="rect">
            <a:avLst/>
          </a:prstGeom>
        </p:spPr>
        <p:txBody>
          <a:bodyPr vert="horz" lIns="96588" tIns="48294" rIns="96588" bIns="48294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516038"/>
            <a:ext cx="2983495" cy="500936"/>
          </a:xfrm>
          <a:prstGeom prst="rect">
            <a:avLst/>
          </a:prstGeom>
        </p:spPr>
        <p:txBody>
          <a:bodyPr vert="horz" lIns="96588" tIns="48294" rIns="96588" bIns="4829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99900" y="9516038"/>
            <a:ext cx="2983495" cy="500936"/>
          </a:xfrm>
          <a:prstGeom prst="rect">
            <a:avLst/>
          </a:prstGeom>
        </p:spPr>
        <p:txBody>
          <a:bodyPr vert="horz" lIns="96588" tIns="48294" rIns="96588" bIns="48294" rtlCol="0" anchor="b"/>
          <a:lstStyle>
            <a:lvl1pPr algn="r">
              <a:defRPr sz="1300"/>
            </a:lvl1pPr>
          </a:lstStyle>
          <a:p>
            <a:fld id="{871D28BB-29F3-40FE-BD11-9041706D1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9589FB-8E15-41F4-9764-8C7A9447ED79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altLang="cs-CZ"/>
              <a:t>odměny, ceny, pochvala</a:t>
            </a:r>
            <a:endParaRPr lang="en-US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5488D4-A476-479F-B12B-423D79C16528}" type="slidenum">
              <a:rPr lang="cs-CZ" altLang="cs-CZ"/>
              <a:pPr/>
              <a:t>4</a:t>
            </a:fld>
            <a:endParaRPr lang="cs-CZ" altLang="cs-CZ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altLang="cs-CZ"/>
              <a:t>Pokud sportovec dělá aktivitu „pro ni samotnou a pro radost a uspokojení z jejího vykonávání.“</a:t>
            </a:r>
          </a:p>
          <a:p>
            <a:pPr>
              <a:buFontTx/>
              <a:buChar char="-"/>
            </a:pPr>
            <a:r>
              <a:rPr lang="cs-CZ" altLang="cs-CZ"/>
              <a:t>…lidé milují běh, protože jim dává pocit radosti a svobody, zlepšuje jejich subjektivní pocit kvality života</a:t>
            </a:r>
          </a:p>
          <a:p>
            <a:pPr>
              <a:buFontTx/>
              <a:buChar char="-"/>
            </a:pPr>
            <a:r>
              <a:rPr lang="cs-CZ" altLang="cs-CZ"/>
              <a:t>…vždy závodím sám se sebou, chci zlepšit vlastní výkon, baví mě překonávat své osobní rekordy, sport jsem milovala už jako dítě a miluji ho stále…</a:t>
            </a:r>
          </a:p>
          <a:p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49D1BD-F278-4BC9-8F05-E4C6D91CF92D}" type="slidenum">
              <a:rPr lang="cs-CZ" altLang="cs-CZ"/>
              <a:pPr/>
              <a:t>5</a:t>
            </a:fld>
            <a:endParaRPr lang="cs-CZ" altLang="cs-CZ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Ve sportu se cítím úspěšný, když:</a:t>
            </a:r>
            <a:endParaRPr lang="en-US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Dotazník</a:t>
            </a:r>
            <a:r>
              <a:rPr lang="cs-CZ" baseline="0" dirty="0" smtClean="0"/>
              <a:t> DMV, aspirace – cvičení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1D28BB-29F3-40FE-BD11-9041706D1605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5881">
              <a:defRPr/>
            </a:pPr>
            <a:r>
              <a:rPr lang="cs-CZ" sz="1300" dirty="0"/>
              <a:t>Prakticky před každým turnajem, utkáním týmu se na základě všech těchto složitých vlivů vytváří určitá aspirační úroveň, hráč si stanovuje výsledky, kterých chce dosáhnout.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A5CE7-28BD-459C-96D4-26FDE395D1C8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8089732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A2C7C4-FB00-4901-9EDD-2AB453EA3F1F}" type="slidenum">
              <a:rPr lang="cs-CZ" altLang="cs-CZ"/>
              <a:pPr/>
              <a:t>15</a:t>
            </a:fld>
            <a:endParaRPr lang="cs-CZ" altLang="cs-CZ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Svou odměnu... Pak má především informační hodnotu, je za to, že něco děláte dobře...</a:t>
            </a:r>
          </a:p>
          <a:p>
            <a:r>
              <a:rPr lang="cs-CZ" altLang="cs-CZ" dirty="0"/>
              <a:t>Rozhodování... Vymýšlení odměn a trestů, tréninkových motivů, herní strategie... Zlepšuje to pocit kompetence</a:t>
            </a:r>
          </a:p>
          <a:p>
            <a:r>
              <a:rPr lang="cs-CZ" altLang="cs-CZ" dirty="0"/>
              <a:t>Pochvala:</a:t>
            </a:r>
            <a:r>
              <a:rPr lang="en-US" altLang="cs-CZ" dirty="0"/>
              <a:t> </a:t>
            </a:r>
            <a:r>
              <a:rPr lang="cs-CZ" altLang="cs-CZ" dirty="0"/>
              <a:t>zasloužená, upřímná</a:t>
            </a:r>
            <a:r>
              <a:rPr lang="en-US" altLang="cs-CZ" dirty="0"/>
              <a:t>, </a:t>
            </a:r>
            <a:r>
              <a:rPr lang="cs-CZ" altLang="cs-CZ" dirty="0"/>
              <a:t>je jí možné dosáhnout, je možné </a:t>
            </a:r>
            <a:r>
              <a:rPr lang="cs-CZ" altLang="cs-CZ" dirty="0" err="1"/>
              <a:t>atribuovat</a:t>
            </a:r>
            <a:r>
              <a:rPr lang="cs-CZ" altLang="cs-CZ" dirty="0"/>
              <a:t> kontrolovatelným faktorům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1D28BB-29F3-40FE-BD11-9041706D1605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36A424F-D50D-4CD7-B726-AD1E9FB4F801}" type="slidenum">
              <a:rPr lang="cs-CZ" altLang="cs-CZ" smtClean="0"/>
              <a:pPr/>
              <a:t>17</a:t>
            </a:fld>
            <a:endParaRPr lang="cs-CZ" altLang="cs-CZ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altLang="cs-CZ" smtClean="0"/>
              <a:t>Motivace dosáhnout úspěchu: schopnost prožívat uspokojení a hrdost, když něčeho dosáhneme, těšíme se na úspěch</a:t>
            </a:r>
          </a:p>
          <a:p>
            <a:pPr eaLnBrk="1" hangingPunct="1">
              <a:spcBef>
                <a:spcPct val="0"/>
              </a:spcBef>
            </a:pPr>
            <a:r>
              <a:rPr lang="cs-CZ" altLang="cs-CZ" smtClean="0"/>
              <a:t>Motivace vyhýbat se zklamání: tendence stydět se za selhání a cítit se pokořeni prohrou, bojíme se neúspěchu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6BF3-3773-4950-B372-75130636C7B2}" type="datetimeFigureOut">
              <a:rPr lang="cs-CZ" smtClean="0"/>
              <a:pPr/>
              <a:t>9.11.2015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48FFD-E356-4279-A198-5BB67492659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6BF3-3773-4950-B372-75130636C7B2}" type="datetimeFigureOut">
              <a:rPr lang="cs-CZ" smtClean="0"/>
              <a:pPr/>
              <a:t>9.11.2015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48FFD-E356-4279-A198-5BB6749265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6BF3-3773-4950-B372-75130636C7B2}" type="datetimeFigureOut">
              <a:rPr lang="cs-CZ" smtClean="0"/>
              <a:pPr/>
              <a:t>9.11.2015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48FFD-E356-4279-A198-5BB6749265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6BF3-3773-4950-B372-75130636C7B2}" type="datetimeFigureOut">
              <a:rPr lang="cs-CZ" smtClean="0"/>
              <a:pPr/>
              <a:t>9.11.2015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48FFD-E356-4279-A198-5BB6749265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6BF3-3773-4950-B372-75130636C7B2}" type="datetimeFigureOut">
              <a:rPr lang="cs-CZ" smtClean="0"/>
              <a:pPr/>
              <a:t>9.11.2015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48FFD-E356-4279-A198-5BB6749265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6BF3-3773-4950-B372-75130636C7B2}" type="datetimeFigureOut">
              <a:rPr lang="cs-CZ" smtClean="0"/>
              <a:pPr/>
              <a:t>9.11.2015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48FFD-E356-4279-A198-5BB6749265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6BF3-3773-4950-B372-75130636C7B2}" type="datetimeFigureOut">
              <a:rPr lang="cs-CZ" smtClean="0"/>
              <a:pPr/>
              <a:t>9.11.2015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48FFD-E356-4279-A198-5BB6749265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6BF3-3773-4950-B372-75130636C7B2}" type="datetimeFigureOut">
              <a:rPr lang="cs-CZ" smtClean="0"/>
              <a:pPr/>
              <a:t>9.11.2015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48FFD-E356-4279-A198-5BB6749265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6BF3-3773-4950-B372-75130636C7B2}" type="datetimeFigureOut">
              <a:rPr lang="cs-CZ" smtClean="0"/>
              <a:pPr/>
              <a:t>9.11.2015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48FFD-E356-4279-A198-5BB6749265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6BF3-3773-4950-B372-75130636C7B2}" type="datetimeFigureOut">
              <a:rPr lang="cs-CZ" smtClean="0"/>
              <a:pPr/>
              <a:t>9.11.2015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48FFD-E356-4279-A198-5BB67492659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98636BF3-3773-4950-B372-75130636C7B2}" type="datetimeFigureOut">
              <a:rPr lang="cs-CZ" smtClean="0"/>
              <a:pPr/>
              <a:t>9.11.2015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7448FFD-E356-4279-A198-5BB6749265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8636BF3-3773-4950-B372-75130636C7B2}" type="datetimeFigureOut">
              <a:rPr lang="cs-CZ" smtClean="0"/>
              <a:pPr/>
              <a:t>9.11.2015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448FFD-E356-4279-A198-5BB67492659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Office_Excel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cs.wikipedia.org/wiki/Bytostn%C3%A9_j%C3%A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Motivace a sport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Michal Vičar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smtClean="0"/>
              <a:t>Aspirace</a:t>
            </a:r>
          </a:p>
        </p:txBody>
      </p:sp>
      <p:sp>
        <p:nvSpPr>
          <p:cNvPr id="73734" name="AutoShape 6"/>
          <p:cNvSpPr>
            <a:spLocks noChangeArrowheads="1"/>
          </p:cNvSpPr>
          <p:nvPr/>
        </p:nvSpPr>
        <p:spPr bwMode="auto">
          <a:xfrm>
            <a:off x="4797425" y="1808163"/>
            <a:ext cx="3689350" cy="6302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potřeba vyhnout se neúspěchu</a:t>
            </a:r>
          </a:p>
        </p:txBody>
      </p:sp>
      <p:sp>
        <p:nvSpPr>
          <p:cNvPr id="73736" name="AutoShape 8"/>
          <p:cNvSpPr>
            <a:spLocks noChangeArrowheads="1"/>
          </p:cNvSpPr>
          <p:nvPr/>
        </p:nvSpPr>
        <p:spPr bwMode="auto">
          <a:xfrm>
            <a:off x="522288" y="1808163"/>
            <a:ext cx="3689350" cy="6302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potřeba dosáhnout úspěchu</a:t>
            </a:r>
          </a:p>
        </p:txBody>
      </p:sp>
      <p:sp>
        <p:nvSpPr>
          <p:cNvPr id="73737" name="Text Box 9"/>
          <p:cNvSpPr txBox="1">
            <a:spLocks noChangeArrowheads="1"/>
          </p:cNvSpPr>
          <p:nvPr/>
        </p:nvSpPr>
        <p:spPr bwMode="auto">
          <a:xfrm>
            <a:off x="522288" y="2657475"/>
            <a:ext cx="3689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/>
              <a:t>úkoly střední obtížnosti</a:t>
            </a:r>
          </a:p>
        </p:txBody>
      </p:sp>
      <p:sp>
        <p:nvSpPr>
          <p:cNvPr id="73738" name="Text Box 10"/>
          <p:cNvSpPr txBox="1">
            <a:spLocks noChangeArrowheads="1"/>
          </p:cNvSpPr>
          <p:nvPr/>
        </p:nvSpPr>
        <p:spPr bwMode="auto">
          <a:xfrm>
            <a:off x="4797425" y="2663825"/>
            <a:ext cx="3689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/>
              <a:t>úkoly velmi snadné</a:t>
            </a:r>
          </a:p>
          <a:p>
            <a:pPr algn="ctr"/>
            <a:r>
              <a:rPr lang="cs-CZ"/>
              <a:t>úkoly extrémní náročnosti</a:t>
            </a:r>
          </a:p>
        </p:txBody>
      </p:sp>
      <p:sp>
        <p:nvSpPr>
          <p:cNvPr id="73739" name="AutoShape 11"/>
          <p:cNvSpPr>
            <a:spLocks noChangeArrowheads="1"/>
          </p:cNvSpPr>
          <p:nvPr/>
        </p:nvSpPr>
        <p:spPr bwMode="auto">
          <a:xfrm>
            <a:off x="747713" y="3814763"/>
            <a:ext cx="3194050" cy="4492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úspěch</a:t>
            </a:r>
          </a:p>
        </p:txBody>
      </p:sp>
      <p:sp>
        <p:nvSpPr>
          <p:cNvPr id="73740" name="AutoShape 12"/>
          <p:cNvSpPr>
            <a:spLocks noChangeArrowheads="1"/>
          </p:cNvSpPr>
          <p:nvPr/>
        </p:nvSpPr>
        <p:spPr bwMode="auto">
          <a:xfrm>
            <a:off x="5022850" y="3814763"/>
            <a:ext cx="3194050" cy="4492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cs-CZ" b="1"/>
              <a:t>neúspěch</a:t>
            </a:r>
          </a:p>
        </p:txBody>
      </p:sp>
      <p:sp>
        <p:nvSpPr>
          <p:cNvPr id="73741" name="Text Box 13"/>
          <p:cNvSpPr txBox="1">
            <a:spLocks noChangeArrowheads="1"/>
          </p:cNvSpPr>
          <p:nvPr/>
        </p:nvSpPr>
        <p:spPr bwMode="auto">
          <a:xfrm>
            <a:off x="790575" y="4379913"/>
            <a:ext cx="3151188" cy="142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radost, smích, euforie, výrazná gestikulace...</a:t>
            </a:r>
          </a:p>
          <a:p>
            <a:pPr>
              <a:spcBef>
                <a:spcPct val="50000"/>
              </a:spcBef>
            </a:pPr>
            <a:r>
              <a:rPr lang="cs-CZ"/>
              <a:t>zvýšení ÚA, motivace</a:t>
            </a:r>
          </a:p>
          <a:p>
            <a:pPr>
              <a:spcBef>
                <a:spcPct val="50000"/>
              </a:spcBef>
            </a:pPr>
            <a:endParaRPr lang="cs-CZ" sz="1600"/>
          </a:p>
        </p:txBody>
      </p:sp>
      <p:sp>
        <p:nvSpPr>
          <p:cNvPr id="73742" name="Text Box 14"/>
          <p:cNvSpPr txBox="1">
            <a:spLocks noChangeArrowheads="1"/>
          </p:cNvSpPr>
          <p:nvPr/>
        </p:nvSpPr>
        <p:spPr bwMode="auto">
          <a:xfrm>
            <a:off x="5021263" y="4437063"/>
            <a:ext cx="3195637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pláč, vztek, strach, nemluvnost...</a:t>
            </a:r>
          </a:p>
          <a:p>
            <a:pPr>
              <a:spcBef>
                <a:spcPct val="50000"/>
              </a:spcBef>
            </a:pPr>
            <a:r>
              <a:rPr lang="cs-CZ"/>
              <a:t>snížení ÚA, motivac</a:t>
            </a:r>
          </a:p>
          <a:p>
            <a:pPr>
              <a:spcBef>
                <a:spcPct val="50000"/>
              </a:spcBef>
            </a:pPr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73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2000"/>
                                        <p:tgtEl>
                                          <p:spTgt spid="73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3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3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3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37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37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37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37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37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3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1000" fill="hold"/>
                                        <p:tgtEl>
                                          <p:spTgt spid="7373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CC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1000" fill="hold"/>
                                        <p:tgtEl>
                                          <p:spTgt spid="73736">
                                            <p:txEl>
                                              <p:char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CC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1000" fill="hold"/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CC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1000" fill="hold"/>
                                        <p:tgtEl>
                                          <p:spTgt spid="73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CC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1000" fill="hold"/>
                                        <p:tgtEl>
                                          <p:spTgt spid="737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CC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2000"/>
                                        <p:tgtEl>
                                          <p:spTgt spid="73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2000"/>
                                        <p:tgtEl>
                                          <p:spTgt spid="73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73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73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73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6720"/>
                            </p:stCondLst>
                            <p:childTnLst>
                              <p:par>
                                <p:cTn id="6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737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737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737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7480"/>
                            </p:stCondLst>
                            <p:childTnLst>
                              <p:par>
                                <p:cTn id="6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737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737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737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8760"/>
                            </p:stCondLst>
                            <p:childTnLst>
                              <p:par>
                                <p:cTn id="7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6" dur="80"/>
                                        <p:tgtEl>
                                          <p:spTgt spid="737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7" dur="80"/>
                                        <p:tgtEl>
                                          <p:spTgt spid="737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80"/>
                                        <p:tgtEl>
                                          <p:spTgt spid="737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9480"/>
                            </p:stCondLst>
                            <p:childTnLst>
                              <p:par>
                                <p:cTn id="8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80"/>
                                        <p:tgtEl>
                                          <p:spTgt spid="737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80"/>
                                        <p:tgtEl>
                                          <p:spTgt spid="737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80"/>
                                        <p:tgtEl>
                                          <p:spTgt spid="737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10240"/>
                            </p:stCondLst>
                            <p:childTnLst>
                              <p:par>
                                <p:cTn id="8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8" dur="80"/>
                                        <p:tgtEl>
                                          <p:spTgt spid="737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9" dur="80"/>
                                        <p:tgtEl>
                                          <p:spTgt spid="737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80"/>
                                        <p:tgtEl>
                                          <p:spTgt spid="737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/>
      <p:bldP spid="73734" grpId="0" animBg="1"/>
      <p:bldP spid="73734" grpId="1"/>
      <p:bldP spid="73736" grpId="0" animBg="1"/>
      <p:bldP spid="73737" grpId="0"/>
      <p:bldP spid="73738" grpId="0" build="allAtOnce"/>
      <p:bldP spid="73739" grpId="0" animBg="1"/>
      <p:bldP spid="7374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očekávání a hodnoty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Vrcholový výkon stojí obrovské oběti, otázkou je tedy, jestli to stojí zato</a:t>
            </a:r>
          </a:p>
          <a:p>
            <a:r>
              <a:rPr lang="cs-CZ" dirty="0" smtClean="0"/>
              <a:t>Zvažování dvou aspektů – šance úspěchu, subjektivní hodnota cíle</a:t>
            </a:r>
          </a:p>
          <a:p>
            <a:r>
              <a:rPr lang="cs-CZ" dirty="0" smtClean="0"/>
              <a:t>4 skupiny subjektivních hodnot</a:t>
            </a:r>
          </a:p>
          <a:p>
            <a:pPr lvl="1"/>
            <a:r>
              <a:rPr lang="cs-CZ" dirty="0" smtClean="0"/>
              <a:t>Hodnota spojená se sebepojetím a identitou</a:t>
            </a:r>
          </a:p>
          <a:p>
            <a:pPr lvl="1"/>
            <a:r>
              <a:rPr lang="cs-CZ" dirty="0" smtClean="0"/>
              <a:t>Hodnota ve smyslu zábavnosti činnosti</a:t>
            </a:r>
          </a:p>
          <a:p>
            <a:pPr lvl="1"/>
            <a:r>
              <a:rPr lang="cs-CZ" dirty="0" smtClean="0"/>
              <a:t>Hodnota ve smyslu užitečnosti dané činnosti</a:t>
            </a:r>
          </a:p>
          <a:p>
            <a:pPr lvl="1"/>
            <a:r>
              <a:rPr lang="cs-CZ" dirty="0" smtClean="0"/>
              <a:t>Vnímané náklady dané činnosti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48914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Implicitní teorie o povaze vlastních schopností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Autor C. Dweck</a:t>
            </a:r>
          </a:p>
          <a:p>
            <a:r>
              <a:rPr lang="cs-CZ" dirty="0" smtClean="0"/>
              <a:t>Kvantita x kvalita</a:t>
            </a:r>
          </a:p>
          <a:p>
            <a:r>
              <a:rPr lang="cs-CZ" dirty="0" smtClean="0"/>
              <a:t>Přesvědčení</a:t>
            </a:r>
          </a:p>
          <a:p>
            <a:r>
              <a:rPr lang="cs-CZ" dirty="0" smtClean="0"/>
              <a:t>Teorie o Stabilní inteligenci a měnitelné inteligenci</a:t>
            </a:r>
          </a:p>
          <a:p>
            <a:pPr lvl="1"/>
            <a:r>
              <a:rPr lang="cs-CZ" dirty="0" smtClean="0"/>
              <a:t>Je možná úroveň schopností u člověka pevně daná</a:t>
            </a:r>
          </a:p>
          <a:p>
            <a:r>
              <a:rPr lang="cs-CZ" dirty="0" smtClean="0"/>
              <a:t>Rozdílná reakce na úspěch x neúspěch a jejich interpretace</a:t>
            </a:r>
          </a:p>
          <a:p>
            <a:r>
              <a:rPr lang="cs-CZ" dirty="0" smtClean="0"/>
              <a:t>Potřeba sebeprezentace</a:t>
            </a:r>
          </a:p>
          <a:p>
            <a:r>
              <a:rPr lang="cs-CZ" dirty="0" smtClean="0"/>
              <a:t>Cílové orientace</a:t>
            </a:r>
          </a:p>
        </p:txBody>
      </p:sp>
    </p:spTree>
    <p:extLst>
      <p:ext uri="{BB962C8B-B14F-4D97-AF65-F5344CB8AC3E}">
        <p14:creationId xmlns:p14="http://schemas.microsoft.com/office/powerpoint/2010/main" xmlns="" val="119536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839170461"/>
              </p:ext>
            </p:extLst>
          </p:nvPr>
        </p:nvGraphicFramePr>
        <p:xfrm>
          <a:off x="1546370" y="1548606"/>
          <a:ext cx="6300788" cy="4905375"/>
        </p:xfrm>
        <a:graphic>
          <a:graphicData uri="http://schemas.openxmlformats.org/presentationml/2006/ole">
            <p:oleObj spid="_x0000_s1026" name="List" r:id="rId3" imgW="8400891" imgH="4905332" progId="Excel.Sheet.12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10443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>
          <a:xfrm>
            <a:off x="911225" y="260350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mtClean="0"/>
              <a:t>Jak motivovat sportovce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388" y="1916113"/>
            <a:ext cx="8856662" cy="4537075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cs-CZ" dirty="0" smtClean="0"/>
              <a:t>POVZBUZENÍ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600" dirty="0" smtClean="0"/>
              <a:t>Kladné povzbuzení nám zabere několik sekund, ale účinek nevymizí  z  vědomí  sportovce  po  několik hodin. 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altLang="cs-CZ" sz="7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600" dirty="0" smtClean="0"/>
              <a:t>Jakmile vidíme, že  chování doznalo žádané změny,  nesmíme to přejít bez povšimnutí.  Své uznání vyslovíme vícekrát, aby se  jeho účinnost  zakořenila. 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altLang="cs-CZ" sz="9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600" dirty="0" smtClean="0"/>
              <a:t>Nejlepší  způsob,  jak  sportovce  motivovat a změnit jeho  chování je  důkaz, že   již něčeho  dosáhl, že  nám to neuniklo a že si jeho výkon uvědomujeme. </a:t>
            </a:r>
          </a:p>
          <a:p>
            <a:pPr marL="0" indent="0" eaLnBrk="1" hangingPunct="1">
              <a:buFontTx/>
              <a:buNone/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448965" y="833015"/>
            <a:ext cx="8229600" cy="458115"/>
          </a:xfrm>
        </p:spPr>
        <p:txBody>
          <a:bodyPr>
            <a:normAutofit fontScale="90000"/>
          </a:bodyPr>
          <a:lstStyle/>
          <a:p>
            <a:pPr algn="ctr"/>
            <a:r>
              <a:rPr lang="cs-CZ" altLang="cs-CZ" b="1" dirty="0">
                <a:solidFill>
                  <a:schemeClr val="tx1"/>
                </a:solidFill>
              </a:rPr>
              <a:t>Jak zvýšit vnitřní motivaci?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idx="1"/>
          </p:nvPr>
        </p:nvSpPr>
        <p:spPr>
          <a:xfrm>
            <a:off x="448965" y="2054655"/>
            <a:ext cx="8229600" cy="4428445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cs-CZ" altLang="cs-CZ" dirty="0">
                <a:solidFill>
                  <a:schemeClr val="tx1"/>
                </a:solidFill>
              </a:rPr>
              <a:t>Pomozte zažít </a:t>
            </a:r>
            <a:r>
              <a:rPr lang="cs-CZ" altLang="cs-CZ" dirty="0" smtClean="0">
                <a:solidFill>
                  <a:schemeClr val="tx1"/>
                </a:solidFill>
              </a:rPr>
              <a:t>úspěch</a:t>
            </a:r>
          </a:p>
          <a:p>
            <a:pPr>
              <a:lnSpc>
                <a:spcPct val="150000"/>
              </a:lnSpc>
            </a:pPr>
            <a:r>
              <a:rPr lang="cs-CZ" altLang="cs-CZ" dirty="0" smtClean="0">
                <a:solidFill>
                  <a:schemeClr val="tx1"/>
                </a:solidFill>
              </a:rPr>
              <a:t>Rozeberte neúspěch, pomožte zpracovat</a:t>
            </a:r>
          </a:p>
          <a:p>
            <a:pPr>
              <a:lnSpc>
                <a:spcPct val="150000"/>
              </a:lnSpc>
            </a:pPr>
            <a:r>
              <a:rPr lang="cs-CZ" altLang="cs-CZ" dirty="0" smtClean="0">
                <a:solidFill>
                  <a:schemeClr val="tx1"/>
                </a:solidFill>
              </a:rPr>
              <a:t>Nechte zodpovědnost na sportovci</a:t>
            </a:r>
            <a:endParaRPr lang="cs-CZ" altLang="cs-CZ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cs-CZ" altLang="cs-CZ" dirty="0">
                <a:solidFill>
                  <a:schemeClr val="tx1"/>
                </a:solidFill>
              </a:rPr>
              <a:t>Každý výkon má svou odměnu</a:t>
            </a:r>
          </a:p>
          <a:p>
            <a:pPr>
              <a:lnSpc>
                <a:spcPct val="150000"/>
              </a:lnSpc>
            </a:pPr>
            <a:r>
              <a:rPr lang="cs-CZ" altLang="cs-CZ" dirty="0">
                <a:solidFill>
                  <a:schemeClr val="tx1"/>
                </a:solidFill>
              </a:rPr>
              <a:t>Chvalte</a:t>
            </a:r>
          </a:p>
          <a:p>
            <a:pPr>
              <a:lnSpc>
                <a:spcPct val="150000"/>
              </a:lnSpc>
            </a:pPr>
            <a:r>
              <a:rPr lang="cs-CZ" altLang="cs-CZ" dirty="0">
                <a:solidFill>
                  <a:schemeClr val="tx1"/>
                </a:solidFill>
              </a:rPr>
              <a:t>Pestrý trénink, změny</a:t>
            </a:r>
          </a:p>
          <a:p>
            <a:pPr>
              <a:lnSpc>
                <a:spcPct val="150000"/>
              </a:lnSpc>
            </a:pPr>
            <a:r>
              <a:rPr lang="cs-CZ" altLang="cs-CZ" dirty="0">
                <a:solidFill>
                  <a:schemeClr val="tx1"/>
                </a:solidFill>
              </a:rPr>
              <a:t>Zapojte sportovce do rozhodování</a:t>
            </a:r>
          </a:p>
          <a:p>
            <a:pPr>
              <a:lnSpc>
                <a:spcPct val="150000"/>
              </a:lnSpc>
            </a:pPr>
            <a:r>
              <a:rPr lang="cs-CZ" altLang="cs-CZ" dirty="0">
                <a:solidFill>
                  <a:schemeClr val="tx1"/>
                </a:solidFill>
              </a:rPr>
              <a:t>Plánujte </a:t>
            </a:r>
            <a:r>
              <a:rPr lang="cs-CZ" altLang="cs-CZ" dirty="0" smtClean="0">
                <a:solidFill>
                  <a:schemeClr val="tx1"/>
                </a:solidFill>
              </a:rPr>
              <a:t>cíle</a:t>
            </a:r>
          </a:p>
          <a:p>
            <a:pPr>
              <a:lnSpc>
                <a:spcPct val="150000"/>
              </a:lnSpc>
            </a:pPr>
            <a:endParaRPr lang="cs-CZ" altLang="cs-CZ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cs-CZ" altLang="cs-CZ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cs-CZ" altLang="cs-CZ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728" r="13074"/>
          <a:stretch/>
        </p:blipFill>
        <p:spPr bwMode="auto">
          <a:xfrm>
            <a:off x="5896507" y="2207360"/>
            <a:ext cx="2798528" cy="3359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898978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>
          <a:xfrm>
            <a:off x="806450" y="0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mtClean="0"/>
              <a:t>Jak chválit sportovce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388" y="1700213"/>
            <a:ext cx="8856662" cy="4537075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cs-CZ" dirty="0" smtClean="0"/>
              <a:t>POVZBUZENÍ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600" dirty="0" smtClean="0"/>
              <a:t>Kladné povzbuzení nám zabere několik sekund, ale účinek nevymizí  z  vědomí  sportovce  po  několik hodin. 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altLang="cs-CZ" sz="7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600" dirty="0" smtClean="0"/>
              <a:t>Jakmile vidíme, že  chování doznalo žádané změny,  nesmíme to přejít bez povšimnutí.  Své uznání vyslovíme vícekrát, aby se  jeho účinnost  zakořenila. 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altLang="cs-CZ" sz="9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600" dirty="0" smtClean="0"/>
              <a:t>Nejlepší  způsob,  jak  sportovce  motivovat a změnit jeho  chování je  důkaz, že   již něčeho  dosáhl, že  nám to neuniklo a že si jeho výkon uvědomujeme. </a:t>
            </a:r>
          </a:p>
          <a:p>
            <a:pPr marL="0" indent="0" eaLnBrk="1" hangingPunct="1">
              <a:buFontTx/>
              <a:buNone/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0"/>
            <a:ext cx="8856663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3600" b="1" smtClean="0"/>
              <a:t>Jaké vlastnosti má úspěšný sportovec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233363" y="1412875"/>
            <a:ext cx="8605837" cy="452596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800" smtClean="0"/>
              <a:t>Vysoká motivace dosáhnout úspěchu</a:t>
            </a:r>
          </a:p>
          <a:p>
            <a:pPr eaLnBrk="1" hangingPunct="1">
              <a:lnSpc>
                <a:spcPct val="80000"/>
              </a:lnSpc>
            </a:pPr>
            <a:endParaRPr lang="cs-CZ" altLang="cs-CZ" sz="160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800" smtClean="0"/>
              <a:t>Nízká motivace vyhýbat se zklamání</a:t>
            </a:r>
          </a:p>
          <a:p>
            <a:pPr eaLnBrk="1" hangingPunct="1">
              <a:lnSpc>
                <a:spcPct val="80000"/>
              </a:lnSpc>
            </a:pPr>
            <a:endParaRPr lang="cs-CZ" altLang="cs-CZ" sz="160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800" smtClean="0"/>
              <a:t>Zaměření na uspokojení z vítězství</a:t>
            </a:r>
          </a:p>
          <a:p>
            <a:pPr eaLnBrk="1" hangingPunct="1">
              <a:lnSpc>
                <a:spcPct val="80000"/>
              </a:lnSpc>
            </a:pPr>
            <a:endParaRPr lang="cs-CZ" altLang="cs-CZ" sz="160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800" smtClean="0"/>
              <a:t>Připisuje výhru stabilním faktorům a vnitřním faktorům, které kontroluje</a:t>
            </a:r>
          </a:p>
          <a:p>
            <a:pPr eaLnBrk="1" hangingPunct="1">
              <a:lnSpc>
                <a:spcPct val="80000"/>
              </a:lnSpc>
            </a:pPr>
            <a:endParaRPr lang="cs-CZ" altLang="cs-CZ" sz="160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800" smtClean="0"/>
              <a:t>Zaměření na výkon (výkonové cíle)</a:t>
            </a:r>
          </a:p>
          <a:p>
            <a:pPr eaLnBrk="1" hangingPunct="1">
              <a:lnSpc>
                <a:spcPct val="80000"/>
              </a:lnSpc>
            </a:pPr>
            <a:endParaRPr lang="cs-CZ" altLang="cs-CZ" sz="160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800" smtClean="0"/>
              <a:t>Vyhledává rovné soupeře</a:t>
            </a:r>
          </a:p>
          <a:p>
            <a:pPr eaLnBrk="1" hangingPunct="1">
              <a:lnSpc>
                <a:spcPct val="80000"/>
              </a:lnSpc>
            </a:pPr>
            <a:endParaRPr lang="cs-CZ" altLang="cs-CZ" sz="160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800" smtClean="0"/>
              <a:t>Podává dobrý výkon v podmínkách hodnocení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Flow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28674" name="Picture 2" descr="C:\Users\Adnan\Downloads\Flow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340768"/>
            <a:ext cx="5364063" cy="52210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Předpoklady Flow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Intenzivní a soustředěná koncentrace na přítomný okamžik.</a:t>
            </a:r>
          </a:p>
          <a:p>
            <a:r>
              <a:rPr lang="cs-CZ" dirty="0" smtClean="0"/>
              <a:t>Sloučení akce a povědomí.</a:t>
            </a:r>
          </a:p>
          <a:p>
            <a:r>
              <a:rPr lang="cs-CZ" dirty="0" smtClean="0"/>
              <a:t>Pocit sebeovládání a nadhledu nad situací či akcí.</a:t>
            </a:r>
          </a:p>
          <a:p>
            <a:r>
              <a:rPr lang="cs-CZ" dirty="0" smtClean="0"/>
              <a:t>Ztráta pojmu o čase a subjektivní vnímání času.</a:t>
            </a:r>
          </a:p>
          <a:p>
            <a:r>
              <a:rPr lang="cs-CZ" dirty="0" smtClean="0"/>
              <a:t>Jasné cíle. Jejich úroveň přitom musí představovat pro člověka výzvu, jejíž dosažení klade nároky na jeho dovednosti, ale obtížnost úkolu musí být přiměřená a šance úspěšně ho dokončit dostatečně vysoká.</a:t>
            </a:r>
          </a:p>
          <a:p>
            <a:r>
              <a:rPr lang="cs-CZ" dirty="0" smtClean="0"/>
              <a:t>Jednoznačná, okamžitá zpětná vazba.</a:t>
            </a:r>
          </a:p>
          <a:p>
            <a:r>
              <a:rPr lang="cs-CZ" dirty="0" smtClean="0"/>
              <a:t>Pocit hlubokého zaujetí úkolem, aniž cítíme zvláštní námahu. Splynutí činnosti a vědomí, z mysli jsou vypuzeny běžné myšlenky.</a:t>
            </a:r>
          </a:p>
          <a:p>
            <a:r>
              <a:rPr lang="cs-CZ" dirty="0" smtClean="0"/>
              <a:t>Mizí starost o vlastní </a:t>
            </a:r>
            <a:r>
              <a:rPr lang="cs-CZ" dirty="0" smtClean="0">
                <a:hlinkClick r:id="rId2" tooltip="Bytostné já"/>
              </a:rPr>
              <a:t>já</a:t>
            </a:r>
            <a:r>
              <a:rPr lang="cs-CZ" dirty="0" smtClean="0"/>
              <a:t>. Člověk si neuvědomuje tělesné potřeby jako hlad nebo únavu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i="1" dirty="0"/>
              <a:t>P</a:t>
            </a:r>
            <a:r>
              <a:rPr lang="cs-CZ" i="1" dirty="0" smtClean="0"/>
              <a:t>sychické vlastnosti spojené s růstem a výkonovou motivací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Výkonová motivace</a:t>
            </a:r>
          </a:p>
          <a:p>
            <a:pPr lvl="1"/>
            <a:r>
              <a:rPr lang="cs-CZ" dirty="0" smtClean="0"/>
              <a:t>Hnací motor lidské činnosti</a:t>
            </a:r>
          </a:p>
          <a:p>
            <a:pPr lvl="1"/>
            <a:r>
              <a:rPr lang="cs-CZ" dirty="0" smtClean="0"/>
              <a:t>Předznamenává aktivitu, její kvalitu, intenzitu</a:t>
            </a:r>
            <a:endParaRPr lang="cs-CZ" dirty="0"/>
          </a:p>
          <a:p>
            <a:pPr lvl="1">
              <a:lnSpc>
                <a:spcPct val="90000"/>
              </a:lnSpc>
            </a:pPr>
            <a:r>
              <a:rPr lang="cs-CZ" altLang="cs-CZ" dirty="0" smtClean="0">
                <a:solidFill>
                  <a:schemeClr val="tx1"/>
                </a:solidFill>
              </a:rPr>
              <a:t>Směr úsilí: vyhledáváme, jsme přitahováni určitou aktivitou</a:t>
            </a:r>
          </a:p>
          <a:p>
            <a:pPr lvl="1">
              <a:lnSpc>
                <a:spcPct val="90000"/>
              </a:lnSpc>
            </a:pPr>
            <a:r>
              <a:rPr lang="cs-CZ" altLang="cs-CZ" dirty="0" smtClean="0">
                <a:solidFill>
                  <a:schemeClr val="tx1"/>
                </a:solidFill>
              </a:rPr>
              <a:t>Intenzita úsilí: jak mnoho úsilí do určité aktivity vkládáme</a:t>
            </a:r>
          </a:p>
          <a:p>
            <a:pPr lvl="1">
              <a:lnSpc>
                <a:spcPct val="90000"/>
              </a:lnSpc>
            </a:pPr>
            <a:r>
              <a:rPr lang="cs-CZ" dirty="0" smtClean="0"/>
              <a:t>Tendence se vyhnout neúspěchu a zažívat úspěch (Atkinson, 1966)</a:t>
            </a:r>
          </a:p>
          <a:p>
            <a:r>
              <a:rPr lang="cs-CZ" dirty="0" smtClean="0"/>
              <a:t>Bloom  </a:t>
            </a:r>
            <a:r>
              <a:rPr lang="en-GB" dirty="0" smtClean="0"/>
              <a:t>(1985) a </a:t>
            </a:r>
            <a:r>
              <a:rPr lang="cs-CZ" dirty="0" smtClean="0"/>
              <a:t>největší výzkum nadaných	</a:t>
            </a:r>
          </a:p>
          <a:p>
            <a:pPr lvl="1"/>
            <a:r>
              <a:rPr lang="cs-CZ" dirty="0" smtClean="0"/>
              <a:t>10 procent výjimečný talent v pubertě </a:t>
            </a:r>
          </a:p>
          <a:p>
            <a:pPr lvl="1"/>
            <a:r>
              <a:rPr lang="cs-CZ" dirty="0" smtClean="0"/>
              <a:t>Rozhodující drobné na sebe navazující úspěchy</a:t>
            </a:r>
          </a:p>
          <a:p>
            <a:r>
              <a:rPr lang="cs-CZ" dirty="0" smtClean="0"/>
              <a:t>Motivační teorie  </a:t>
            </a:r>
          </a:p>
          <a:p>
            <a:pPr lvl="1"/>
            <a:r>
              <a:rPr lang="cs-CZ" dirty="0" smtClean="0"/>
              <a:t>Tradiční – pudy, potřeby</a:t>
            </a:r>
          </a:p>
          <a:p>
            <a:pPr lvl="1"/>
            <a:r>
              <a:rPr lang="cs-CZ" dirty="0" smtClean="0"/>
              <a:t>Moderní –  self–efficacy, implicitní teorie, teorie hodnoty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88033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dosáhnout flow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Povědomí o tom, co dělat</a:t>
            </a:r>
          </a:p>
          <a:p>
            <a:r>
              <a:rPr lang="cs-CZ" dirty="0" smtClean="0"/>
              <a:t>Povědomí jak to dělat</a:t>
            </a:r>
          </a:p>
          <a:p>
            <a:r>
              <a:rPr lang="cs-CZ" dirty="0" smtClean="0"/>
              <a:t>Povědomí o tom, jak mi to jde</a:t>
            </a:r>
          </a:p>
          <a:p>
            <a:r>
              <a:rPr lang="cs-CZ" dirty="0" smtClean="0"/>
              <a:t>Vědomí cíle</a:t>
            </a:r>
          </a:p>
          <a:p>
            <a:r>
              <a:rPr lang="cs-CZ" dirty="0" smtClean="0"/>
              <a:t>Vnímaná náročnost cíle</a:t>
            </a:r>
          </a:p>
          <a:p>
            <a:r>
              <a:rPr lang="cs-CZ" dirty="0" smtClean="0"/>
              <a:t>Vnímané vysoké nároky na dovednosti</a:t>
            </a:r>
          </a:p>
          <a:p>
            <a:r>
              <a:rPr lang="cs-CZ" dirty="0" smtClean="0"/>
              <a:t>Zamezení vlivu rozptylujících myšlenek.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>
          <a:xfrm>
            <a:off x="395288" y="4763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4000" smtClean="0"/>
              <a:t>Jak vytvářet motivační klima v týmu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950" y="1989138"/>
            <a:ext cx="9036050" cy="4281487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800" b="1" dirty="0" smtClean="0"/>
              <a:t>Trenér by se měl ptát: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2400" dirty="0" smtClean="0"/>
              <a:t>mají členové týmu skutečně zájem na jeho existenci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2400" dirty="0" smtClean="0"/>
              <a:t>cítí se jednotlivci v týmu dobře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2400" dirty="0" smtClean="0"/>
              <a:t>považují úspěchy i neúspěchy skupiny za své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2400" dirty="0" smtClean="0"/>
              <a:t>očekávají jednotlivci podporu skupiny</a:t>
            </a:r>
          </a:p>
          <a:p>
            <a:pPr marL="457200" lvl="1" indent="0"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400" b="1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800" b="1" dirty="0" smtClean="0"/>
              <a:t>Tým je motivován, když: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2400" dirty="0" smtClean="0"/>
              <a:t>skupina má snahu a vůli po vyšších výkonech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2400" dirty="0" smtClean="0"/>
              <a:t>dosahuje vysoké integrace všech členů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2400" dirty="0" smtClean="0"/>
              <a:t>podporuje rozvíjení pozitivních skupinových norem a dobrého spolupracujícího klimatu</a:t>
            </a:r>
            <a:endParaRPr lang="en-US" altLang="cs-CZ" sz="2400" dirty="0" smtClean="0"/>
          </a:p>
          <a:p>
            <a:pPr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48965" y="680310"/>
            <a:ext cx="8229600" cy="458115"/>
          </a:xfrm>
        </p:spPr>
        <p:txBody>
          <a:bodyPr>
            <a:noAutofit/>
          </a:bodyPr>
          <a:lstStyle/>
          <a:p>
            <a:r>
              <a:rPr lang="cs-CZ" altLang="cs-CZ" b="1" dirty="0">
                <a:solidFill>
                  <a:schemeClr val="tx1"/>
                </a:solidFill>
              </a:rPr>
              <a:t>Typy </a:t>
            </a:r>
            <a:r>
              <a:rPr lang="cs-CZ" altLang="cs-CZ" b="1" dirty="0" smtClean="0">
                <a:solidFill>
                  <a:schemeClr val="tx1"/>
                </a:solidFill>
              </a:rPr>
              <a:t>motivace</a:t>
            </a:r>
            <a:endParaRPr lang="cs-CZ" altLang="cs-CZ" b="1" dirty="0">
              <a:solidFill>
                <a:schemeClr val="tx1"/>
              </a:solidFill>
            </a:endParaRPr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altLang="cs-CZ" dirty="0">
                <a:solidFill>
                  <a:schemeClr val="tx1"/>
                </a:solidFill>
              </a:rPr>
              <a:t>Vnější motivace</a:t>
            </a:r>
            <a:r>
              <a:rPr lang="en-US" altLang="cs-CZ" dirty="0">
                <a:solidFill>
                  <a:schemeClr val="tx1"/>
                </a:solidFill>
              </a:rPr>
              <a:t> </a:t>
            </a:r>
            <a:endParaRPr lang="cs-CZ" altLang="cs-CZ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cs-CZ" altLang="cs-CZ" sz="18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dělám to kvůli vnějším podnětům…</a:t>
            </a:r>
            <a:endParaRPr lang="en-US" altLang="cs-CZ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cs-CZ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spojována s:</a:t>
            </a:r>
            <a:endParaRPr lang="en-US" altLang="cs-CZ" dirty="0">
              <a:solidFill>
                <a:schemeClr val="tx1"/>
              </a:solidFill>
            </a:endParaRPr>
          </a:p>
          <a:p>
            <a:pPr lvl="2"/>
            <a:r>
              <a:rPr lang="cs-CZ" altLang="cs-CZ" dirty="0">
                <a:solidFill>
                  <a:schemeClr val="tx1"/>
                </a:solidFill>
              </a:rPr>
              <a:t>zvýšenou úzkostí</a:t>
            </a:r>
            <a:endParaRPr lang="en-US" altLang="cs-CZ" dirty="0">
              <a:solidFill>
                <a:schemeClr val="tx1"/>
              </a:solidFill>
            </a:endParaRPr>
          </a:p>
          <a:p>
            <a:pPr lvl="2"/>
            <a:r>
              <a:rPr lang="cs-CZ" altLang="cs-CZ" dirty="0">
                <a:solidFill>
                  <a:schemeClr val="tx1"/>
                </a:solidFill>
              </a:rPr>
              <a:t>zvýšenou pravděpodobností ukončení kariéry</a:t>
            </a:r>
            <a:endParaRPr lang="en-US" altLang="cs-CZ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altLang="cs-CZ" dirty="0">
                <a:solidFill>
                  <a:schemeClr val="tx1"/>
                </a:solidFill>
              </a:rPr>
              <a:t>	</a:t>
            </a:r>
            <a:endParaRPr lang="cs-CZ" alt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401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296260" y="527605"/>
            <a:ext cx="8229600" cy="458115"/>
          </a:xfrm>
        </p:spPr>
        <p:txBody>
          <a:bodyPr>
            <a:noAutofit/>
          </a:bodyPr>
          <a:lstStyle/>
          <a:p>
            <a:r>
              <a:rPr lang="cs-CZ" altLang="cs-CZ" b="1" dirty="0">
                <a:solidFill>
                  <a:schemeClr val="tx1"/>
                </a:solidFill>
              </a:rPr>
              <a:t>Typy </a:t>
            </a:r>
            <a:r>
              <a:rPr lang="cs-CZ" altLang="cs-CZ" b="1" dirty="0" smtClean="0">
                <a:solidFill>
                  <a:schemeClr val="tx1"/>
                </a:solidFill>
              </a:rPr>
              <a:t>motivace</a:t>
            </a:r>
            <a:endParaRPr lang="cs-CZ" altLang="cs-CZ" b="1" dirty="0">
              <a:solidFill>
                <a:schemeClr val="tx1"/>
              </a:solidFill>
            </a:endParaRP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>
          <a:xfrm>
            <a:off x="448965" y="1443836"/>
            <a:ext cx="8229600" cy="519197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90000"/>
              </a:lnSpc>
              <a:buNone/>
            </a:pPr>
            <a:r>
              <a:rPr lang="cs-CZ" altLang="cs-CZ" sz="3000" dirty="0">
                <a:solidFill>
                  <a:schemeClr val="tx1"/>
                </a:solidFill>
              </a:rPr>
              <a:t>Vnitřní motivace</a:t>
            </a:r>
            <a:r>
              <a:rPr lang="en-US" altLang="cs-CZ" sz="3000" dirty="0">
                <a:solidFill>
                  <a:schemeClr val="tx1"/>
                </a:solidFill>
              </a:rPr>
              <a:t> </a:t>
            </a:r>
            <a:endParaRPr lang="cs-CZ" altLang="cs-CZ" sz="3000" dirty="0" smtClean="0">
              <a:solidFill>
                <a:schemeClr val="tx1"/>
              </a:solidFill>
            </a:endParaRPr>
          </a:p>
          <a:p>
            <a:pPr marL="0" indent="0" algn="ctr">
              <a:lnSpc>
                <a:spcPct val="90000"/>
              </a:lnSpc>
              <a:buNone/>
            </a:pPr>
            <a:endParaRPr lang="cs-CZ" altLang="cs-CZ" sz="2600" dirty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3000" dirty="0">
                <a:solidFill>
                  <a:schemeClr val="tx1"/>
                </a:solidFill>
              </a:rPr>
              <a:t>radost a uspokojení z vykonávání aktivity</a:t>
            </a:r>
            <a:endParaRPr lang="en-US" altLang="cs-CZ" sz="3000" dirty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cs-CZ" sz="1200" dirty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3000" dirty="0">
                <a:solidFill>
                  <a:schemeClr val="tx1"/>
                </a:solidFill>
              </a:rPr>
              <a:t>charakteristická pro vrcholové </a:t>
            </a:r>
            <a:r>
              <a:rPr lang="cs-CZ" altLang="cs-CZ" sz="3000" dirty="0" smtClean="0">
                <a:solidFill>
                  <a:schemeClr val="tx1"/>
                </a:solidFill>
              </a:rPr>
              <a:t>sportovce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altLang="cs-CZ" sz="1200" dirty="0" smtClean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3000" dirty="0" smtClean="0">
                <a:solidFill>
                  <a:schemeClr val="tx1"/>
                </a:solidFill>
              </a:rPr>
              <a:t>vnější </a:t>
            </a:r>
            <a:r>
              <a:rPr lang="cs-CZ" altLang="cs-CZ" sz="3000" dirty="0">
                <a:solidFill>
                  <a:schemeClr val="tx1"/>
                </a:solidFill>
              </a:rPr>
              <a:t>odměny mohou narušit vnitřní motivaci...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cs-CZ" sz="1500" dirty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cs-CZ" sz="1700" dirty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3000" dirty="0">
                <a:solidFill>
                  <a:schemeClr val="tx1"/>
                </a:solidFill>
              </a:rPr>
              <a:t>spojována s:</a:t>
            </a:r>
            <a:endParaRPr lang="en-US" altLang="cs-CZ" sz="3000" dirty="0">
              <a:solidFill>
                <a:schemeClr val="tx1"/>
              </a:solidFill>
            </a:endParaRPr>
          </a:p>
          <a:p>
            <a:pPr lvl="2">
              <a:lnSpc>
                <a:spcPct val="90000"/>
              </a:lnSpc>
            </a:pPr>
            <a:r>
              <a:rPr lang="cs-CZ" altLang="cs-CZ" sz="2600" dirty="0">
                <a:solidFill>
                  <a:schemeClr val="tx1"/>
                </a:solidFill>
              </a:rPr>
              <a:t>menším subjektivně vnímaným tlakem</a:t>
            </a:r>
            <a:endParaRPr lang="en-US" altLang="cs-CZ" sz="2600" dirty="0">
              <a:solidFill>
                <a:schemeClr val="tx1"/>
              </a:solidFill>
            </a:endParaRPr>
          </a:p>
          <a:p>
            <a:pPr lvl="2">
              <a:lnSpc>
                <a:spcPct val="90000"/>
              </a:lnSpc>
            </a:pPr>
            <a:r>
              <a:rPr lang="cs-CZ" altLang="cs-CZ" sz="2600" dirty="0">
                <a:solidFill>
                  <a:schemeClr val="tx1"/>
                </a:solidFill>
              </a:rPr>
              <a:t>zábavou</a:t>
            </a:r>
            <a:endParaRPr lang="en-US" altLang="cs-CZ" sz="2600" dirty="0">
              <a:solidFill>
                <a:schemeClr val="tx1"/>
              </a:solidFill>
            </a:endParaRPr>
          </a:p>
          <a:p>
            <a:pPr lvl="2">
              <a:lnSpc>
                <a:spcPct val="90000"/>
              </a:lnSpc>
            </a:pPr>
            <a:r>
              <a:rPr lang="cs-CZ" altLang="cs-CZ" sz="2600" dirty="0">
                <a:solidFill>
                  <a:schemeClr val="tx1"/>
                </a:solidFill>
              </a:rPr>
              <a:t>identifikací s rolí sportovce</a:t>
            </a:r>
            <a:endParaRPr lang="en-US" altLang="cs-CZ" sz="2600" dirty="0">
              <a:solidFill>
                <a:schemeClr val="tx1"/>
              </a:solidFill>
            </a:endParaRPr>
          </a:p>
          <a:p>
            <a:pPr lvl="2">
              <a:lnSpc>
                <a:spcPct val="90000"/>
              </a:lnSpc>
            </a:pPr>
            <a:r>
              <a:rPr lang="cs-CZ" altLang="cs-CZ" sz="2600" dirty="0">
                <a:solidFill>
                  <a:schemeClr val="tx1"/>
                </a:solidFill>
              </a:rPr>
              <a:t>sníženou pravděpodobností ukončení kariéry</a:t>
            </a:r>
            <a:endParaRPr lang="en-US" altLang="cs-CZ" sz="2600" dirty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87771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48965" y="527605"/>
            <a:ext cx="8229600" cy="458115"/>
          </a:xfrm>
        </p:spPr>
        <p:txBody>
          <a:bodyPr>
            <a:noAutofit/>
          </a:bodyPr>
          <a:lstStyle/>
          <a:p>
            <a:pPr algn="ctr"/>
            <a:r>
              <a:rPr lang="cs-CZ" altLang="cs-CZ" b="1" dirty="0">
                <a:solidFill>
                  <a:schemeClr val="tx1"/>
                </a:solidFill>
              </a:rPr>
              <a:t>Motivační orientace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>
          <a:xfrm>
            <a:off x="143555" y="1291130"/>
            <a:ext cx="8382305" cy="5414165"/>
          </a:xfrm>
        </p:spPr>
        <p:txBody>
          <a:bodyPr>
            <a:noAutofit/>
          </a:bodyPr>
          <a:lstStyle/>
          <a:p>
            <a:r>
              <a:rPr lang="cs-CZ" altLang="cs-CZ" sz="3200" dirty="0">
                <a:solidFill>
                  <a:schemeClr val="tx1"/>
                </a:solidFill>
              </a:rPr>
              <a:t>Zaměření cílů</a:t>
            </a:r>
            <a:endParaRPr lang="en-US" altLang="cs-CZ" sz="32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cs-CZ" altLang="cs-CZ" sz="2400" b="1" dirty="0">
                <a:solidFill>
                  <a:schemeClr val="tx1"/>
                </a:solidFill>
              </a:rPr>
              <a:t>na proces (na úkol)</a:t>
            </a:r>
            <a:endParaRPr lang="en-US" altLang="cs-CZ" sz="2400" b="1" dirty="0">
              <a:solidFill>
                <a:schemeClr val="tx1"/>
              </a:solidFill>
            </a:endParaRPr>
          </a:p>
          <a:p>
            <a:pPr lvl="2"/>
            <a:r>
              <a:rPr lang="cs-CZ" altLang="cs-CZ" dirty="0">
                <a:solidFill>
                  <a:schemeClr val="tx1"/>
                </a:solidFill>
              </a:rPr>
              <a:t>učení se dovednostem</a:t>
            </a:r>
            <a:endParaRPr lang="en-US" altLang="cs-CZ" dirty="0">
              <a:solidFill>
                <a:schemeClr val="tx1"/>
              </a:solidFill>
            </a:endParaRPr>
          </a:p>
          <a:p>
            <a:pPr lvl="2"/>
            <a:r>
              <a:rPr lang="cs-CZ" altLang="cs-CZ" dirty="0">
                <a:solidFill>
                  <a:schemeClr val="tx1"/>
                </a:solidFill>
              </a:rPr>
              <a:t>zvládnutí výzvy</a:t>
            </a:r>
            <a:endParaRPr lang="en-US" altLang="cs-CZ" dirty="0">
              <a:solidFill>
                <a:schemeClr val="tx1"/>
              </a:solidFill>
            </a:endParaRPr>
          </a:p>
          <a:p>
            <a:pPr lvl="2"/>
            <a:r>
              <a:rPr lang="cs-CZ" altLang="cs-CZ" dirty="0">
                <a:solidFill>
                  <a:schemeClr val="tx1"/>
                </a:solidFill>
              </a:rPr>
              <a:t>zlepšování vlastních schopností a dovedností</a:t>
            </a:r>
            <a:endParaRPr lang="en-US" altLang="cs-CZ" dirty="0">
              <a:solidFill>
                <a:schemeClr val="tx1"/>
              </a:solidFill>
            </a:endParaRPr>
          </a:p>
          <a:p>
            <a:pPr lvl="2"/>
            <a:r>
              <a:rPr lang="cs-CZ" altLang="cs-CZ" dirty="0">
                <a:solidFill>
                  <a:schemeClr val="tx1"/>
                </a:solidFill>
              </a:rPr>
              <a:t>úspěch je přisuzován úsilí</a:t>
            </a:r>
            <a:endParaRPr lang="en-US" altLang="cs-CZ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cs-CZ" altLang="cs-CZ" sz="2400" b="1" dirty="0" smtClean="0">
                <a:solidFill>
                  <a:schemeClr val="tx1"/>
                </a:solidFill>
              </a:rPr>
              <a:t>na </a:t>
            </a:r>
            <a:r>
              <a:rPr lang="cs-CZ" altLang="cs-CZ" sz="2400" b="1" dirty="0">
                <a:solidFill>
                  <a:schemeClr val="tx1"/>
                </a:solidFill>
              </a:rPr>
              <a:t>výsledek (na vlastní ego)</a:t>
            </a:r>
            <a:endParaRPr lang="en-US" altLang="cs-CZ" sz="2400" b="1" dirty="0">
              <a:solidFill>
                <a:schemeClr val="tx1"/>
              </a:solidFill>
            </a:endParaRPr>
          </a:p>
          <a:p>
            <a:pPr lvl="2"/>
            <a:r>
              <a:rPr lang="cs-CZ" altLang="cs-CZ" dirty="0">
                <a:solidFill>
                  <a:schemeClr val="tx1"/>
                </a:solidFill>
              </a:rPr>
              <a:t>porazit druhé</a:t>
            </a:r>
            <a:endParaRPr lang="en-US" altLang="cs-CZ" dirty="0">
              <a:solidFill>
                <a:schemeClr val="tx1"/>
              </a:solidFill>
            </a:endParaRPr>
          </a:p>
          <a:p>
            <a:pPr lvl="2"/>
            <a:r>
              <a:rPr lang="cs-CZ" altLang="cs-CZ" dirty="0">
                <a:solidFill>
                  <a:schemeClr val="tx1"/>
                </a:solidFill>
              </a:rPr>
              <a:t>úspěch je přisuzován talentu (schopnostem)</a:t>
            </a:r>
            <a:endParaRPr lang="en-US" altLang="cs-CZ" dirty="0">
              <a:solidFill>
                <a:schemeClr val="tx1"/>
              </a:solidFill>
            </a:endParaRPr>
          </a:p>
          <a:p>
            <a:pPr lvl="2"/>
            <a:r>
              <a:rPr lang="cs-CZ" altLang="cs-CZ" dirty="0">
                <a:solidFill>
                  <a:schemeClr val="tx1"/>
                </a:solidFill>
              </a:rPr>
              <a:t>z</a:t>
            </a:r>
            <a:r>
              <a:rPr lang="cs-CZ" altLang="cs-CZ" dirty="0" smtClean="0">
                <a:solidFill>
                  <a:schemeClr val="tx1"/>
                </a:solidFill>
              </a:rPr>
              <a:t>ískání ocenění </a:t>
            </a:r>
            <a:endParaRPr lang="cs-CZ" altLang="cs-CZ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cs-CZ" altLang="cs-CZ" sz="2400" b="1" dirty="0">
                <a:solidFill>
                  <a:schemeClr val="tx1"/>
                </a:solidFill>
              </a:rPr>
              <a:t>! není statické (trénink, zápas)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8514" y="2360065"/>
            <a:ext cx="1704975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94691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 – M - 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AP:</a:t>
            </a:r>
          </a:p>
          <a:p>
            <a:r>
              <a:rPr lang="cs-CZ" dirty="0"/>
              <a:t> </a:t>
            </a:r>
            <a:r>
              <a:rPr lang="cs-CZ" dirty="0" smtClean="0"/>
              <a:t>	4, 11, 16, 20, 28,31, 36, 38, 40, 43</a:t>
            </a:r>
          </a:p>
          <a:p>
            <a:r>
              <a:rPr lang="cs-CZ" dirty="0" smtClean="0"/>
              <a:t>AB:</a:t>
            </a:r>
          </a:p>
          <a:p>
            <a:pPr lvl="1"/>
            <a:r>
              <a:rPr lang="cs-CZ" sz="3200" dirty="0"/>
              <a:t>2</a:t>
            </a:r>
            <a:r>
              <a:rPr lang="cs-CZ" sz="3200" dirty="0" smtClean="0"/>
              <a:t>, 6,9, 14, 18, 21, 23, 25, 26, 29, 32, 34, 41, 44, 47, 50, 51, </a:t>
            </a:r>
          </a:p>
          <a:p>
            <a:r>
              <a:rPr lang="cs-CZ" dirty="0" smtClean="0"/>
              <a:t>MV:</a:t>
            </a:r>
          </a:p>
          <a:p>
            <a:pPr lvl="1"/>
            <a:r>
              <a:rPr lang="cs-CZ" sz="3200" dirty="0" smtClean="0"/>
              <a:t>3, 5, 7, 8, 10, 12, 13, 15, 17, 19, 22, 24, 27, 30,33, 35, 37, 39, 42, 45, 46, 48, 49, 52 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Locus of Control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Místo kontroly,</a:t>
            </a:r>
          </a:p>
          <a:p>
            <a:r>
              <a:rPr lang="cs-CZ" dirty="0" smtClean="0"/>
              <a:t>Vnitřní x vnější</a:t>
            </a:r>
          </a:p>
          <a:p>
            <a:r>
              <a:rPr lang="cs-CZ" dirty="0" smtClean="0"/>
              <a:t>Přesvědčení o zodpovědnosti a původci dění kolem sebe, za úspěch x neúspěch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97507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smtClean="0"/>
              <a:t>Aspirace</a:t>
            </a:r>
          </a:p>
        </p:txBody>
      </p:sp>
      <p:sp>
        <p:nvSpPr>
          <p:cNvPr id="71685" name="Rectangle 5"/>
          <p:cNvSpPr>
            <a:spLocks noGrp="1" noChangeArrowheads="1"/>
          </p:cNvSpPr>
          <p:nvPr>
            <p:ph idx="1"/>
          </p:nvPr>
        </p:nvSpPr>
        <p:spPr>
          <a:xfrm>
            <a:off x="250825" y="2708275"/>
            <a:ext cx="8596313" cy="126047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cs-CZ" sz="3600" b="1" kern="1200" dirty="0" smtClean="0">
                <a:solidFill>
                  <a:srgbClr val="FF9900"/>
                </a:solidFill>
              </a:rPr>
              <a:t>Úroveň výkonu, kterou jedinec očekává, že dosáhne</a:t>
            </a:r>
          </a:p>
        </p:txBody>
      </p:sp>
      <p:sp>
        <p:nvSpPr>
          <p:cNvPr id="4" name="Obdélník 3"/>
          <p:cNvSpPr/>
          <p:nvPr/>
        </p:nvSpPr>
        <p:spPr>
          <a:xfrm>
            <a:off x="833438" y="3817938"/>
            <a:ext cx="7429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65000"/>
              <a:defRPr/>
            </a:pPr>
            <a:r>
              <a:rPr lang="cs-CZ" sz="36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po předchozí známé zkušenosti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300"/>
                                        <p:tgtEl>
                                          <p:spTgt spid="71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300"/>
                                        <p:tgtEl>
                                          <p:spTgt spid="71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300"/>
                                        <p:tgtEl>
                                          <p:spTgt spid="71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4" grpId="0"/>
      <p:bldP spid="71685" grpId="0" build="allAtOnce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Aspirační úroveň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96260" y="1534760"/>
            <a:ext cx="8704185" cy="5344675"/>
          </a:xfrm>
        </p:spPr>
        <p:txBody>
          <a:bodyPr>
            <a:normAutofit fontScale="92500"/>
          </a:bodyPr>
          <a:lstStyle/>
          <a:p>
            <a:r>
              <a:rPr lang="cs-CZ" sz="2600" dirty="0">
                <a:solidFill>
                  <a:schemeClr val="tx1"/>
                </a:solidFill>
              </a:rPr>
              <a:t>V</a:t>
            </a:r>
            <a:r>
              <a:rPr lang="cs-CZ" sz="2600" dirty="0" smtClean="0">
                <a:solidFill>
                  <a:schemeClr val="tx1"/>
                </a:solidFill>
              </a:rPr>
              <a:t>elmi </a:t>
            </a:r>
            <a:r>
              <a:rPr lang="cs-CZ" sz="2600" dirty="0">
                <a:solidFill>
                  <a:schemeClr val="tx1"/>
                </a:solidFill>
              </a:rPr>
              <a:t>proměnlivá, je ovlivňována mnohými činiteli. </a:t>
            </a:r>
            <a:endParaRPr lang="cs-CZ" sz="2600" dirty="0" smtClean="0">
              <a:solidFill>
                <a:schemeClr val="tx1"/>
              </a:solidFill>
            </a:endParaRPr>
          </a:p>
          <a:p>
            <a:r>
              <a:rPr lang="cs-CZ" sz="2600" dirty="0" smtClean="0">
                <a:solidFill>
                  <a:schemeClr val="tx1"/>
                </a:solidFill>
              </a:rPr>
              <a:t>Mladší </a:t>
            </a:r>
            <a:r>
              <a:rPr lang="cs-CZ" sz="2600" dirty="0">
                <a:solidFill>
                  <a:schemeClr val="tx1"/>
                </a:solidFill>
              </a:rPr>
              <a:t>hráči mají zpravidla vyšší aspirační úroveň. Muži mají relativně vyšší aspirační úroveň než ženy.</a:t>
            </a:r>
          </a:p>
          <a:p>
            <a:r>
              <a:rPr lang="cs-CZ" sz="2600" dirty="0" smtClean="0">
                <a:solidFill>
                  <a:schemeClr val="tx1"/>
                </a:solidFill>
              </a:rPr>
              <a:t>Ovlivňují ji předcházející </a:t>
            </a:r>
            <a:r>
              <a:rPr lang="cs-CZ" sz="2600" dirty="0">
                <a:solidFill>
                  <a:schemeClr val="tx1"/>
                </a:solidFill>
              </a:rPr>
              <a:t>zkušenosti </a:t>
            </a:r>
            <a:r>
              <a:rPr lang="cs-CZ" sz="2600" dirty="0" smtClean="0">
                <a:solidFill>
                  <a:schemeClr val="tx1"/>
                </a:solidFill>
              </a:rPr>
              <a:t>hráče, jeho </a:t>
            </a:r>
            <a:r>
              <a:rPr lang="cs-CZ" sz="2600" dirty="0">
                <a:solidFill>
                  <a:schemeClr val="tx1"/>
                </a:solidFill>
              </a:rPr>
              <a:t>schopnost predikce, </a:t>
            </a:r>
            <a:r>
              <a:rPr lang="cs-CZ" sz="2600" dirty="0" smtClean="0">
                <a:solidFill>
                  <a:schemeClr val="tx1"/>
                </a:solidFill>
              </a:rPr>
              <a:t>osobnost </a:t>
            </a:r>
            <a:r>
              <a:rPr lang="cs-CZ" sz="2600" dirty="0">
                <a:solidFill>
                  <a:schemeClr val="tx1"/>
                </a:solidFill>
              </a:rPr>
              <a:t>a </a:t>
            </a:r>
            <a:r>
              <a:rPr lang="cs-CZ" sz="2600" dirty="0" smtClean="0">
                <a:solidFill>
                  <a:schemeClr val="tx1"/>
                </a:solidFill>
              </a:rPr>
              <a:t>psychologické </a:t>
            </a:r>
            <a:r>
              <a:rPr lang="cs-CZ" sz="2600" dirty="0">
                <a:solidFill>
                  <a:schemeClr val="tx1"/>
                </a:solidFill>
              </a:rPr>
              <a:t>zázemí (trenér, spoluhráči, rodina</a:t>
            </a:r>
            <a:r>
              <a:rPr lang="cs-CZ" sz="2600" dirty="0" smtClean="0">
                <a:solidFill>
                  <a:schemeClr val="tx1"/>
                </a:solidFill>
              </a:rPr>
              <a:t>,…).</a:t>
            </a:r>
          </a:p>
          <a:p>
            <a:r>
              <a:rPr lang="cs-CZ" sz="2600" dirty="0">
                <a:solidFill>
                  <a:schemeClr val="tx1"/>
                </a:solidFill>
              </a:rPr>
              <a:t>U</a:t>
            </a:r>
            <a:r>
              <a:rPr lang="cs-CZ" sz="2600" dirty="0" smtClean="0">
                <a:solidFill>
                  <a:schemeClr val="tx1"/>
                </a:solidFill>
              </a:rPr>
              <a:t> </a:t>
            </a:r>
            <a:r>
              <a:rPr lang="cs-CZ" sz="2600" dirty="0">
                <a:solidFill>
                  <a:schemeClr val="tx1"/>
                </a:solidFill>
              </a:rPr>
              <a:t>zdravých osob vede opakovaný úspěch zpravidla ke zvýšení a. </a:t>
            </a:r>
            <a:r>
              <a:rPr lang="cs-CZ" sz="2600" dirty="0" err="1">
                <a:solidFill>
                  <a:schemeClr val="tx1"/>
                </a:solidFill>
              </a:rPr>
              <a:t>ú.</a:t>
            </a:r>
            <a:r>
              <a:rPr lang="cs-CZ" sz="2600" dirty="0">
                <a:solidFill>
                  <a:schemeClr val="tx1"/>
                </a:solidFill>
              </a:rPr>
              <a:t>, neúspěch ke snížení)</a:t>
            </a:r>
          </a:p>
          <a:p>
            <a:r>
              <a:rPr lang="cs-CZ" sz="2600" dirty="0" smtClean="0">
                <a:solidFill>
                  <a:schemeClr val="tx1"/>
                </a:solidFill>
              </a:rPr>
              <a:t>Dosažení </a:t>
            </a:r>
            <a:r>
              <a:rPr lang="cs-CZ" sz="2600" dirty="0">
                <a:solidFill>
                  <a:schemeClr val="tx1"/>
                </a:solidFill>
              </a:rPr>
              <a:t>výkonu na úrovni nebo nad úrovní aspirace se stává pro hráče dále potřebou a bezprostředním dalším cílem. Dosažení tohoto výkonu prožívá jako úspěch. Je-li výkon nižší než předcházející aspirační úroveň, je to pro hráče neúspěch</a:t>
            </a:r>
            <a:r>
              <a:rPr lang="cs-CZ" sz="2600" dirty="0" smtClean="0">
                <a:solidFill>
                  <a:schemeClr val="tx1"/>
                </a:solidFill>
              </a:rPr>
              <a:t>.</a:t>
            </a:r>
          </a:p>
          <a:p>
            <a:r>
              <a:rPr lang="cs-CZ" sz="2600" dirty="0" smtClean="0">
                <a:solidFill>
                  <a:schemeClr val="tx1"/>
                </a:solidFill>
              </a:rPr>
              <a:t>Odráží sportovcovu kompetenci a motivovanost v daném sportu.</a:t>
            </a:r>
            <a:endParaRPr lang="cs-CZ" sz="2600" dirty="0">
              <a:solidFill>
                <a:schemeClr val="tx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5002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554</TotalTime>
  <Words>1069</Words>
  <Application>Microsoft Office PowerPoint</Application>
  <PresentationFormat>Předvádění na obrazovce (4:3)</PresentationFormat>
  <Paragraphs>188</Paragraphs>
  <Slides>21</Slides>
  <Notes>8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3" baseType="lpstr">
      <vt:lpstr>Modul</vt:lpstr>
      <vt:lpstr>List</vt:lpstr>
      <vt:lpstr>Motivace a sport</vt:lpstr>
      <vt:lpstr>Psychické vlastnosti spojené s růstem a výkonovou motivací</vt:lpstr>
      <vt:lpstr>Typy motivace</vt:lpstr>
      <vt:lpstr>Typy motivace</vt:lpstr>
      <vt:lpstr>Motivační orientace</vt:lpstr>
      <vt:lpstr>D – M - V</vt:lpstr>
      <vt:lpstr>Locus of Control</vt:lpstr>
      <vt:lpstr>Aspirace</vt:lpstr>
      <vt:lpstr>Aspirační úroveň</vt:lpstr>
      <vt:lpstr>Aspirace</vt:lpstr>
      <vt:lpstr>Teorie očekávání a hodnoty</vt:lpstr>
      <vt:lpstr>Implicitní teorie o povaze vlastních schopností</vt:lpstr>
      <vt:lpstr>Snímek 13</vt:lpstr>
      <vt:lpstr>Jak motivovat sportovce</vt:lpstr>
      <vt:lpstr>Jak zvýšit vnitřní motivaci?</vt:lpstr>
      <vt:lpstr>Jak chválit sportovce</vt:lpstr>
      <vt:lpstr>Jaké vlastnosti má úspěšný sportovec</vt:lpstr>
      <vt:lpstr>Flow</vt:lpstr>
      <vt:lpstr>Předpoklady Flow</vt:lpstr>
      <vt:lpstr>Jak dosáhnout flow</vt:lpstr>
      <vt:lpstr>Jak vytvářet motivační klima v týmu</vt:lpstr>
    </vt:vector>
  </TitlesOfParts>
  <Company>FTK UP Olomouc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Motivace a sport</dc:title>
  <dc:creator>Adnan</dc:creator>
  <cp:lastModifiedBy>Adnan</cp:lastModifiedBy>
  <cp:revision>5</cp:revision>
  <dcterms:created xsi:type="dcterms:W3CDTF">2015-10-29T00:38:49Z</dcterms:created>
  <dcterms:modified xsi:type="dcterms:W3CDTF">2015-11-09T13:33:50Z</dcterms:modified>
</cp:coreProperties>
</file>