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7" r:id="rId7"/>
    <p:sldId id="262" r:id="rId8"/>
    <p:sldId id="263" r:id="rId9"/>
    <p:sldId id="270" r:id="rId10"/>
    <p:sldId id="268" r:id="rId11"/>
    <p:sldId id="264" r:id="rId12"/>
    <p:sldId id="265" r:id="rId13"/>
    <p:sldId id="266" r:id="rId14"/>
    <p:sldId id="269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9878" autoAdjust="0"/>
  </p:normalViewPr>
  <p:slideViewPr>
    <p:cSldViewPr>
      <p:cViewPr varScale="1">
        <p:scale>
          <a:sx n="92" d="100"/>
          <a:sy n="92" d="100"/>
        </p:scale>
        <p:origin x="134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6AFF54-2037-4C66-B7F0-47E9BE42FFE3}" type="datetimeFigureOut">
              <a:rPr lang="cs-CZ" smtClean="0"/>
              <a:pPr/>
              <a:t>23.2.2016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1A6393-7D57-4315-9B25-C345FB7E5A4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5757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1A6393-7D57-4315-9B25-C345FB7E5A44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600316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23.2.2016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23.2.2016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23.2.2016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23.2.2016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23.2.2016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23.2.2016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23.2.2016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23.2.2016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23.2.2016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23.2.2016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2" name="Obdélník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18A2481B-5154-415F-B752-558547769AA3}" type="datetimeFigureOut">
              <a:rPr lang="cs-CZ" smtClean="0"/>
              <a:pPr/>
              <a:t>23.2.2016</a:t>
            </a:fld>
            <a:endParaRPr lang="cs-CZ"/>
          </a:p>
        </p:txBody>
      </p:sp>
      <p:sp>
        <p:nvSpPr>
          <p:cNvPr id="11" name="Obdélník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Obdélník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18A2481B-5154-415F-B752-558547769AA3}" type="datetimeFigureOut">
              <a:rPr lang="cs-CZ" smtClean="0"/>
              <a:pPr/>
              <a:t>23.2.2016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14348" y="2357430"/>
            <a:ext cx="8077200" cy="1144722"/>
          </a:xfrm>
        </p:spPr>
        <p:txBody>
          <a:bodyPr/>
          <a:lstStyle/>
          <a:p>
            <a:r>
              <a:rPr lang="cs-CZ" dirty="0" smtClean="0"/>
              <a:t>Projekty profesní sebeobrany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785786" y="5357826"/>
            <a:ext cx="2857520" cy="685234"/>
          </a:xfrm>
        </p:spPr>
        <p:txBody>
          <a:bodyPr>
            <a:normAutofit/>
          </a:bodyPr>
          <a:lstStyle/>
          <a:p>
            <a:r>
              <a:rPr lang="cs-CZ" sz="2800" dirty="0" smtClean="0"/>
              <a:t>ASEBS, 4. sem.</a:t>
            </a:r>
            <a:endParaRPr lang="cs-CZ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Dokumenty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Školní vzdělávací program</a:t>
            </a:r>
          </a:p>
          <a:p>
            <a:pPr lvl="1"/>
            <a:r>
              <a:rPr lang="cs-CZ" dirty="0" smtClean="0"/>
              <a:t>Upravuje vzdělávání</a:t>
            </a:r>
          </a:p>
          <a:p>
            <a:r>
              <a:rPr lang="cs-CZ" dirty="0" smtClean="0"/>
              <a:t>Školní řád</a:t>
            </a:r>
          </a:p>
          <a:p>
            <a:pPr lvl="1"/>
            <a:r>
              <a:rPr lang="cs-CZ" dirty="0" smtClean="0"/>
              <a:t>Upravuje práva a povinnosti, provoz, režim školy, bezpečnost, hodnocení vzdělávání</a:t>
            </a:r>
          </a:p>
          <a:p>
            <a:r>
              <a:rPr lang="cs-CZ" dirty="0" smtClean="0"/>
              <a:t>Minimální program prevence</a:t>
            </a:r>
          </a:p>
          <a:p>
            <a:pPr lvl="1"/>
            <a:r>
              <a:rPr lang="cs-CZ" dirty="0" smtClean="0"/>
              <a:t>Prevence rizikového chování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374279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Struktura prezentace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cs-CZ" dirty="0" smtClean="0"/>
              <a:t>Název</a:t>
            </a:r>
          </a:p>
          <a:p>
            <a:pPr lvl="0"/>
            <a:r>
              <a:rPr lang="cs-CZ" dirty="0" smtClean="0"/>
              <a:t>Úvod (popis tématu)</a:t>
            </a:r>
          </a:p>
          <a:p>
            <a:pPr lvl="1"/>
            <a:r>
              <a:rPr lang="cs-CZ" dirty="0" smtClean="0"/>
              <a:t>Stručná charakteristika</a:t>
            </a:r>
          </a:p>
          <a:p>
            <a:pPr lvl="0"/>
            <a:r>
              <a:rPr lang="cs-CZ" dirty="0" smtClean="0"/>
              <a:t>Rozbor problému</a:t>
            </a:r>
          </a:p>
          <a:p>
            <a:pPr lvl="1"/>
            <a:r>
              <a:rPr lang="cs-CZ" dirty="0" smtClean="0"/>
              <a:t>Analýza příčin problému, překážek v praxi aj.</a:t>
            </a:r>
          </a:p>
          <a:p>
            <a:pPr lvl="0"/>
            <a:r>
              <a:rPr lang="cs-CZ" dirty="0" smtClean="0"/>
              <a:t>Detailní popis řešení problému</a:t>
            </a:r>
          </a:p>
          <a:p>
            <a:pPr lvl="1"/>
            <a:r>
              <a:rPr lang="cs-CZ" dirty="0" smtClean="0"/>
              <a:t>Konkrétní návrhy řešení do praxe</a:t>
            </a:r>
          </a:p>
          <a:p>
            <a:pPr lvl="0"/>
            <a:r>
              <a:rPr lang="cs-CZ" dirty="0" smtClean="0"/>
              <a:t>Metodická řada nácviku dovedností</a:t>
            </a:r>
          </a:p>
          <a:p>
            <a:pPr lvl="1"/>
            <a:r>
              <a:rPr lang="cs-CZ" dirty="0" smtClean="0"/>
              <a:t>Způsob nácviku a výuky dovedností, popis učebních výstupů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Prezentace témat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cs-CZ" dirty="0" smtClean="0"/>
              <a:t>45 minut zahrnujících</a:t>
            </a:r>
          </a:p>
          <a:p>
            <a:pPr lvl="1"/>
            <a:r>
              <a:rPr lang="cs-CZ" dirty="0" smtClean="0"/>
              <a:t>Přípravu</a:t>
            </a:r>
          </a:p>
          <a:p>
            <a:pPr lvl="1"/>
            <a:r>
              <a:rPr lang="cs-CZ" dirty="0" smtClean="0"/>
              <a:t>Teoretická obhajoba projektu (i s následnou diskusí cca 10 min)</a:t>
            </a:r>
          </a:p>
          <a:p>
            <a:pPr lvl="1"/>
            <a:r>
              <a:rPr lang="cs-CZ" dirty="0" smtClean="0"/>
              <a:t>Praktická obhajoba projektu, ukázky celých osnov (i s následnou diskusí cca 10 min)</a:t>
            </a:r>
          </a:p>
          <a:p>
            <a:pPr lvl="1"/>
            <a:r>
              <a:rPr lang="cs-CZ" dirty="0" smtClean="0"/>
              <a:t>Praktická výuka jednoho podrobně rozpracovaného bodu osnovy</a:t>
            </a:r>
          </a:p>
          <a:p>
            <a:r>
              <a:rPr lang="cs-CZ" dirty="0" smtClean="0"/>
              <a:t>Projekt je nutné odevzdat do 31. 3. 2015 do </a:t>
            </a:r>
            <a:r>
              <a:rPr lang="cs-CZ" dirty="0" err="1" smtClean="0"/>
              <a:t>Odevzdávárny</a:t>
            </a:r>
            <a:r>
              <a:rPr lang="cs-CZ" dirty="0" smtClean="0"/>
              <a:t> v IS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Termíny prezenční studium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Podle domluvy</a:t>
            </a:r>
          </a:p>
          <a:p>
            <a:r>
              <a:rPr lang="cs-CZ" dirty="0" smtClean="0"/>
              <a:t>2. </a:t>
            </a:r>
            <a:r>
              <a:rPr lang="cs-CZ" dirty="0" smtClean="0"/>
              <a:t>2. </a:t>
            </a:r>
            <a:r>
              <a:rPr lang="cs-CZ" dirty="0" smtClean="0"/>
              <a:t>2016 </a:t>
            </a:r>
            <a:r>
              <a:rPr lang="cs-CZ" dirty="0" smtClean="0"/>
              <a:t>samostatná práce, rešerše</a:t>
            </a:r>
          </a:p>
          <a:p>
            <a:r>
              <a:rPr lang="cs-CZ" dirty="0" smtClean="0"/>
              <a:t>9. </a:t>
            </a:r>
            <a:r>
              <a:rPr lang="cs-CZ" dirty="0" smtClean="0"/>
              <a:t>3. </a:t>
            </a:r>
            <a:r>
              <a:rPr lang="cs-CZ" dirty="0" smtClean="0"/>
              <a:t>2016</a:t>
            </a:r>
            <a:endParaRPr lang="cs-CZ" dirty="0" smtClean="0"/>
          </a:p>
          <a:p>
            <a:r>
              <a:rPr lang="cs-CZ" dirty="0" smtClean="0"/>
              <a:t>16. </a:t>
            </a:r>
            <a:r>
              <a:rPr lang="cs-CZ" dirty="0" smtClean="0"/>
              <a:t>3. </a:t>
            </a:r>
            <a:r>
              <a:rPr lang="cs-CZ" dirty="0" smtClean="0"/>
              <a:t>2016</a:t>
            </a:r>
            <a:endParaRPr lang="cs-CZ" dirty="0" smtClean="0"/>
          </a:p>
          <a:p>
            <a:r>
              <a:rPr lang="cs-CZ" dirty="0" smtClean="0"/>
              <a:t>23. </a:t>
            </a:r>
            <a:r>
              <a:rPr lang="cs-CZ" dirty="0" smtClean="0"/>
              <a:t>3. </a:t>
            </a:r>
            <a:r>
              <a:rPr lang="cs-CZ" dirty="0" smtClean="0"/>
              <a:t>2016</a:t>
            </a:r>
            <a:endParaRPr lang="cs-CZ" dirty="0" smtClean="0"/>
          </a:p>
          <a:p>
            <a:r>
              <a:rPr lang="cs-CZ" dirty="0" smtClean="0"/>
              <a:t>30. </a:t>
            </a:r>
            <a:r>
              <a:rPr lang="cs-CZ" dirty="0" smtClean="0"/>
              <a:t>3. </a:t>
            </a:r>
            <a:r>
              <a:rPr lang="cs-CZ" dirty="0" smtClean="0"/>
              <a:t>2016</a:t>
            </a:r>
            <a:endParaRPr lang="cs-CZ" dirty="0" smtClean="0"/>
          </a:p>
          <a:p>
            <a:r>
              <a:rPr lang="cs-CZ" dirty="0"/>
              <a:t>6</a:t>
            </a:r>
            <a:r>
              <a:rPr lang="cs-CZ" dirty="0" smtClean="0"/>
              <a:t>. 4. 2016</a:t>
            </a:r>
          </a:p>
          <a:p>
            <a:r>
              <a:rPr lang="cs-CZ" dirty="0" smtClean="0"/>
              <a:t>13.4. 2016</a:t>
            </a:r>
            <a:endParaRPr lang="cs-CZ" dirty="0" smtClean="0"/>
          </a:p>
          <a:p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Termíny kombinované studium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4</a:t>
            </a:r>
            <a:r>
              <a:rPr lang="cs-CZ" dirty="0" smtClean="0"/>
              <a:t>. </a:t>
            </a:r>
            <a:r>
              <a:rPr lang="cs-CZ" dirty="0" smtClean="0"/>
              <a:t>3. </a:t>
            </a:r>
            <a:r>
              <a:rPr lang="cs-CZ" dirty="0" smtClean="0"/>
              <a:t>2016 </a:t>
            </a:r>
            <a:r>
              <a:rPr lang="cs-CZ" dirty="0" smtClean="0"/>
              <a:t>(3 témata)</a:t>
            </a:r>
          </a:p>
          <a:p>
            <a:r>
              <a:rPr lang="cs-CZ" dirty="0" smtClean="0"/>
              <a:t>18. 3. 2016 </a:t>
            </a:r>
            <a:r>
              <a:rPr lang="cs-CZ" dirty="0"/>
              <a:t>(3 témata)</a:t>
            </a:r>
            <a:endParaRPr lang="cs-CZ" dirty="0" smtClean="0"/>
          </a:p>
          <a:p>
            <a:r>
              <a:rPr lang="cs-CZ" dirty="0" smtClean="0"/>
              <a:t>15. </a:t>
            </a:r>
            <a:r>
              <a:rPr lang="cs-CZ" dirty="0"/>
              <a:t>4. </a:t>
            </a:r>
            <a:r>
              <a:rPr lang="cs-CZ" dirty="0" smtClean="0"/>
              <a:t>2016 </a:t>
            </a:r>
            <a:r>
              <a:rPr lang="cs-CZ" dirty="0"/>
              <a:t>(3 témata)</a:t>
            </a:r>
            <a:endParaRPr lang="cs-CZ" dirty="0" smtClean="0"/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083593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30412"/>
          </a:xfrm>
        </p:spPr>
        <p:txBody>
          <a:bodyPr/>
          <a:lstStyle/>
          <a:p>
            <a:r>
              <a:rPr lang="cs-CZ" dirty="0" smtClean="0"/>
              <a:t>Koncepce předmětu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cs-CZ" dirty="0" smtClean="0"/>
              <a:t>Široké chápání profesní sebeobrany a jejího projektování</a:t>
            </a:r>
          </a:p>
          <a:p>
            <a:pPr lvl="1"/>
            <a:r>
              <a:rPr lang="cs-CZ" dirty="0" smtClean="0"/>
              <a:t>Samostatná práce</a:t>
            </a:r>
          </a:p>
          <a:p>
            <a:pPr lvl="1"/>
            <a:r>
              <a:rPr lang="cs-CZ" dirty="0" smtClean="0"/>
              <a:t>Schopnost integrovat znalosti</a:t>
            </a:r>
          </a:p>
          <a:p>
            <a:pPr lvl="1"/>
            <a:r>
              <a:rPr lang="cs-CZ" dirty="0" smtClean="0"/>
              <a:t>Pochopení problému v širších souvislostech</a:t>
            </a:r>
          </a:p>
          <a:p>
            <a:pPr lvl="1"/>
            <a:r>
              <a:rPr lang="cs-CZ" dirty="0" smtClean="0"/>
              <a:t>Plánování, taktické přístupy a preventivní programy v profesní sebeobraně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budeme dělat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Skupinový projekt profesní sebeobrany</a:t>
            </a:r>
          </a:p>
          <a:p>
            <a:endParaRPr lang="cs-CZ" dirty="0" smtClean="0"/>
          </a:p>
          <a:p>
            <a:pPr lvl="1"/>
            <a:r>
              <a:rPr lang="cs-CZ" dirty="0" smtClean="0"/>
              <a:t>Cílem je prokázat </a:t>
            </a:r>
          </a:p>
          <a:p>
            <a:pPr lvl="2"/>
            <a:r>
              <a:rPr lang="cs-CZ" dirty="0" smtClean="0"/>
              <a:t>schopnost identifikovat problém</a:t>
            </a:r>
          </a:p>
          <a:p>
            <a:pPr lvl="2"/>
            <a:r>
              <a:rPr lang="cs-CZ" dirty="0" smtClean="0"/>
              <a:t>schopnost nalézt informace (vytřídit, vyhodnotit)</a:t>
            </a:r>
          </a:p>
          <a:p>
            <a:pPr lvl="2"/>
            <a:r>
              <a:rPr lang="cs-CZ" dirty="0" smtClean="0"/>
              <a:t>Postavit projekt na míru</a:t>
            </a:r>
          </a:p>
          <a:p>
            <a:pPr lvl="2"/>
            <a:r>
              <a:rPr lang="cs-CZ" dirty="0" smtClean="0"/>
              <a:t>Obhájit projekt</a:t>
            </a:r>
          </a:p>
          <a:p>
            <a:pPr lvl="2"/>
            <a:r>
              <a:rPr lang="cs-CZ" dirty="0" smtClean="0"/>
              <a:t>Prokázat schopnost vést projekt</a:t>
            </a:r>
          </a:p>
          <a:p>
            <a:pPr lvl="2"/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Skupinový projekt profesní sebeobrany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cs-CZ" dirty="0" smtClean="0"/>
              <a:t>Profesní sebeobranu chápeme široce a komplexně</a:t>
            </a:r>
          </a:p>
          <a:p>
            <a:pPr lvl="0"/>
            <a:r>
              <a:rPr lang="cs-CZ" dirty="0" smtClean="0"/>
              <a:t>Týká se všech profesí, které pracují s lidmi a reálně v nich hrozí riziko konfliktu</a:t>
            </a:r>
          </a:p>
          <a:p>
            <a:pPr lvl="0"/>
            <a:r>
              <a:rPr lang="cs-CZ" dirty="0" smtClean="0"/>
              <a:t>Jde o všechno, co je spojeno s konflikty a zahrnuje víc, než fyzickou obranu:</a:t>
            </a:r>
          </a:p>
          <a:p>
            <a:pPr lvl="1"/>
            <a:r>
              <a:rPr lang="cs-CZ" dirty="0" smtClean="0"/>
              <a:t>Vznik a příčiny, chování jednotlivce i skupiny a organizace, prevence, řízení, management konfliktu, prostředí, techniky, prostředky, osoby, legislativa, strategie, </a:t>
            </a:r>
            <a:r>
              <a:rPr lang="cs-CZ" dirty="0" smtClean="0"/>
              <a:t>…</a:t>
            </a:r>
          </a:p>
          <a:p>
            <a:r>
              <a:rPr lang="cs-CZ" dirty="0" smtClean="0"/>
              <a:t>+ projekty osobní sebeobrany specifických skupin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Struktura </a:t>
            </a:r>
            <a:r>
              <a:rPr lang="cs-CZ" dirty="0" smtClean="0"/>
              <a:t>písemného výstupu projektu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633222" lvl="0" indent="-514350">
              <a:buFont typeface="+mj-lt"/>
              <a:buAutoNum type="arabicPeriod"/>
            </a:pPr>
            <a:r>
              <a:rPr lang="cs-CZ" dirty="0" smtClean="0"/>
              <a:t>Charakteristika pracovní činnosti, pro kterou je projekt určen</a:t>
            </a:r>
          </a:p>
          <a:p>
            <a:pPr marL="633222" lvl="0" indent="-514350">
              <a:buFont typeface="+mj-lt"/>
              <a:buAutoNum type="arabicPeriod"/>
            </a:pPr>
            <a:r>
              <a:rPr lang="cs-CZ" dirty="0" smtClean="0"/>
              <a:t>Definice cíle (výstupy z učení)</a:t>
            </a:r>
          </a:p>
          <a:p>
            <a:pPr marL="633222" lvl="0" indent="-514350">
              <a:buFont typeface="+mj-lt"/>
              <a:buAutoNum type="arabicPeriod"/>
            </a:pPr>
            <a:r>
              <a:rPr lang="cs-CZ" dirty="0" smtClean="0"/>
              <a:t>Teoretický koncept</a:t>
            </a:r>
          </a:p>
          <a:p>
            <a:pPr marL="633222" lvl="0" indent="-514350">
              <a:buFont typeface="+mj-lt"/>
              <a:buAutoNum type="arabicPeriod"/>
            </a:pPr>
            <a:r>
              <a:rPr lang="cs-CZ" dirty="0" smtClean="0"/>
              <a:t>Předpoklady pro účastníky, jejich charakteristika</a:t>
            </a:r>
          </a:p>
          <a:p>
            <a:pPr marL="633222" lvl="0" indent="-514350">
              <a:buFont typeface="+mj-lt"/>
              <a:buAutoNum type="arabicPeriod"/>
            </a:pPr>
            <a:r>
              <a:rPr lang="cs-CZ" dirty="0" smtClean="0"/>
              <a:t>Právní aspekty</a:t>
            </a:r>
          </a:p>
          <a:p>
            <a:pPr marL="633222" lvl="0" indent="-514350">
              <a:buFont typeface="+mj-lt"/>
              <a:buAutoNum type="arabicPeriod"/>
            </a:pPr>
            <a:r>
              <a:rPr lang="cs-CZ" dirty="0" smtClean="0"/>
              <a:t>Ekonomické aspekty</a:t>
            </a:r>
          </a:p>
          <a:p>
            <a:pPr marL="633222" lvl="0" indent="-514350">
              <a:buFont typeface="+mj-lt"/>
              <a:buAutoNum type="arabicPeriod"/>
            </a:pPr>
            <a:r>
              <a:rPr lang="cs-CZ" dirty="0" smtClean="0"/>
              <a:t>Osnova</a:t>
            </a:r>
          </a:p>
          <a:p>
            <a:pPr marL="633222" lvl="0" indent="-514350">
              <a:buFont typeface="+mj-lt"/>
              <a:buAutoNum type="arabicPeriod"/>
            </a:pPr>
            <a:r>
              <a:rPr lang="cs-CZ" dirty="0" smtClean="0"/>
              <a:t>Příklad jednoho podrobně rozpracovaného bodu osnovy</a:t>
            </a:r>
          </a:p>
          <a:p>
            <a:pPr marL="633222" lvl="0" indent="-514350">
              <a:buFont typeface="+mj-lt"/>
              <a:buAutoNum type="arabicPeriod"/>
            </a:pPr>
            <a:r>
              <a:rPr lang="cs-CZ" dirty="0" smtClean="0"/>
              <a:t>Odpovědnost autorů za jednotlivé části projektu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Bezpečnostní management pedagogických zařízení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Chápeme jej široce na všech stupních</a:t>
            </a:r>
          </a:p>
          <a:p>
            <a:pPr lvl="1"/>
            <a:r>
              <a:rPr lang="cs-CZ" dirty="0" smtClean="0"/>
              <a:t>Vertikálně</a:t>
            </a:r>
          </a:p>
          <a:p>
            <a:pPr lvl="2"/>
            <a:r>
              <a:rPr lang="cs-CZ" dirty="0" smtClean="0"/>
              <a:t>Různé typy institucí</a:t>
            </a:r>
          </a:p>
          <a:p>
            <a:pPr lvl="1"/>
            <a:r>
              <a:rPr lang="cs-CZ" dirty="0" smtClean="0"/>
              <a:t>Horizontálně</a:t>
            </a:r>
          </a:p>
          <a:p>
            <a:pPr lvl="2"/>
            <a:r>
              <a:rPr lang="cs-CZ" dirty="0" smtClean="0"/>
              <a:t>Všechny činnosti, kterých se to dotýká</a:t>
            </a:r>
          </a:p>
          <a:p>
            <a:r>
              <a:rPr lang="cs-CZ" dirty="0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098873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Sebeobrana pro pedagogické pracovníky a žáky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Pedagogický pracovník</a:t>
            </a:r>
          </a:p>
          <a:p>
            <a:pPr lvl="1"/>
            <a:r>
              <a:rPr lang="cs-CZ" dirty="0"/>
              <a:t>učitel, </a:t>
            </a:r>
          </a:p>
          <a:p>
            <a:pPr lvl="1"/>
            <a:r>
              <a:rPr lang="cs-CZ" dirty="0" smtClean="0"/>
              <a:t>pedagog </a:t>
            </a:r>
            <a:r>
              <a:rPr lang="cs-CZ" dirty="0"/>
              <a:t>v zařízení pro další vzdělávání pedagogických pracovníků, </a:t>
            </a:r>
          </a:p>
          <a:p>
            <a:pPr lvl="1"/>
            <a:r>
              <a:rPr lang="cs-CZ" dirty="0" smtClean="0"/>
              <a:t>vychovatel</a:t>
            </a:r>
            <a:r>
              <a:rPr lang="cs-CZ" dirty="0"/>
              <a:t>, </a:t>
            </a:r>
          </a:p>
          <a:p>
            <a:pPr lvl="1"/>
            <a:r>
              <a:rPr lang="cs-CZ" dirty="0" smtClean="0"/>
              <a:t>speciální </a:t>
            </a:r>
            <a:r>
              <a:rPr lang="cs-CZ" dirty="0"/>
              <a:t>pedagog, </a:t>
            </a:r>
          </a:p>
          <a:p>
            <a:pPr lvl="1"/>
            <a:r>
              <a:rPr lang="cs-CZ" dirty="0" smtClean="0"/>
              <a:t>psycholog</a:t>
            </a:r>
            <a:r>
              <a:rPr lang="cs-CZ" dirty="0"/>
              <a:t>, </a:t>
            </a:r>
          </a:p>
          <a:p>
            <a:pPr lvl="1"/>
            <a:r>
              <a:rPr lang="cs-CZ" dirty="0" smtClean="0"/>
              <a:t>pedagog </a:t>
            </a:r>
            <a:r>
              <a:rPr lang="cs-CZ" dirty="0"/>
              <a:t>volného času, </a:t>
            </a:r>
          </a:p>
          <a:p>
            <a:pPr lvl="1"/>
            <a:r>
              <a:rPr lang="cs-CZ" dirty="0" smtClean="0"/>
              <a:t>asistent </a:t>
            </a:r>
            <a:r>
              <a:rPr lang="cs-CZ" dirty="0"/>
              <a:t>pedagoga, </a:t>
            </a:r>
          </a:p>
          <a:p>
            <a:pPr lvl="1"/>
            <a:r>
              <a:rPr lang="cs-CZ" dirty="0" smtClean="0"/>
              <a:t>trenér</a:t>
            </a:r>
            <a:r>
              <a:rPr lang="cs-CZ" dirty="0"/>
              <a:t>, </a:t>
            </a:r>
          </a:p>
          <a:p>
            <a:pPr lvl="1"/>
            <a:r>
              <a:rPr lang="cs-CZ" dirty="0" smtClean="0"/>
              <a:t>metodik </a:t>
            </a:r>
            <a:r>
              <a:rPr lang="cs-CZ" dirty="0"/>
              <a:t>prevence v pedagogicko-psychologické </a:t>
            </a:r>
            <a:r>
              <a:rPr lang="cs-CZ" dirty="0" smtClean="0"/>
              <a:t>poradně, </a:t>
            </a:r>
            <a:endParaRPr lang="cs-CZ" dirty="0"/>
          </a:p>
          <a:p>
            <a:pPr lvl="1"/>
            <a:r>
              <a:rPr lang="cs-CZ" dirty="0" smtClean="0"/>
              <a:t>vedoucí </a:t>
            </a:r>
            <a:r>
              <a:rPr lang="cs-CZ" dirty="0"/>
              <a:t>pedagogický pracovník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Témata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08124"/>
            <a:ext cx="8229600" cy="4829188"/>
          </a:xfrm>
        </p:spPr>
        <p:txBody>
          <a:bodyPr>
            <a:noAutofit/>
          </a:bodyPr>
          <a:lstStyle/>
          <a:p>
            <a:pPr marL="461772" indent="-342900">
              <a:buFont typeface="+mj-lt"/>
              <a:buAutoNum type="arabicPeriod"/>
            </a:pPr>
            <a:r>
              <a:rPr lang="cs-CZ" sz="2000" dirty="0" smtClean="0"/>
              <a:t>Učitel, Předškolní zařízení</a:t>
            </a:r>
          </a:p>
          <a:p>
            <a:pPr marL="461772" indent="-342900">
              <a:buFont typeface="+mj-lt"/>
              <a:buAutoNum type="arabicPeriod"/>
            </a:pPr>
            <a:r>
              <a:rPr lang="cs-CZ" sz="2000" dirty="0" smtClean="0"/>
              <a:t>Učitel, Základní škola</a:t>
            </a:r>
            <a:endParaRPr lang="cs-CZ" sz="2000" dirty="0"/>
          </a:p>
          <a:p>
            <a:pPr marL="461772" indent="-342900">
              <a:buFont typeface="+mj-lt"/>
              <a:buAutoNum type="arabicPeriod"/>
            </a:pPr>
            <a:r>
              <a:rPr lang="cs-CZ" sz="2000" dirty="0" smtClean="0"/>
              <a:t>Učitel, Střední škola (gymnaziální)</a:t>
            </a:r>
          </a:p>
          <a:p>
            <a:pPr marL="461772" indent="-342900">
              <a:buFont typeface="+mj-lt"/>
              <a:buAutoNum type="arabicPeriod"/>
            </a:pPr>
            <a:r>
              <a:rPr lang="cs-CZ" sz="2000" dirty="0" smtClean="0"/>
              <a:t>Vychovatel, Domov mládeže/internát</a:t>
            </a:r>
          </a:p>
          <a:p>
            <a:pPr marL="461772" indent="-342900">
              <a:buFont typeface="+mj-lt"/>
              <a:buAutoNum type="arabicPeriod"/>
            </a:pPr>
            <a:r>
              <a:rPr lang="cs-CZ" sz="2000" dirty="0" smtClean="0"/>
              <a:t>Trenér, individuální sport</a:t>
            </a:r>
          </a:p>
          <a:p>
            <a:pPr marL="461772" indent="-342900">
              <a:buFont typeface="+mj-lt"/>
              <a:buAutoNum type="arabicPeriod"/>
            </a:pPr>
            <a:r>
              <a:rPr lang="cs-CZ" sz="2000" dirty="0" smtClean="0"/>
              <a:t>Trenér kolektivní sport</a:t>
            </a:r>
          </a:p>
          <a:p>
            <a:pPr marL="461772" indent="-342900">
              <a:buFont typeface="+mj-lt"/>
              <a:buAutoNum type="arabicPeriod"/>
            </a:pPr>
            <a:r>
              <a:rPr lang="cs-CZ" sz="2000" dirty="0" smtClean="0"/>
              <a:t>Pedagog volného času, Letní tábor</a:t>
            </a:r>
          </a:p>
          <a:p>
            <a:pPr marL="461772" indent="-342900">
              <a:buFont typeface="+mj-lt"/>
              <a:buAutoNum type="arabicPeriod"/>
            </a:pPr>
            <a:r>
              <a:rPr lang="cs-CZ" sz="2000" dirty="0" smtClean="0"/>
              <a:t>Analýza a návrh změny ŠVP vybrané Základní školy</a:t>
            </a:r>
          </a:p>
          <a:p>
            <a:pPr marL="461772" indent="-342900">
              <a:buFont typeface="+mj-lt"/>
              <a:buAutoNum type="arabicPeriod"/>
            </a:pPr>
            <a:r>
              <a:rPr lang="cs-CZ" sz="2000" dirty="0"/>
              <a:t>Analýza a návrh změny ŠVP vybrané </a:t>
            </a:r>
            <a:r>
              <a:rPr lang="cs-CZ" sz="2000" dirty="0" smtClean="0"/>
              <a:t>Střední školy</a:t>
            </a:r>
          </a:p>
          <a:p>
            <a:pPr marL="461772" indent="-342900">
              <a:buFont typeface="+mj-lt"/>
              <a:buAutoNum type="arabicPeriod"/>
            </a:pPr>
            <a:r>
              <a:rPr lang="cs-CZ" sz="2000" dirty="0" smtClean="0"/>
              <a:t>Analýza a návrh </a:t>
            </a:r>
            <a:r>
              <a:rPr lang="cs-CZ" sz="2000" dirty="0"/>
              <a:t>změny MPP vybrané Základní </a:t>
            </a:r>
            <a:r>
              <a:rPr lang="cs-CZ" sz="2000" dirty="0" smtClean="0"/>
              <a:t>školy</a:t>
            </a:r>
          </a:p>
          <a:p>
            <a:pPr marL="461772" indent="-342900">
              <a:buFont typeface="+mj-lt"/>
              <a:buAutoNum type="arabicPeriod"/>
            </a:pPr>
            <a:r>
              <a:rPr lang="cs-CZ" sz="2000" dirty="0"/>
              <a:t>Analýza a návrh změny MPP </a:t>
            </a:r>
            <a:r>
              <a:rPr lang="cs-CZ" sz="2000" dirty="0" smtClean="0"/>
              <a:t>vybrané </a:t>
            </a:r>
            <a:r>
              <a:rPr lang="cs-CZ" sz="2000" dirty="0"/>
              <a:t>Střední </a:t>
            </a:r>
            <a:r>
              <a:rPr lang="cs-CZ" sz="2000" dirty="0" smtClean="0"/>
              <a:t>školy</a:t>
            </a:r>
          </a:p>
          <a:p>
            <a:pPr marL="461772" indent="-342900">
              <a:buFont typeface="+mj-lt"/>
              <a:buAutoNum type="arabicPeriod"/>
            </a:pPr>
            <a:r>
              <a:rPr lang="cs-CZ" sz="2000" dirty="0"/>
              <a:t>Analýza a návrh změny Školního řádu Základní školy</a:t>
            </a:r>
            <a:endParaRPr lang="cs-CZ" sz="2000" dirty="0" smtClean="0"/>
          </a:p>
          <a:p>
            <a:pPr marL="461772" indent="-342900">
              <a:buFont typeface="+mj-lt"/>
              <a:buAutoNum type="arabicPeriod"/>
            </a:pPr>
            <a:r>
              <a:rPr lang="cs-CZ" sz="2000" dirty="0"/>
              <a:t>Analýza a návrh změny Š</a:t>
            </a:r>
            <a:r>
              <a:rPr lang="cs-CZ" sz="2000" dirty="0" smtClean="0"/>
              <a:t>kolního řádu Střední školy</a:t>
            </a:r>
          </a:p>
          <a:p>
            <a:pPr marL="461772" indent="-342900">
              <a:buFont typeface="+mj-lt"/>
              <a:buAutoNum type="arabicPeriod"/>
            </a:pPr>
            <a:r>
              <a:rPr lang="cs-CZ" sz="2000" dirty="0" smtClean="0"/>
              <a:t>Aktivní …střelec… ve škole</a:t>
            </a:r>
          </a:p>
          <a:p>
            <a:pPr marL="461772" indent="-342900">
              <a:buFont typeface="+mj-lt"/>
              <a:buAutoNum type="arabicPeriod"/>
            </a:pPr>
            <a:r>
              <a:rPr lang="cs-CZ" sz="2000" dirty="0" smtClean="0"/>
              <a:t>Bezpečnostní opatření sportovní akce</a:t>
            </a:r>
          </a:p>
          <a:p>
            <a:pPr marL="461772" indent="-342900">
              <a:buFont typeface="+mj-lt"/>
              <a:buAutoNum type="arabicPeriod"/>
            </a:pPr>
            <a:r>
              <a:rPr lang="cs-CZ" sz="2000" dirty="0" smtClean="0"/>
              <a:t>Rešerše medializovaných kauz školských zařízení</a:t>
            </a:r>
          </a:p>
          <a:p>
            <a:pPr marL="461772" indent="-342900">
              <a:buFont typeface="+mj-lt"/>
              <a:buAutoNum type="arabicPeriod"/>
            </a:pPr>
            <a:r>
              <a:rPr lang="cs-CZ" sz="2000" dirty="0"/>
              <a:t>Rešerše medializovaných </a:t>
            </a:r>
            <a:r>
              <a:rPr lang="cs-CZ" sz="2000" dirty="0" smtClean="0"/>
              <a:t>kauz ve sportu</a:t>
            </a:r>
          </a:p>
          <a:p>
            <a:endParaRPr lang="cs-CZ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Témata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08124"/>
            <a:ext cx="8229600" cy="4829188"/>
          </a:xfrm>
        </p:spPr>
        <p:txBody>
          <a:bodyPr>
            <a:noAutofit/>
          </a:bodyPr>
          <a:lstStyle/>
          <a:p>
            <a:pPr marL="461772" indent="-342900">
              <a:buFont typeface="+mj-lt"/>
              <a:buAutoNum type="arabicPeriod"/>
            </a:pPr>
            <a:r>
              <a:rPr lang="cs-CZ" sz="1600" dirty="0"/>
              <a:t>Bezpečnostní opatření sportovní akce</a:t>
            </a:r>
          </a:p>
          <a:p>
            <a:pPr marL="461772" indent="-342900">
              <a:buFont typeface="+mj-lt"/>
              <a:buAutoNum type="arabicPeriod"/>
            </a:pPr>
            <a:r>
              <a:rPr lang="cs-CZ" sz="1600" dirty="0"/>
              <a:t>Rešerše medializovaných kauz školských zařízení</a:t>
            </a:r>
          </a:p>
          <a:p>
            <a:pPr marL="461772" indent="-342900">
              <a:buFont typeface="+mj-lt"/>
              <a:buAutoNum type="arabicPeriod"/>
            </a:pPr>
            <a:r>
              <a:rPr lang="cs-CZ" sz="1600" dirty="0"/>
              <a:t>Rešerše medializovaných kauz ve </a:t>
            </a:r>
            <a:r>
              <a:rPr lang="cs-CZ" sz="1600" dirty="0" smtClean="0"/>
              <a:t>sportu</a:t>
            </a:r>
          </a:p>
          <a:p>
            <a:pPr marL="461772" indent="-342900">
              <a:buFont typeface="+mj-lt"/>
              <a:buAutoNum type="arabicPeriod"/>
            </a:pPr>
            <a:r>
              <a:rPr lang="cs-CZ" sz="1600" dirty="0" smtClean="0"/>
              <a:t>Policie </a:t>
            </a:r>
            <a:r>
              <a:rPr lang="cs-CZ" sz="1600" dirty="0"/>
              <a:t>- vybraná </a:t>
            </a:r>
            <a:r>
              <a:rPr lang="cs-CZ" sz="1600" dirty="0" smtClean="0"/>
              <a:t>složka</a:t>
            </a:r>
          </a:p>
          <a:p>
            <a:pPr marL="461772" indent="-342900">
              <a:buFont typeface="+mj-lt"/>
              <a:buAutoNum type="arabicPeriod"/>
            </a:pPr>
            <a:r>
              <a:rPr lang="cs-CZ" sz="1600" dirty="0" smtClean="0"/>
              <a:t>Soukromá </a:t>
            </a:r>
            <a:r>
              <a:rPr lang="cs-CZ" sz="1600" dirty="0"/>
              <a:t>bezpečnostní </a:t>
            </a:r>
            <a:r>
              <a:rPr lang="cs-CZ" sz="1600" dirty="0" smtClean="0"/>
              <a:t>služba</a:t>
            </a:r>
          </a:p>
          <a:p>
            <a:pPr marL="461772" indent="-342900">
              <a:buFont typeface="+mj-lt"/>
              <a:buAutoNum type="arabicPeriod"/>
            </a:pPr>
            <a:r>
              <a:rPr lang="cs-CZ" sz="1600" dirty="0" smtClean="0"/>
              <a:t>Specifická </a:t>
            </a:r>
            <a:r>
              <a:rPr lang="cs-CZ" sz="1600" dirty="0"/>
              <a:t>skupina - děti předškolního </a:t>
            </a:r>
            <a:r>
              <a:rPr lang="cs-CZ" sz="1600" dirty="0" smtClean="0"/>
              <a:t>věku</a:t>
            </a:r>
          </a:p>
          <a:p>
            <a:pPr marL="461772" indent="-342900">
              <a:buFont typeface="+mj-lt"/>
              <a:buAutoNum type="arabicPeriod"/>
            </a:pPr>
            <a:r>
              <a:rPr lang="cs-CZ" sz="1600" dirty="0" smtClean="0"/>
              <a:t>Specifická </a:t>
            </a:r>
            <a:r>
              <a:rPr lang="cs-CZ" sz="1600" dirty="0"/>
              <a:t>skupina - děti mladšího školního </a:t>
            </a:r>
            <a:r>
              <a:rPr lang="cs-CZ" sz="1600" dirty="0" smtClean="0"/>
              <a:t>věku</a:t>
            </a:r>
          </a:p>
          <a:p>
            <a:pPr marL="461772" indent="-342900">
              <a:buFont typeface="+mj-lt"/>
              <a:buAutoNum type="arabicPeriod"/>
            </a:pPr>
            <a:r>
              <a:rPr lang="cs-CZ" sz="1600" dirty="0" smtClean="0"/>
              <a:t>Specifická </a:t>
            </a:r>
            <a:r>
              <a:rPr lang="cs-CZ" sz="1600" dirty="0"/>
              <a:t>skupina - děti staršího školního </a:t>
            </a:r>
            <a:r>
              <a:rPr lang="cs-CZ" sz="1600" dirty="0" smtClean="0"/>
              <a:t>věku</a:t>
            </a:r>
          </a:p>
          <a:p>
            <a:pPr marL="461772" indent="-342900">
              <a:buFont typeface="+mj-lt"/>
              <a:buAutoNum type="arabicPeriod"/>
            </a:pPr>
            <a:r>
              <a:rPr lang="cs-CZ" sz="1600" dirty="0" smtClean="0"/>
              <a:t>Specifická </a:t>
            </a:r>
            <a:r>
              <a:rPr lang="cs-CZ" sz="1600" dirty="0"/>
              <a:t>skupina - </a:t>
            </a:r>
            <a:r>
              <a:rPr lang="cs-CZ" sz="1600" dirty="0" smtClean="0"/>
              <a:t>středoškolská mládež</a:t>
            </a:r>
          </a:p>
          <a:p>
            <a:pPr marL="461772" indent="-342900">
              <a:buFont typeface="+mj-lt"/>
              <a:buAutoNum type="arabicPeriod"/>
            </a:pPr>
            <a:r>
              <a:rPr lang="cs-CZ" sz="1600" dirty="0" smtClean="0"/>
              <a:t>Specifická </a:t>
            </a:r>
            <a:r>
              <a:rPr lang="cs-CZ" sz="1600" dirty="0"/>
              <a:t>skupina </a:t>
            </a:r>
            <a:r>
              <a:rPr lang="cs-CZ" sz="1600" dirty="0" smtClean="0"/>
              <a:t>– </a:t>
            </a:r>
          </a:p>
          <a:p>
            <a:pPr marL="461772" indent="-342900">
              <a:buFont typeface="+mj-lt"/>
              <a:buAutoNum type="arabicPeriod"/>
            </a:pPr>
            <a:r>
              <a:rPr lang="cs-CZ" sz="1600" dirty="0" smtClean="0"/>
              <a:t>Specifická </a:t>
            </a:r>
            <a:r>
              <a:rPr lang="cs-CZ" sz="1600" dirty="0"/>
              <a:t>skupina - </a:t>
            </a:r>
          </a:p>
          <a:p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154522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">
  <a:themeElements>
    <a:clrScheme name="Modul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2651</TotalTime>
  <Words>565</Words>
  <Application>Microsoft Office PowerPoint</Application>
  <PresentationFormat>Předvádění na obrazovce (4:3)</PresentationFormat>
  <Paragraphs>120</Paragraphs>
  <Slides>14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21" baseType="lpstr">
      <vt:lpstr>Arial</vt:lpstr>
      <vt:lpstr>Calibri</vt:lpstr>
      <vt:lpstr>Corbel</vt:lpstr>
      <vt:lpstr>Wingdings</vt:lpstr>
      <vt:lpstr>Wingdings 2</vt:lpstr>
      <vt:lpstr>Wingdings 3</vt:lpstr>
      <vt:lpstr>Modul</vt:lpstr>
      <vt:lpstr>Projekty profesní sebeobrany</vt:lpstr>
      <vt:lpstr>Koncepce předmětu</vt:lpstr>
      <vt:lpstr>Co budeme dělat</vt:lpstr>
      <vt:lpstr>Skupinový projekt profesní sebeobrany</vt:lpstr>
      <vt:lpstr>Struktura písemného výstupu projektu</vt:lpstr>
      <vt:lpstr>Bezpečnostní management pedagogických zařízení</vt:lpstr>
      <vt:lpstr>Sebeobrana pro pedagogické pracovníky a žáky</vt:lpstr>
      <vt:lpstr>Témata</vt:lpstr>
      <vt:lpstr>Témata</vt:lpstr>
      <vt:lpstr>Dokumenty</vt:lpstr>
      <vt:lpstr>Struktura prezentace</vt:lpstr>
      <vt:lpstr>Prezentace témat</vt:lpstr>
      <vt:lpstr>Termíny prezenční studium</vt:lpstr>
      <vt:lpstr>Termíny kombinované studium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Taktika profesní sebeobrany</dc:title>
  <dc:creator>Reguli</dc:creator>
  <cp:lastModifiedBy>Reguli</cp:lastModifiedBy>
  <cp:revision>31</cp:revision>
  <dcterms:modified xsi:type="dcterms:W3CDTF">2016-02-24T05:28:20Z</dcterms:modified>
</cp:coreProperties>
</file>