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7" r:id="rId8"/>
    <p:sldId id="276" r:id="rId9"/>
    <p:sldId id="266" r:id="rId10"/>
    <p:sldId id="278" r:id="rId11"/>
    <p:sldId id="269" r:id="rId12"/>
    <p:sldId id="271" r:id="rId13"/>
    <p:sldId id="272" r:id="rId14"/>
    <p:sldId id="267" r:id="rId15"/>
    <p:sldId id="268" r:id="rId16"/>
    <p:sldId id="274" r:id="rId17"/>
    <p:sldId id="275" r:id="rId18"/>
    <p:sldId id="279" r:id="rId19"/>
    <p:sldId id="28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9C2F-DB6E-4B35-8C13-243A71F465B7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333E-DF45-46B8-92E2-A0EF9BD08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9C2F-DB6E-4B35-8C13-243A71F465B7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333E-DF45-46B8-92E2-A0EF9BD08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9C2F-DB6E-4B35-8C13-243A71F465B7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333E-DF45-46B8-92E2-A0EF9BD08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9C2F-DB6E-4B35-8C13-243A71F465B7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333E-DF45-46B8-92E2-A0EF9BD08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9C2F-DB6E-4B35-8C13-243A71F465B7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333E-DF45-46B8-92E2-A0EF9BD08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9C2F-DB6E-4B35-8C13-243A71F465B7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333E-DF45-46B8-92E2-A0EF9BD08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9C2F-DB6E-4B35-8C13-243A71F465B7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333E-DF45-46B8-92E2-A0EF9BD08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9C2F-DB6E-4B35-8C13-243A71F465B7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F5333E-DF45-46B8-92E2-A0EF9BD081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9C2F-DB6E-4B35-8C13-243A71F465B7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333E-DF45-46B8-92E2-A0EF9BD08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9C2F-DB6E-4B35-8C13-243A71F465B7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0F5333E-DF45-46B8-92E2-A0EF9BD08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659C2F-DB6E-4B35-8C13-243A71F465B7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333E-DF45-46B8-92E2-A0EF9BD08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659C2F-DB6E-4B35-8C13-243A71F465B7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F5333E-DF45-46B8-92E2-A0EF9BD08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zdravi.euro.cz/clanek/postgradualni-medicina/koureni-a-ateroskleroza-461284" TargetMode="External"/><Relationship Id="rId7" Type="http://schemas.openxmlformats.org/officeDocument/2006/relationships/hyperlink" Target="https://www.heart.org/idc/groups/heart-public/@wcm/@sop/@smd/documents/downloadable/ucm_449846.pdf" TargetMode="External"/><Relationship Id="rId2" Type="http://schemas.openxmlformats.org/officeDocument/2006/relationships/hyperlink" Target="https://is.cuni.cz/webapps/zzp/detail/1058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zu.cz/uploads/documents/czzp/zavislosti/koureni/zprava-kuractvi-2011.pdf" TargetMode="External"/><Relationship Id="rId5" Type="http://schemas.openxmlformats.org/officeDocument/2006/relationships/hyperlink" Target="http://www.demografie.info/?cz_detail_clanku&amp;artclID=530" TargetMode="External"/><Relationship Id="rId4" Type="http://schemas.openxmlformats.org/officeDocument/2006/relationships/hyperlink" Target="http://www.kurakova-plice.cz/koureni_cigaret/zajimavosti-a-statistiky/statistiky-tykajici-se-koureni/10-statistiky-tykajici-se-koureni-cigare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700" dirty="0" smtClean="0"/>
              <a:t>ATEROSKLERÓZA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np2412 Aplikovaná patofyziologie a epidemiologie neinfekčních nemocí</a:t>
            </a: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APKIN</a:t>
            </a:r>
          </a:p>
          <a:p>
            <a:r>
              <a:rPr lang="cs-CZ" dirty="0" smtClean="0"/>
              <a:t>Veronika </a:t>
            </a:r>
            <a:r>
              <a:rPr lang="cs-CZ" dirty="0" err="1" smtClean="0"/>
              <a:t>Kulyková</a:t>
            </a:r>
            <a:endParaRPr lang="cs-CZ" dirty="0" smtClean="0"/>
          </a:p>
          <a:p>
            <a:r>
              <a:rPr lang="cs-CZ" dirty="0" smtClean="0"/>
              <a:t>Duben 2016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Kombinace vybraných rizikových faktorů v porovnání s významností nálezu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596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899"/>
                <a:gridCol w="1866899"/>
                <a:gridCol w="1866899"/>
                <a:gridCol w="1866899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Negativní nebo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nevýznamné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Hraniční nebo</a:t>
                      </a:r>
                      <a:r>
                        <a:rPr lang="cs-CZ" baseline="0" dirty="0" smtClean="0"/>
                        <a:t> významné</a:t>
                      </a:r>
                      <a:endParaRPr lang="cs-CZ" dirty="0"/>
                    </a:p>
                  </a:txBody>
                  <a:tcPr marL="82974" marR="8297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DM2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27,3 %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64,3 %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35,7 %</a:t>
                      </a:r>
                      <a:endParaRPr lang="cs-CZ" b="1" dirty="0"/>
                    </a:p>
                  </a:txBody>
                  <a:tcPr marL="82974" marR="8297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DM2</a:t>
                      </a:r>
                      <a:r>
                        <a:rPr lang="cs-CZ" baseline="0" dirty="0" smtClean="0"/>
                        <a:t> + </a:t>
                      </a:r>
                      <a:r>
                        <a:rPr lang="cs-CZ" baseline="0" dirty="0" err="1" smtClean="0"/>
                        <a:t>dyslipidémie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20,5 %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64,3 %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35,7 %</a:t>
                      </a:r>
                      <a:endParaRPr lang="cs-CZ" b="1" dirty="0"/>
                    </a:p>
                  </a:txBody>
                  <a:tcPr marL="82974" marR="8297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DM2 + obezita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14,1 %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55,2 %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44,8 %</a:t>
                      </a:r>
                      <a:endParaRPr lang="cs-CZ" b="1" dirty="0"/>
                    </a:p>
                  </a:txBody>
                  <a:tcPr marL="82974" marR="8297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DM2 + </a:t>
                      </a:r>
                      <a:r>
                        <a:rPr lang="cs-CZ" dirty="0" err="1" smtClean="0"/>
                        <a:t>dyslipidémie</a:t>
                      </a:r>
                      <a:r>
                        <a:rPr lang="cs-CZ" dirty="0" smtClean="0"/>
                        <a:t> + obezita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13,2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52,0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48,0 %</a:t>
                      </a:r>
                      <a:endParaRPr lang="cs-CZ" b="1" dirty="0"/>
                    </a:p>
                  </a:txBody>
                  <a:tcPr marL="82974" marR="8297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Dyslipidémie</a:t>
                      </a:r>
                      <a:r>
                        <a:rPr lang="cs-CZ" dirty="0" smtClean="0"/>
                        <a:t> + obezita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36,6 %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73,0 %</a:t>
                      </a:r>
                      <a:endParaRPr lang="cs-CZ" dirty="0"/>
                    </a:p>
                  </a:txBody>
                  <a:tcPr marL="82974" marR="82974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27,0 %</a:t>
                      </a:r>
                      <a:endParaRPr lang="cs-CZ" b="1" dirty="0"/>
                    </a:p>
                  </a:txBody>
                  <a:tcPr marL="82974" marR="82974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467544" y="5517232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Tabulka 4 Vliv kombinace vybraných rizikových faktorů na výskyt aterosklerotických změn.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11560" y="6211669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 smtClean="0"/>
              <a:t>https://is.cuni.cz/webapps/zzp/detail/105814</a:t>
            </a:r>
            <a:endParaRPr lang="cs-CZ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Prevalence kouření</a:t>
            </a:r>
            <a:br>
              <a:rPr lang="cs-CZ" dirty="0" smtClean="0"/>
            </a:br>
            <a:r>
              <a:rPr lang="cs-CZ" dirty="0" smtClean="0"/>
              <a:t>statistiky z roku 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83264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sz="5500" b="1" u="sng" dirty="0" smtClean="0"/>
              <a:t>KOUŘENÍ = NEJVÝZNAMNĚJŠÍ RF ATEROSKLERÓZY </a:t>
            </a:r>
            <a:r>
              <a:rPr lang="cs-CZ" sz="3400" dirty="0" smtClean="0"/>
              <a:t>http://zdravi.euro.cz/clanek/postgradualni-medicina/koureni-a-ateroskleroza-461284</a:t>
            </a:r>
          </a:p>
          <a:p>
            <a:pPr>
              <a:buNone/>
            </a:pPr>
            <a:r>
              <a:rPr lang="cs-CZ" sz="5500" b="1" u="sng" dirty="0" smtClean="0"/>
              <a:t>SVĚT</a:t>
            </a:r>
          </a:p>
          <a:p>
            <a:r>
              <a:rPr lang="cs-CZ" sz="5500" dirty="0" smtClean="0"/>
              <a:t>1,3 miliard kuřáků na světě</a:t>
            </a:r>
          </a:p>
          <a:p>
            <a:r>
              <a:rPr lang="cs-CZ" sz="5500" b="1" dirty="0" smtClean="0"/>
              <a:t>počet úmrtí v důsledku kouření za jeden rok vychází na 4.800.000 lidí (na Zemi tedy zemře na následky kouření 560 lidí každou hodinu, 13 400 lidí každý den) </a:t>
            </a:r>
            <a:r>
              <a:rPr lang="cs-CZ" sz="5500" dirty="0" smtClean="0"/>
              <a:t>a toto číslo se průměrně stále zvyšuje</a:t>
            </a:r>
          </a:p>
          <a:p>
            <a:r>
              <a:rPr lang="cs-CZ" sz="5500" dirty="0" smtClean="0"/>
              <a:t>přes tři čtvrtiny z nich žijí </a:t>
            </a:r>
            <a:r>
              <a:rPr lang="cs-CZ" sz="5500" b="1" dirty="0" smtClean="0"/>
              <a:t>v zemích s nízkými či nižšími středními příjmy </a:t>
            </a:r>
          </a:p>
          <a:p>
            <a:r>
              <a:rPr lang="cs-CZ" sz="5500" b="1" dirty="0" smtClean="0"/>
              <a:t>prevalence kouření klesá </a:t>
            </a:r>
            <a:r>
              <a:rPr lang="cs-CZ" sz="5500" dirty="0" smtClean="0"/>
              <a:t>v posledních dvou desetiletích </a:t>
            </a:r>
            <a:r>
              <a:rPr lang="cs-CZ" sz="5500" b="1" dirty="0" smtClean="0"/>
              <a:t>v zemích s vysokými příjmy</a:t>
            </a:r>
            <a:endParaRPr lang="cs-CZ" sz="5500" dirty="0" smtClean="0"/>
          </a:p>
          <a:p>
            <a:r>
              <a:rPr lang="cs-CZ" sz="5500" dirty="0" smtClean="0"/>
              <a:t>pokud se počty kuřáků budou zvyšovat současným tempem, </a:t>
            </a:r>
            <a:r>
              <a:rPr lang="cs-CZ" sz="5500" b="1" dirty="0" smtClean="0"/>
              <a:t>zemře v roce 2020 na následky kouření 10 milionů lidí.</a:t>
            </a:r>
          </a:p>
          <a:p>
            <a:pPr>
              <a:buNone/>
            </a:pPr>
            <a:r>
              <a:rPr lang="cs-CZ" sz="5500" b="1" u="sng" dirty="0" smtClean="0"/>
              <a:t>ČR</a:t>
            </a:r>
          </a:p>
          <a:p>
            <a:r>
              <a:rPr lang="cs-CZ" sz="5500" dirty="0" smtClean="0"/>
              <a:t>podle průzkumu </a:t>
            </a:r>
            <a:r>
              <a:rPr lang="cs-CZ" sz="5500" dirty="0" err="1" smtClean="0"/>
              <a:t>Eurobarometr</a:t>
            </a:r>
            <a:r>
              <a:rPr lang="cs-CZ" sz="5500" dirty="0" smtClean="0"/>
              <a:t> v ČR kouří asi </a:t>
            </a:r>
            <a:r>
              <a:rPr lang="cs-CZ" sz="5500" b="1" dirty="0" smtClean="0"/>
              <a:t>2.300.000 lidí</a:t>
            </a:r>
            <a:endParaRPr lang="cs-CZ" sz="5500" dirty="0" smtClean="0"/>
          </a:p>
          <a:p>
            <a:r>
              <a:rPr lang="cs-CZ" sz="5500" dirty="0" smtClean="0"/>
              <a:t>kouří </a:t>
            </a:r>
            <a:r>
              <a:rPr lang="cs-CZ" sz="5500" b="1" dirty="0" smtClean="0"/>
              <a:t>26% populace nad 18 let</a:t>
            </a:r>
            <a:r>
              <a:rPr lang="cs-CZ" sz="5500" dirty="0" smtClean="0"/>
              <a:t>, zbytek jsou děti a mladiství do 18 let</a:t>
            </a:r>
          </a:p>
          <a:p>
            <a:r>
              <a:rPr lang="cs-CZ" sz="5500" b="1" dirty="0" smtClean="0"/>
              <a:t>v ČR zemře každý rok z nejrůznějších důvodů asi 100.000 lidí, z toho na nemoci spojené s kouřením zemře v ČR každý rok asi 18.000 lidí (z toho </a:t>
            </a:r>
            <a:r>
              <a:rPr lang="cs-CZ" sz="5500" dirty="0" smtClean="0"/>
              <a:t>8.000 lidí na</a:t>
            </a:r>
            <a:r>
              <a:rPr lang="cs-CZ" sz="5500" b="1" dirty="0" smtClean="0"/>
              <a:t> kardiovaskulární nemoci - </a:t>
            </a:r>
            <a:r>
              <a:rPr lang="cs-CZ" sz="5500" b="1" dirty="0" err="1" smtClean="0"/>
              <a:t>nemoci</a:t>
            </a:r>
            <a:r>
              <a:rPr lang="cs-CZ" sz="5500" b="1" dirty="0" smtClean="0"/>
              <a:t> srdce a cév)</a:t>
            </a:r>
            <a:endParaRPr lang="cs-CZ" sz="5500" dirty="0" smtClean="0"/>
          </a:p>
          <a:p>
            <a:pPr>
              <a:buNone/>
            </a:pPr>
            <a:r>
              <a:rPr lang="cs-CZ" sz="3400" dirty="0" smtClean="0"/>
              <a:t>	</a:t>
            </a:r>
          </a:p>
          <a:p>
            <a:pPr>
              <a:buNone/>
            </a:pPr>
            <a:r>
              <a:rPr lang="cs-CZ" sz="3400" dirty="0" smtClean="0"/>
              <a:t>	http://www.</a:t>
            </a:r>
            <a:r>
              <a:rPr lang="cs-CZ" sz="3400" dirty="0" err="1" smtClean="0"/>
              <a:t>kurakova</a:t>
            </a:r>
            <a:r>
              <a:rPr lang="cs-CZ" sz="3400" dirty="0" smtClean="0"/>
              <a:t>-</a:t>
            </a:r>
            <a:r>
              <a:rPr lang="cs-CZ" sz="3400" dirty="0" err="1" smtClean="0"/>
              <a:t>plice.cz</a:t>
            </a:r>
            <a:r>
              <a:rPr lang="cs-CZ" sz="3400" dirty="0" smtClean="0"/>
              <a:t>/</a:t>
            </a:r>
            <a:r>
              <a:rPr lang="cs-CZ" sz="3400" dirty="0" err="1" smtClean="0"/>
              <a:t>koureni</a:t>
            </a:r>
            <a:r>
              <a:rPr lang="cs-CZ" sz="3400" dirty="0" smtClean="0"/>
              <a:t>_cigaret/</a:t>
            </a:r>
            <a:r>
              <a:rPr lang="cs-CZ" sz="3400" dirty="0" err="1" smtClean="0"/>
              <a:t>zajimavosti</a:t>
            </a:r>
            <a:r>
              <a:rPr lang="cs-CZ" sz="3400" dirty="0" smtClean="0"/>
              <a:t>-a-statistiky/statistiky-</a:t>
            </a:r>
            <a:r>
              <a:rPr lang="cs-CZ" sz="3400" dirty="0" err="1" smtClean="0"/>
              <a:t>tykajici</a:t>
            </a:r>
            <a:r>
              <a:rPr lang="cs-CZ" sz="3400" dirty="0" smtClean="0"/>
              <a:t>-se-</a:t>
            </a:r>
            <a:r>
              <a:rPr lang="cs-CZ" sz="3400" dirty="0" err="1" smtClean="0"/>
              <a:t>koureni</a:t>
            </a:r>
            <a:r>
              <a:rPr lang="cs-CZ" sz="3400" dirty="0" smtClean="0"/>
              <a:t>/10-statistiky-</a:t>
            </a:r>
            <a:r>
              <a:rPr lang="cs-CZ" sz="3400" dirty="0" err="1" smtClean="0"/>
              <a:t>tykajici</a:t>
            </a:r>
            <a:r>
              <a:rPr lang="cs-CZ" sz="3400" dirty="0" smtClean="0"/>
              <a:t>-se-</a:t>
            </a:r>
            <a:r>
              <a:rPr lang="cs-CZ" sz="3400" dirty="0" err="1" smtClean="0"/>
              <a:t>koureni</a:t>
            </a:r>
            <a:r>
              <a:rPr lang="cs-CZ" sz="3400" dirty="0" smtClean="0"/>
              <a:t>-cigaret.</a:t>
            </a:r>
            <a:r>
              <a:rPr lang="cs-CZ" sz="3400" dirty="0" err="1" smtClean="0"/>
              <a:t>html</a:t>
            </a:r>
            <a:endParaRPr lang="cs-CZ" sz="34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4042792" cy="1143000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/>
              <a:t>Počet cigaret vykouřených v Evropské unii na osobu za rok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45224"/>
            <a:ext cx="3888432" cy="820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100" dirty="0" smtClean="0"/>
              <a:t>http://www.demografie.</a:t>
            </a:r>
            <a:r>
              <a:rPr lang="cs-CZ" sz="1100" dirty="0" err="1" smtClean="0"/>
              <a:t>info</a:t>
            </a:r>
            <a:r>
              <a:rPr lang="cs-CZ" sz="1100" dirty="0" smtClean="0"/>
              <a:t>/?</a:t>
            </a:r>
            <a:r>
              <a:rPr lang="cs-CZ" sz="1100" dirty="0" err="1" smtClean="0"/>
              <a:t>cz</a:t>
            </a:r>
            <a:r>
              <a:rPr lang="cs-CZ" sz="1100" dirty="0" smtClean="0"/>
              <a:t>_detail_</a:t>
            </a:r>
            <a:r>
              <a:rPr lang="cs-CZ" sz="1100" dirty="0" err="1" smtClean="0"/>
              <a:t>clanku</a:t>
            </a:r>
            <a:r>
              <a:rPr lang="cs-CZ" sz="1100" dirty="0" smtClean="0"/>
              <a:t>&amp;</a:t>
            </a:r>
            <a:r>
              <a:rPr lang="cs-CZ" sz="1100" dirty="0" err="1" smtClean="0"/>
              <a:t>artclID</a:t>
            </a:r>
            <a:r>
              <a:rPr lang="cs-CZ" sz="1100" dirty="0" smtClean="0"/>
              <a:t>=530</a:t>
            </a:r>
            <a:endParaRPr lang="cs-CZ" sz="1100" dirty="0"/>
          </a:p>
        </p:txBody>
      </p:sp>
      <p:pic>
        <p:nvPicPr>
          <p:cNvPr id="28674" name="Picture 2" descr="http://www.demografie.info/user/img/article/graf1_12002480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4064796" cy="3744416"/>
          </a:xfrm>
          <a:prstGeom prst="rect">
            <a:avLst/>
          </a:prstGeom>
          <a:noFill/>
        </p:spPr>
      </p:pic>
      <p:pic>
        <p:nvPicPr>
          <p:cNvPr id="5" name="Picture 2" descr="http://www.demografie.info/user/img/article/tab1_12002480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4919" y="1556792"/>
            <a:ext cx="4899081" cy="371703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283968" y="5373216"/>
            <a:ext cx="486003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err="1" smtClean="0"/>
              <a:t>Zdroj</a:t>
            </a:r>
            <a:r>
              <a:rPr lang="en-US" sz="1100" i="1" dirty="0" smtClean="0"/>
              <a:t>: European health for all database, 2007</a:t>
            </a:r>
            <a:endParaRPr lang="cs-CZ" sz="1100" i="1" dirty="0" smtClean="0"/>
          </a:p>
          <a:p>
            <a:r>
              <a:rPr lang="cs-CZ" sz="1100" i="1" dirty="0" smtClean="0"/>
              <a:t>Tečka namísto údaje v tabulce vyjadřuje, že údaj není dostupný</a:t>
            </a:r>
          </a:p>
          <a:p>
            <a:r>
              <a:rPr lang="cs-CZ" sz="1100" dirty="0" smtClean="0"/>
              <a:t>http://www.demografie.</a:t>
            </a:r>
            <a:r>
              <a:rPr lang="cs-CZ" sz="1100" dirty="0" err="1" smtClean="0"/>
              <a:t>info</a:t>
            </a:r>
            <a:r>
              <a:rPr lang="cs-CZ" sz="1100" dirty="0" smtClean="0"/>
              <a:t>/?</a:t>
            </a:r>
            <a:r>
              <a:rPr lang="cs-CZ" sz="1100" dirty="0" err="1" smtClean="0"/>
              <a:t>cz</a:t>
            </a:r>
            <a:r>
              <a:rPr lang="cs-CZ" sz="1100" dirty="0" smtClean="0"/>
              <a:t>_detail_</a:t>
            </a:r>
            <a:r>
              <a:rPr lang="cs-CZ" sz="1100" dirty="0" err="1" smtClean="0"/>
              <a:t>clanku</a:t>
            </a:r>
            <a:r>
              <a:rPr lang="cs-CZ" sz="1100" dirty="0" smtClean="0"/>
              <a:t>&amp;</a:t>
            </a:r>
            <a:r>
              <a:rPr lang="cs-CZ" sz="1100" dirty="0" err="1" smtClean="0"/>
              <a:t>artclID</a:t>
            </a:r>
            <a:r>
              <a:rPr lang="cs-CZ" sz="1100" dirty="0" smtClean="0"/>
              <a:t>=530</a:t>
            </a:r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355976" y="404664"/>
            <a:ext cx="4572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b="1" dirty="0" smtClean="0"/>
              <a:t>Kouření v EU ve vybraných letech</a:t>
            </a:r>
            <a:endParaRPr lang="cs-CZ" sz="25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Prevalence kouření v populaci v ČR</a:t>
            </a:r>
            <a:endParaRPr lang="cs-CZ" sz="1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748464" cy="3138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232"/>
                <a:gridCol w="4374232"/>
              </a:tblGrid>
              <a:tr h="344935"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</a:tr>
              <a:tr h="464137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Pravidelní kuřáci (min. 1 cigareta</a:t>
                      </a:r>
                      <a:r>
                        <a:rPr lang="cs-CZ" baseline="0" dirty="0" smtClean="0"/>
                        <a:t> denně)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24,2 %</a:t>
                      </a:r>
                      <a:endParaRPr lang="cs-CZ" dirty="0"/>
                    </a:p>
                  </a:txBody>
                  <a:tcPr/>
                </a:tc>
              </a:tr>
              <a:tr h="603637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Příležitostní kuřáci</a:t>
                      </a:r>
                      <a:r>
                        <a:rPr lang="cs-CZ" baseline="0" dirty="0" smtClean="0"/>
                        <a:t> (méně než 1 cigareta denně)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4,9 %</a:t>
                      </a:r>
                      <a:endParaRPr lang="cs-CZ" dirty="0"/>
                    </a:p>
                  </a:txBody>
                  <a:tcPr/>
                </a:tc>
              </a:tr>
              <a:tr h="603637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Bývalý</a:t>
                      </a:r>
                      <a:r>
                        <a:rPr lang="cs-CZ" baseline="0" dirty="0" smtClean="0"/>
                        <a:t> kuřáci, kteří v životě vykouřili více než 100 cigaret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10,1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/>
                </a:tc>
              </a:tr>
              <a:tr h="663054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Nekuřáci, kteří kdysi zkoušeli kouřit (vykouřili méně</a:t>
                      </a:r>
                      <a:r>
                        <a:rPr lang="cs-CZ" baseline="0" dirty="0" smtClean="0"/>
                        <a:t> než 100 cigaret za život)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22,8 %</a:t>
                      </a:r>
                      <a:endParaRPr lang="cs-CZ" dirty="0"/>
                    </a:p>
                  </a:txBody>
                  <a:tcPr/>
                </a:tc>
              </a:tr>
              <a:tr h="344935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Nekuřáci, kteří niky nekouřili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38,0 %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23528" y="4365104"/>
            <a:ext cx="838842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Zanechání kouření: </a:t>
            </a:r>
            <a:r>
              <a:rPr lang="cs-CZ" sz="1600" dirty="0" smtClean="0"/>
              <a:t>opuštění kuřáckého návyku (= překonání závislosti) znamená snížení rizika rozvoje ICHS o cca 50 % za jeden rok, u již rozvinuté ICHS pak redukci mortality o asi 30 % </a:t>
            </a:r>
          </a:p>
          <a:p>
            <a:r>
              <a:rPr lang="cs-CZ" sz="1600" dirty="0" smtClean="0"/>
              <a:t>Již po krátké abstinenci kouření (4 týdny) je prokazatelný příznivý efekt a dochází k redukci oxidace LDL.</a:t>
            </a:r>
          </a:p>
          <a:p>
            <a:r>
              <a:rPr lang="cs-CZ" sz="1600" b="1" dirty="0" smtClean="0"/>
              <a:t>Restrikce kouření</a:t>
            </a:r>
            <a:r>
              <a:rPr lang="cs-CZ" sz="1600" dirty="0" smtClean="0"/>
              <a:t>: všeobecný zákaz kouření na veřejných místech vedl ve státě New York v roce 2004 k 8% redukci hospitalizací pro IM, což je 3800 případů. Zákaz kouření v restauracích v Torontu snížil dokonce počty přijatých do nemocnice pro IM, </a:t>
            </a:r>
            <a:r>
              <a:rPr lang="cs-CZ" sz="1600" dirty="0" err="1" smtClean="0"/>
              <a:t>anginu</a:t>
            </a:r>
            <a:r>
              <a:rPr lang="cs-CZ" sz="1600" dirty="0" smtClean="0"/>
              <a:t> </a:t>
            </a:r>
            <a:r>
              <a:rPr lang="cs-CZ" sz="1600" dirty="0" err="1" smtClean="0"/>
              <a:t>pectoris</a:t>
            </a:r>
            <a:r>
              <a:rPr lang="cs-CZ" sz="1600" dirty="0" smtClean="0"/>
              <a:t> (AP) a CMP o 39 %.</a:t>
            </a:r>
          </a:p>
          <a:p>
            <a:r>
              <a:rPr lang="cs-CZ" sz="1100" dirty="0" smtClean="0"/>
              <a:t>http://zdravi.euro.cz/clanek/postgradualni-medicina/koureni-a-ateroskleroza-461284</a:t>
            </a:r>
          </a:p>
          <a:p>
            <a:endParaRPr lang="cs-CZ" sz="1700" dirty="0"/>
          </a:p>
        </p:txBody>
      </p:sp>
      <p:sp>
        <p:nvSpPr>
          <p:cNvPr id="6" name="Obdélník 5"/>
          <p:cNvSpPr/>
          <p:nvPr/>
        </p:nvSpPr>
        <p:spPr>
          <a:xfrm>
            <a:off x="395536" y="4149080"/>
            <a:ext cx="83529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http://www.</a:t>
            </a:r>
            <a:r>
              <a:rPr lang="cs-CZ" sz="1100" dirty="0" err="1" smtClean="0"/>
              <a:t>szu.cz</a:t>
            </a:r>
            <a:r>
              <a:rPr lang="cs-CZ" sz="1100" dirty="0" smtClean="0"/>
              <a:t>/</a:t>
            </a:r>
            <a:r>
              <a:rPr lang="cs-CZ" sz="1100" dirty="0" err="1" smtClean="0"/>
              <a:t>uploads</a:t>
            </a:r>
            <a:r>
              <a:rPr lang="cs-CZ" sz="1100" dirty="0" smtClean="0"/>
              <a:t>/</a:t>
            </a:r>
            <a:r>
              <a:rPr lang="cs-CZ" sz="1100" dirty="0" err="1" smtClean="0"/>
              <a:t>documents</a:t>
            </a:r>
            <a:r>
              <a:rPr lang="cs-CZ" sz="1100" dirty="0" smtClean="0"/>
              <a:t>/</a:t>
            </a:r>
            <a:r>
              <a:rPr lang="cs-CZ" sz="1100" dirty="0" err="1" smtClean="0"/>
              <a:t>czzp</a:t>
            </a:r>
            <a:r>
              <a:rPr lang="cs-CZ" sz="1100" dirty="0" smtClean="0"/>
              <a:t>/</a:t>
            </a:r>
            <a:r>
              <a:rPr lang="cs-CZ" sz="1100" dirty="0" err="1" smtClean="0"/>
              <a:t>zavislosti</a:t>
            </a:r>
            <a:r>
              <a:rPr lang="cs-CZ" sz="1100" dirty="0" smtClean="0"/>
              <a:t>/</a:t>
            </a:r>
            <a:r>
              <a:rPr lang="cs-CZ" sz="1100" dirty="0" err="1" smtClean="0"/>
              <a:t>koureni</a:t>
            </a:r>
            <a:r>
              <a:rPr lang="cs-CZ" sz="1100" dirty="0" smtClean="0"/>
              <a:t>/zprava-</a:t>
            </a:r>
            <a:r>
              <a:rPr lang="cs-CZ" sz="1100" dirty="0" err="1" smtClean="0"/>
              <a:t>kuractvi</a:t>
            </a:r>
            <a:r>
              <a:rPr lang="cs-CZ" sz="1100" dirty="0" smtClean="0"/>
              <a:t>-2011.pdf</a:t>
            </a:r>
            <a:endParaRPr lang="cs-CZ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Nejčastější komplikace aterosklerózy</a:t>
            </a:r>
            <a:br>
              <a:rPr lang="cs-CZ" sz="3600" b="1" dirty="0" smtClean="0"/>
            </a:br>
            <a:r>
              <a:rPr lang="cs-CZ" sz="3600" b="1" dirty="0" smtClean="0"/>
              <a:t>ICHS =&gt; ANGINA PECTORIS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2160240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err="1" smtClean="0"/>
              <a:t>Angina</a:t>
            </a:r>
            <a:r>
              <a:rPr lang="cs-CZ" dirty="0" smtClean="0"/>
              <a:t> </a:t>
            </a:r>
            <a:r>
              <a:rPr lang="cs-CZ" dirty="0" err="1" smtClean="0"/>
              <a:t>pectoris</a:t>
            </a:r>
            <a:r>
              <a:rPr lang="cs-CZ" dirty="0" smtClean="0"/>
              <a:t> je nejčastějším projevem ischemické choroby srdeční v důsledku aterosklerózy a jako její první příznak se objevuje u 37 % mužů a až 65 % žen. </a:t>
            </a:r>
          </a:p>
          <a:p>
            <a:r>
              <a:rPr lang="cs-CZ" dirty="0" smtClean="0"/>
              <a:t>Ženy v </a:t>
            </a:r>
            <a:r>
              <a:rPr lang="cs-CZ" dirty="0" err="1" smtClean="0"/>
              <a:t>premenopauze</a:t>
            </a:r>
            <a:r>
              <a:rPr lang="cs-CZ" dirty="0" smtClean="0"/>
              <a:t> jsou do jisté míry před ischemickou nemocí chráněny. Po menopauze prevalence stoupá.</a:t>
            </a:r>
          </a:p>
          <a:p>
            <a:endParaRPr lang="cs-CZ" dirty="0"/>
          </a:p>
        </p:txBody>
      </p:sp>
      <p:pic>
        <p:nvPicPr>
          <p:cNvPr id="3074" name="Picture 2" descr="C:\Users\Veronika\Desktop\Moje\ŠKOLA APKIN\Aplikovaná patofyziologie a epidemiologie neinfekčních onemocnění\Seminář\Ateroskleróza\Tabulky, grafy\image (9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212976"/>
            <a:ext cx="4433711" cy="3140968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971600" y="6381328"/>
            <a:ext cx="74705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https://www.heart.org/idc/groups/heart-public/@wcm/@sop/@smd/documents/downloadable/ucm_449846.pdf</a:t>
            </a:r>
            <a:endParaRPr lang="cs-CZ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Nejčastější komplikace aterosklerózy</a:t>
            </a:r>
            <a:br>
              <a:rPr lang="cs-CZ" sz="3600" b="1" dirty="0" smtClean="0"/>
            </a:br>
            <a:r>
              <a:rPr lang="cs-CZ" sz="3600" b="1" dirty="0" smtClean="0"/>
              <a:t>ICHS =&gt; INFARKT MYOKARDU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46876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Ve více než 95% je příčinou koronární ateroskleróza s rupturou intimy a trombózou v místě plátu.</a:t>
            </a:r>
            <a:endParaRPr lang="cs-CZ" dirty="0" smtClean="0"/>
          </a:p>
          <a:p>
            <a:pPr>
              <a:buNone/>
            </a:pPr>
            <a:r>
              <a:rPr lang="cs-CZ" sz="1200" dirty="0" smtClean="0"/>
              <a:t>	http://is.muni.cz/th/67376/lf_m/</a:t>
            </a:r>
          </a:p>
          <a:p>
            <a:endParaRPr lang="cs-CZ" dirty="0"/>
          </a:p>
        </p:txBody>
      </p:sp>
      <p:pic>
        <p:nvPicPr>
          <p:cNvPr id="4098" name="Picture 2" descr="C:\Users\Veronika\Desktop\Moje\ŠKOLA APKIN\Aplikovaná patofyziologie a epidemiologie neinfekčních onemocnění\Seminář\Ateroskleróza\Tabulky, grafy\image (10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9798" y="3068960"/>
            <a:ext cx="4684202" cy="3344813"/>
          </a:xfrm>
          <a:prstGeom prst="rect">
            <a:avLst/>
          </a:prstGeom>
          <a:noFill/>
        </p:spPr>
      </p:pic>
      <p:pic>
        <p:nvPicPr>
          <p:cNvPr id="4099" name="Picture 3" descr="C:\Users\Veronika\Desktop\Moje\ŠKOLA APKIN\Aplikovaná patofyziologie a epidemiologie neinfekčních onemocnění\Seminář\Ateroskleróza\Tabulky, grafy\image (14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68960"/>
            <a:ext cx="4427984" cy="3312368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323528" y="6381328"/>
            <a:ext cx="84969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https://www.heart.org/idc/groups/heart-public/@wcm/@sop/@smd/documents/downloadable/ucm_449846.pdf</a:t>
            </a:r>
            <a:endParaRPr lang="cs-CZ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Pohybová 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U osob s větším rizikem by </a:t>
            </a:r>
            <a:r>
              <a:rPr lang="cs-CZ" dirty="0" smtClean="0"/>
              <a:t>mělo být zásadně provedeno zátěžové vyšetření, a to na začátku programu a dál vždy, když dojde k negativní změně zdravotního stavu.</a:t>
            </a:r>
          </a:p>
          <a:p>
            <a:r>
              <a:rPr lang="cs-CZ" dirty="0" smtClean="0"/>
              <a:t>Doporučuje se každý den (minimálně však 5 dnů v týdnu) absolvovat 30 – 60 minut zátěže střední intenzity, kterou by kromě volnočasových aktivit měla rovněž tvořit zvýšená habituální aktivita.</a:t>
            </a:r>
          </a:p>
          <a:p>
            <a:r>
              <a:rPr lang="cs-CZ" dirty="0" smtClean="0"/>
              <a:t>V prvních týdnech programu se jako prevence zranění pohybového systému doporučují vytrvalostní aktivity nižší intenzity, v průběhu dalších měsíců se intenzita zatížení zvyšuje.</a:t>
            </a:r>
          </a:p>
          <a:p>
            <a:r>
              <a:rPr lang="cs-CZ" dirty="0" smtClean="0"/>
              <a:t>Při vytrvalostním (aerobním) cvičení, které by mělo trvat 30 – 60 minut a mělo by být realizováno 3 – 5krát týdně, by se intenzita měla postupně zvyšovat z 50 – 60 % na 70 – 85 % MTR. </a:t>
            </a:r>
          </a:p>
          <a:p>
            <a:r>
              <a:rPr lang="cs-CZ" dirty="0" smtClean="0"/>
              <a:t>Kontinuální i intervalový typ tréninku.</a:t>
            </a:r>
          </a:p>
          <a:p>
            <a:pPr>
              <a:buNone/>
            </a:pPr>
            <a:r>
              <a:rPr lang="cs-CZ" sz="1800" dirty="0" smtClean="0"/>
              <a:t>	</a:t>
            </a:r>
          </a:p>
          <a:p>
            <a:pPr>
              <a:buNone/>
            </a:pPr>
            <a:r>
              <a:rPr lang="cs-CZ" sz="1800" dirty="0" smtClean="0"/>
              <a:t>	STEJSKAL, Pavel. </a:t>
            </a:r>
            <a:r>
              <a:rPr lang="cs-CZ" sz="1800" i="1" dirty="0" smtClean="0"/>
              <a:t>Patofyziologie tělesné zátěže</a:t>
            </a:r>
            <a:r>
              <a:rPr lang="cs-CZ" sz="1800" dirty="0" smtClean="0"/>
              <a:t>. Brno: Masarykova univerzita, 2014. s. nestránkováno, 200 s. ISBN 978-80-210-7384-5.</a:t>
            </a:r>
            <a:endParaRPr lang="cs-CZ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Pohybová 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Odporový trénink 2 – 3krát týdně</a:t>
            </a:r>
          </a:p>
          <a:p>
            <a:r>
              <a:rPr lang="cs-CZ" dirty="0" smtClean="0"/>
              <a:t>Měl by procvičit většinu velkých svalových skupin končetin i trupu </a:t>
            </a:r>
          </a:p>
          <a:p>
            <a:r>
              <a:rPr lang="cs-CZ" dirty="0" smtClean="0"/>
              <a:t>8 – 10 cvičení různých svalových skupin v jedné sérii</a:t>
            </a:r>
          </a:p>
          <a:p>
            <a:r>
              <a:rPr lang="cs-CZ" dirty="0" smtClean="0"/>
              <a:t>Cvik by se v jednom cvičení měl opakovat 10 – 15 krát</a:t>
            </a:r>
          </a:p>
          <a:p>
            <a:r>
              <a:rPr lang="cs-CZ" dirty="0" smtClean="0"/>
              <a:t>Není-li možné cvik minimálně 10krát zopakovat, je třeba snížit odpor (závaží); a obráceně – vyšší počet opakování by měl vést ke zvýšení hmotnosti závaží nebo přemáhaného odporu. Zpočátku se doporučuje absolvovat jednu sérii, později se počet sérií může zvýšit až na tři.</a:t>
            </a:r>
          </a:p>
          <a:p>
            <a:r>
              <a:rPr lang="cs-CZ" dirty="0" smtClean="0"/>
              <a:t>Snižuje výskyt rizikových faktorů spojených s rozvojem aterosklerózy a jejich komplikací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1600" dirty="0" smtClean="0"/>
              <a:t>STEJSKAL, Pavel. </a:t>
            </a:r>
            <a:r>
              <a:rPr lang="cs-CZ" sz="1600" i="1" dirty="0" smtClean="0"/>
              <a:t>Patofyziologie tělesné zátěže</a:t>
            </a:r>
            <a:r>
              <a:rPr lang="cs-CZ" sz="1600" dirty="0" smtClean="0"/>
              <a:t>. Brno: Masarykova univerzita, 2014. s. nestránkováno, 200 s. ISBN 978-80-210-7384-5.</a:t>
            </a:r>
            <a:endParaRPr lang="cs-CZ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Závěr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Snížení RF =&gt; snížení rozvoje aterosklerózy a s ní spojených komplikací =&gt; pokles úmrtnosti</a:t>
            </a:r>
            <a:endParaRPr lang="cs-CZ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200" dirty="0" smtClean="0">
                <a:hlinkClick r:id="rId2"/>
              </a:rPr>
              <a:t>https://is.cuni.cz/webapps/zzp/detail/105814</a:t>
            </a:r>
            <a:endParaRPr lang="cs-CZ" sz="3200" dirty="0" smtClean="0"/>
          </a:p>
          <a:p>
            <a:r>
              <a:rPr lang="cs-CZ" sz="3200" dirty="0" smtClean="0">
                <a:hlinkClick r:id="rId3"/>
              </a:rPr>
              <a:t>http://zdravi.euro.cz/clanek/postgradualni-medicina/koureni-a-ateroskleroza-461284</a:t>
            </a:r>
            <a:r>
              <a:rPr lang="cs-CZ" sz="3200" dirty="0" smtClean="0"/>
              <a:t> </a:t>
            </a:r>
            <a:endParaRPr lang="cs-CZ" sz="3200" dirty="0" smtClean="0">
              <a:hlinkClick r:id="rId4"/>
            </a:endParaRPr>
          </a:p>
          <a:p>
            <a:r>
              <a:rPr lang="cs-CZ" sz="3200" dirty="0" smtClean="0">
                <a:hlinkClick r:id="rId4"/>
              </a:rPr>
              <a:t>http://www.</a:t>
            </a:r>
            <a:r>
              <a:rPr lang="cs-CZ" sz="3200" dirty="0" err="1" smtClean="0">
                <a:hlinkClick r:id="rId4"/>
              </a:rPr>
              <a:t>kurakova</a:t>
            </a:r>
            <a:r>
              <a:rPr lang="cs-CZ" sz="3200" dirty="0" smtClean="0">
                <a:hlinkClick r:id="rId4"/>
              </a:rPr>
              <a:t>-</a:t>
            </a:r>
            <a:r>
              <a:rPr lang="cs-CZ" sz="3200" dirty="0" err="1" smtClean="0">
                <a:hlinkClick r:id="rId4"/>
              </a:rPr>
              <a:t>plice.cz</a:t>
            </a:r>
            <a:r>
              <a:rPr lang="cs-CZ" sz="3200" dirty="0" smtClean="0">
                <a:hlinkClick r:id="rId4"/>
              </a:rPr>
              <a:t>/</a:t>
            </a:r>
            <a:r>
              <a:rPr lang="cs-CZ" sz="3200" dirty="0" err="1" smtClean="0">
                <a:hlinkClick r:id="rId4"/>
              </a:rPr>
              <a:t>koureni</a:t>
            </a:r>
            <a:r>
              <a:rPr lang="cs-CZ" sz="3200" dirty="0" smtClean="0">
                <a:hlinkClick r:id="rId4"/>
              </a:rPr>
              <a:t>_cigaret/</a:t>
            </a:r>
            <a:r>
              <a:rPr lang="cs-CZ" sz="3200" dirty="0" err="1" smtClean="0">
                <a:hlinkClick r:id="rId4"/>
              </a:rPr>
              <a:t>zajimavosti</a:t>
            </a:r>
            <a:r>
              <a:rPr lang="cs-CZ" sz="3200" dirty="0" smtClean="0">
                <a:hlinkClick r:id="rId4"/>
              </a:rPr>
              <a:t>-a-statistiky/statistiky-</a:t>
            </a:r>
            <a:r>
              <a:rPr lang="cs-CZ" sz="3200" dirty="0" err="1" smtClean="0">
                <a:hlinkClick r:id="rId4"/>
              </a:rPr>
              <a:t>tykajici</a:t>
            </a:r>
            <a:r>
              <a:rPr lang="cs-CZ" sz="3200" dirty="0" smtClean="0">
                <a:hlinkClick r:id="rId4"/>
              </a:rPr>
              <a:t>-se-</a:t>
            </a:r>
            <a:r>
              <a:rPr lang="cs-CZ" sz="3200" dirty="0" err="1" smtClean="0">
                <a:hlinkClick r:id="rId4"/>
              </a:rPr>
              <a:t>koureni</a:t>
            </a:r>
            <a:r>
              <a:rPr lang="cs-CZ" sz="3200" dirty="0" smtClean="0">
                <a:hlinkClick r:id="rId4"/>
              </a:rPr>
              <a:t>/10-statistiky-</a:t>
            </a:r>
            <a:r>
              <a:rPr lang="cs-CZ" sz="3200" dirty="0" err="1" smtClean="0">
                <a:hlinkClick r:id="rId4"/>
              </a:rPr>
              <a:t>tykajici</a:t>
            </a:r>
            <a:r>
              <a:rPr lang="cs-CZ" sz="3200" dirty="0" smtClean="0">
                <a:hlinkClick r:id="rId4"/>
              </a:rPr>
              <a:t>-se-</a:t>
            </a:r>
            <a:r>
              <a:rPr lang="cs-CZ" sz="3200" dirty="0" err="1" smtClean="0">
                <a:hlinkClick r:id="rId4"/>
              </a:rPr>
              <a:t>koureni</a:t>
            </a:r>
            <a:r>
              <a:rPr lang="cs-CZ" sz="3200" dirty="0" smtClean="0">
                <a:hlinkClick r:id="rId4"/>
              </a:rPr>
              <a:t>-cigaret.</a:t>
            </a:r>
            <a:r>
              <a:rPr lang="cs-CZ" sz="3200" dirty="0" err="1" smtClean="0">
                <a:hlinkClick r:id="rId4"/>
              </a:rPr>
              <a:t>html</a:t>
            </a:r>
            <a:endParaRPr lang="cs-CZ" sz="3200" dirty="0" smtClean="0"/>
          </a:p>
          <a:p>
            <a:r>
              <a:rPr lang="cs-CZ" dirty="0" smtClean="0">
                <a:hlinkClick r:id="rId5"/>
              </a:rPr>
              <a:t>http://www.demografie.</a:t>
            </a:r>
            <a:r>
              <a:rPr lang="cs-CZ" dirty="0" err="1" smtClean="0">
                <a:hlinkClick r:id="rId5"/>
              </a:rPr>
              <a:t>info</a:t>
            </a:r>
            <a:r>
              <a:rPr lang="cs-CZ" dirty="0" smtClean="0">
                <a:hlinkClick r:id="rId5"/>
              </a:rPr>
              <a:t>/?</a:t>
            </a:r>
            <a:r>
              <a:rPr lang="cs-CZ" dirty="0" err="1" smtClean="0">
                <a:hlinkClick r:id="rId5"/>
              </a:rPr>
              <a:t>cz</a:t>
            </a:r>
            <a:r>
              <a:rPr lang="cs-CZ" dirty="0" smtClean="0">
                <a:hlinkClick r:id="rId5"/>
              </a:rPr>
              <a:t>_detail_</a:t>
            </a:r>
            <a:r>
              <a:rPr lang="cs-CZ" dirty="0" err="1" smtClean="0">
                <a:hlinkClick r:id="rId5"/>
              </a:rPr>
              <a:t>clanku</a:t>
            </a:r>
            <a:r>
              <a:rPr lang="cs-CZ" dirty="0" smtClean="0">
                <a:hlinkClick r:id="rId5"/>
              </a:rPr>
              <a:t>&amp;</a:t>
            </a:r>
            <a:r>
              <a:rPr lang="cs-CZ" dirty="0" err="1" smtClean="0">
                <a:hlinkClick r:id="rId5"/>
              </a:rPr>
              <a:t>artclID</a:t>
            </a:r>
            <a:r>
              <a:rPr lang="cs-CZ" dirty="0" smtClean="0">
                <a:hlinkClick r:id="rId5"/>
              </a:rPr>
              <a:t>=530</a:t>
            </a:r>
            <a:endParaRPr lang="cs-CZ" dirty="0" smtClean="0"/>
          </a:p>
          <a:p>
            <a:r>
              <a:rPr lang="cs-CZ" sz="3200" dirty="0" smtClean="0">
                <a:hlinkClick r:id="rId6"/>
              </a:rPr>
              <a:t>http://www.</a:t>
            </a:r>
            <a:r>
              <a:rPr lang="cs-CZ" sz="3200" dirty="0" err="1" smtClean="0">
                <a:hlinkClick r:id="rId6"/>
              </a:rPr>
              <a:t>szu.cz</a:t>
            </a:r>
            <a:r>
              <a:rPr lang="cs-CZ" sz="3200" dirty="0" smtClean="0">
                <a:hlinkClick r:id="rId6"/>
              </a:rPr>
              <a:t>/</a:t>
            </a:r>
            <a:r>
              <a:rPr lang="cs-CZ" sz="3200" dirty="0" err="1" smtClean="0">
                <a:hlinkClick r:id="rId6"/>
              </a:rPr>
              <a:t>uploads</a:t>
            </a:r>
            <a:r>
              <a:rPr lang="cs-CZ" sz="3200" dirty="0" smtClean="0">
                <a:hlinkClick r:id="rId6"/>
              </a:rPr>
              <a:t>/</a:t>
            </a:r>
            <a:r>
              <a:rPr lang="cs-CZ" sz="3200" dirty="0" err="1" smtClean="0">
                <a:hlinkClick r:id="rId6"/>
              </a:rPr>
              <a:t>documents</a:t>
            </a:r>
            <a:r>
              <a:rPr lang="cs-CZ" sz="3200" dirty="0" smtClean="0">
                <a:hlinkClick r:id="rId6"/>
              </a:rPr>
              <a:t>/</a:t>
            </a:r>
            <a:r>
              <a:rPr lang="cs-CZ" sz="3200" dirty="0" err="1" smtClean="0">
                <a:hlinkClick r:id="rId6"/>
              </a:rPr>
              <a:t>czzp</a:t>
            </a:r>
            <a:r>
              <a:rPr lang="cs-CZ" sz="3200" dirty="0" smtClean="0">
                <a:hlinkClick r:id="rId6"/>
              </a:rPr>
              <a:t>/</a:t>
            </a:r>
            <a:r>
              <a:rPr lang="cs-CZ" sz="3200" dirty="0" err="1" smtClean="0">
                <a:hlinkClick r:id="rId6"/>
              </a:rPr>
              <a:t>zavislosti</a:t>
            </a:r>
            <a:r>
              <a:rPr lang="cs-CZ" sz="3200" dirty="0" smtClean="0">
                <a:hlinkClick r:id="rId6"/>
              </a:rPr>
              <a:t>/</a:t>
            </a:r>
            <a:r>
              <a:rPr lang="cs-CZ" sz="3200" dirty="0" err="1" smtClean="0">
                <a:hlinkClick r:id="rId6"/>
              </a:rPr>
              <a:t>koureni</a:t>
            </a:r>
            <a:r>
              <a:rPr lang="cs-CZ" sz="3200" dirty="0" smtClean="0">
                <a:hlinkClick r:id="rId6"/>
              </a:rPr>
              <a:t>/zprava-</a:t>
            </a:r>
            <a:r>
              <a:rPr lang="cs-CZ" sz="3200" dirty="0" err="1" smtClean="0">
                <a:hlinkClick r:id="rId6"/>
              </a:rPr>
              <a:t>kuractvi</a:t>
            </a:r>
            <a:r>
              <a:rPr lang="cs-CZ" sz="3200" dirty="0" smtClean="0">
                <a:hlinkClick r:id="rId6"/>
              </a:rPr>
              <a:t>-2011.pdf</a:t>
            </a:r>
            <a:endParaRPr lang="cs-CZ" sz="3200" dirty="0" smtClean="0"/>
          </a:p>
          <a:p>
            <a:r>
              <a:rPr lang="cs-CZ" sz="3200" dirty="0" smtClean="0">
                <a:hlinkClick r:id="rId7"/>
              </a:rPr>
              <a:t>https://www.heart.org/idc/groups/heart-public/@wcm/@sop/@smd/documents/downloadable/ucm_449846.pdf</a:t>
            </a:r>
            <a:r>
              <a:rPr lang="cs-CZ" sz="3200" dirty="0" smtClean="0"/>
              <a:t> </a:t>
            </a:r>
          </a:p>
          <a:p>
            <a:r>
              <a:rPr lang="cs-CZ" sz="3200" dirty="0" smtClean="0"/>
              <a:t>STEJSKAL, Pavel. </a:t>
            </a:r>
            <a:r>
              <a:rPr lang="cs-CZ" sz="3200" i="1" dirty="0" smtClean="0"/>
              <a:t>Patofyziologie tělesné zátěže</a:t>
            </a:r>
            <a:r>
              <a:rPr lang="cs-CZ" sz="3200" dirty="0" smtClean="0"/>
              <a:t>. Brno: Masarykova univerzita, 2014. s. nestránkováno, 200 s. ISBN 978-80-210-7384-5. 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ATEROSKLERÓZA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b="1" u="sng" dirty="0"/>
              <a:t>Ateroskleróza = dlouhodobě probíhající onemocnění cévní stěny, jejíž struktura je narušována tvorbou plátů (</a:t>
            </a:r>
            <a:r>
              <a:rPr lang="cs-CZ" b="1" u="sng" dirty="0" err="1"/>
              <a:t>ateromů</a:t>
            </a:r>
            <a:r>
              <a:rPr lang="cs-CZ" b="1" u="sng" dirty="0" smtClean="0"/>
              <a:t>).</a:t>
            </a:r>
            <a:endParaRPr lang="cs-CZ" dirty="0" smtClean="0"/>
          </a:p>
          <a:p>
            <a:pPr lvl="0"/>
            <a:r>
              <a:rPr lang="cs-CZ" dirty="0" smtClean="0"/>
              <a:t>Hlavní příčina KVO.</a:t>
            </a:r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Etiopatogeneze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Multifaktoriální</a:t>
            </a:r>
          </a:p>
          <a:p>
            <a:pPr lvl="0"/>
            <a:r>
              <a:rPr lang="cs-CZ" dirty="0" smtClean="0"/>
              <a:t>Již v dětském věku</a:t>
            </a:r>
          </a:p>
          <a:p>
            <a:pPr lvl="0"/>
            <a:r>
              <a:rPr lang="cs-CZ" dirty="0" smtClean="0"/>
              <a:t>Vzniká jako specifická reakce na nespecifické poškození cévní stěny</a:t>
            </a:r>
          </a:p>
          <a:p>
            <a:pPr lvl="0"/>
            <a:r>
              <a:rPr lang="cs-CZ" dirty="0" smtClean="0"/>
              <a:t>Rizikové faktory</a:t>
            </a:r>
          </a:p>
          <a:p>
            <a:pPr lvl="1"/>
            <a:r>
              <a:rPr lang="cs-CZ" b="1" dirty="0" smtClean="0"/>
              <a:t>Ovlivnitelné: kouření, </a:t>
            </a:r>
            <a:r>
              <a:rPr lang="cs-CZ" b="1" dirty="0" err="1" smtClean="0"/>
              <a:t>dyslipidémie</a:t>
            </a:r>
            <a:r>
              <a:rPr lang="cs-CZ" b="1" dirty="0" smtClean="0"/>
              <a:t>, hypertenze, DM, obezita, pohybová </a:t>
            </a:r>
            <a:r>
              <a:rPr lang="cs-CZ" b="1" dirty="0" err="1" smtClean="0"/>
              <a:t>inaktivita</a:t>
            </a:r>
            <a:endParaRPr lang="cs-CZ" b="1" dirty="0" smtClean="0"/>
          </a:p>
          <a:p>
            <a:pPr lvl="1"/>
            <a:r>
              <a:rPr lang="cs-CZ" dirty="0" smtClean="0"/>
              <a:t>Neovlivnitelné: věk, pohlaví, genetika</a:t>
            </a:r>
          </a:p>
          <a:p>
            <a:pPr lvl="0"/>
            <a:r>
              <a:rPr lang="cs-CZ" dirty="0" smtClean="0"/>
              <a:t>Dominantní postavení má mezi těmito rizikovými faktory zvýšená koncentrace LDL cholesterolu!!!</a:t>
            </a:r>
          </a:p>
          <a:p>
            <a:r>
              <a:rPr lang="cs-CZ" dirty="0" smtClean="0"/>
              <a:t>Dle současných znalostí jde o faktory, které poškozují cévní endotel a navozují její první stadium – </a:t>
            </a:r>
            <a:r>
              <a:rPr lang="cs-CZ" b="1" dirty="0" err="1" smtClean="0"/>
              <a:t>endoteliální</a:t>
            </a:r>
            <a:r>
              <a:rPr lang="cs-CZ" b="1" dirty="0" smtClean="0"/>
              <a:t> dysfunkci</a:t>
            </a:r>
            <a:r>
              <a:rPr lang="cs-CZ" dirty="0" smtClean="0"/>
              <a:t>. </a:t>
            </a:r>
          </a:p>
          <a:p>
            <a:pPr lvl="0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Etiopatogeneze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věku 45 let u mužů a 55 let u žen se může manifestovat jako ICHS (infarkt myokardu, </a:t>
            </a:r>
            <a:r>
              <a:rPr lang="cs-CZ" dirty="0" err="1" smtClean="0"/>
              <a:t>angina</a:t>
            </a:r>
            <a:r>
              <a:rPr lang="cs-CZ" dirty="0" smtClean="0"/>
              <a:t> </a:t>
            </a:r>
            <a:r>
              <a:rPr lang="cs-CZ" dirty="0" err="1" smtClean="0"/>
              <a:t>pectoris</a:t>
            </a:r>
            <a:r>
              <a:rPr lang="cs-CZ" dirty="0" smtClean="0"/>
              <a:t>), ICHDKK, CMP</a:t>
            </a:r>
          </a:p>
          <a:p>
            <a:r>
              <a:rPr lang="cs-CZ" dirty="0" smtClean="0"/>
              <a:t>Dle </a:t>
            </a:r>
            <a:r>
              <a:rPr lang="cs-CZ" dirty="0" err="1" smtClean="0"/>
              <a:t>Framinghamské</a:t>
            </a:r>
            <a:r>
              <a:rPr lang="cs-CZ" dirty="0" smtClean="0"/>
              <a:t> studie je často (u 50 % mužů a 64 % žen) prvním příznakem aterosklerózy náhlá smrt, bez známek klinicky zjistitelného koronárního onemocnění</a:t>
            </a:r>
          </a:p>
          <a:p>
            <a:r>
              <a:rPr lang="cs-CZ" dirty="0" smtClean="0"/>
              <a:t>Toto riziko lze eliminovat snížením RF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 smtClean="0"/>
              <a:t>Úmrtnost</a:t>
            </a:r>
            <a:r>
              <a:rPr lang="cs-CZ" dirty="0" smtClean="0"/>
              <a:t> na kardiovaskulární onemocnění (KVO) je i přes současné vymoženosti moderní  medicíny </a:t>
            </a:r>
            <a:r>
              <a:rPr lang="cs-CZ" b="1" dirty="0" smtClean="0"/>
              <a:t>velice vysoká </a:t>
            </a:r>
            <a:r>
              <a:rPr lang="cs-CZ" dirty="0" smtClean="0"/>
              <a:t>=&gt; lidé podceňují prevenci. </a:t>
            </a:r>
          </a:p>
          <a:p>
            <a:pPr lvl="0"/>
            <a:r>
              <a:rPr lang="cs-CZ" b="1" dirty="0" smtClean="0"/>
              <a:t>Člověk sám na sobě nepozná, že aterosklerózou trpí</a:t>
            </a:r>
          </a:p>
          <a:p>
            <a:pPr lvl="0"/>
            <a:r>
              <a:rPr lang="cs-CZ" dirty="0" smtClean="0"/>
              <a:t>V průmyslově vyspělých zemích (např. USA a Evropa) je ateroskleróza hlavní příčnou smrti (zodpovídá až za 50 % úmrtí), </a:t>
            </a:r>
          </a:p>
          <a:p>
            <a:pPr lvl="0"/>
            <a:r>
              <a:rPr lang="cs-CZ" dirty="0" smtClean="0"/>
              <a:t>Rozvojové země Afriky a Střední a Jižní Ameriky jí nejsou téměř vůbec zasaženy. </a:t>
            </a:r>
          </a:p>
          <a:p>
            <a:pPr lvl="0"/>
            <a:r>
              <a:rPr lang="cs-CZ" dirty="0" smtClean="0"/>
              <a:t>Česká republika se v úmrtnosti řadí mezi přední místa na světě.</a:t>
            </a:r>
          </a:p>
          <a:p>
            <a:pPr lvl="0"/>
            <a:r>
              <a:rPr lang="cs-CZ" dirty="0" smtClean="0"/>
              <a:t>Nejčastější příčinou KV morality je ICHS, která je způsobena koronární aterosklerózou.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ČR zemře ročně na následky aterosklerotického procesu 50 – 60 000 osob</a:t>
            </a:r>
          </a:p>
          <a:p>
            <a:r>
              <a:rPr lang="cs-CZ" dirty="0" smtClean="0"/>
              <a:t>V České republice mají ženy podobný profil rizikových faktorů jako muži, mezi lety 1985 – 2007/2008 dochází u žen k méně významnému poklesu kouření a zatímco u mužů je jasný trend vzestupu tělesné hmotnosti, tento trend u žen patrný není. U žen v tomto období došlo i k většímu poklesu prevalence hypertenze. Poměrně příznivý vývoj lipidových parametrů je stejný u mužů i u žen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Soubor 205 osob se zvýšeným rizikem vzniku ICHS podstoupil vyšetření CT angiografie koronárních tepen. Nálezy byly posuzovány z hlediska charakteru a stupně aterosklerotického postižení, statisticky byl zhodnocen vliv přítomnosti rizikových faktorů na zjištěných změnách. Osoby souboru byly sledovány v období průměrně 24 měsíců po vyšetření. </a:t>
            </a:r>
          </a:p>
          <a:p>
            <a:r>
              <a:rPr lang="cs-CZ" dirty="0" smtClean="0"/>
              <a:t>Celkem 55 (26,8 %) osob ze souboru bylo zcela bez známek přítomnosti aterosklerózy. Naopak u 150 pacientů </a:t>
            </a:r>
            <a:r>
              <a:rPr lang="cs-CZ" smtClean="0"/>
              <a:t>(</a:t>
            </a:r>
            <a:r>
              <a:rPr lang="cs-CZ" smtClean="0"/>
              <a:t>73,2 </a:t>
            </a:r>
            <a:r>
              <a:rPr lang="cs-CZ" dirty="0" smtClean="0"/>
              <a:t>%) byla nalezena nějaká forma aterosklerózy.</a:t>
            </a:r>
          </a:p>
          <a:p>
            <a:pPr>
              <a:buNone/>
            </a:pPr>
            <a:r>
              <a:rPr lang="cs-CZ" sz="1400" dirty="0" smtClean="0"/>
              <a:t>	https://is.cuni.cz/webapps/zzp/detail/105814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043608" y="260648"/>
          <a:ext cx="705678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/>
                <a:gridCol w="1764196"/>
                <a:gridCol w="1764196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Stupeň postižení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Ženy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Muži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Průměrný věk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Negativní</a:t>
                      </a:r>
                      <a:r>
                        <a:rPr lang="cs-CZ" baseline="0" dirty="0" smtClean="0"/>
                        <a:t> nebo nevýznamný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85,5 %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72,1 %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63,7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Hraniční nebo významný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24,5 %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27,9 %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66,3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bdélník 8"/>
          <p:cNvSpPr/>
          <p:nvPr/>
        </p:nvSpPr>
        <p:spPr>
          <a:xfrm>
            <a:off x="1403648" y="2276872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Tabulka 1 Pohlaví a průměrný věk vzhledem ke stupni postižení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83568" y="544522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Tabulka 2 Výskyt stupně postižení v závislosti na klinických symptomech. </a:t>
            </a:r>
            <a:endParaRPr lang="cs-CZ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043608" y="2996952"/>
          <a:ext cx="7128792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198"/>
                <a:gridCol w="1782198"/>
                <a:gridCol w="1782198"/>
                <a:gridCol w="1782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Stupeň postižení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„Bolest“ na hrudi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Zátěžová dušnost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Zcela bez příznaků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Negativní nebo nevýznamný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71 %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38,5 %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Hraniční nebo významný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29 %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61,5 %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35,1 %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6,3 %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58,6 %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475656" y="616530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 smtClean="0"/>
              <a:t>https://is.cuni.cz/webapps/zzp/detail/105814</a:t>
            </a:r>
            <a:endParaRPr lang="cs-CZ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Porovnání významnosti </a:t>
            </a:r>
            <a:r>
              <a:rPr lang="cs-CZ" dirty="0" err="1" smtClean="0"/>
              <a:t>stenotických</a:t>
            </a:r>
            <a:r>
              <a:rPr lang="cs-CZ" dirty="0" smtClean="0"/>
              <a:t> změn a rizikových faktorů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79512" y="2780928"/>
          <a:ext cx="8712970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720080"/>
                <a:gridCol w="1008112"/>
                <a:gridCol w="604868"/>
                <a:gridCol w="1195332"/>
                <a:gridCol w="547262"/>
                <a:gridCol w="1108922"/>
                <a:gridCol w="648072"/>
                <a:gridCol w="1152128"/>
                <a:gridCol w="576066"/>
              </a:tblGrid>
              <a:tr h="37084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Hypertenze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Dyslipidémie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Obezita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DM2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Negativní nebo nevýznamné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158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138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87,3 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111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70,3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66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41,8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22,2</a:t>
                      </a:r>
                      <a:endParaRPr lang="cs-CZ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Hraniční nebo významné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47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43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91,5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70,2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53,2 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44,7</a:t>
                      </a:r>
                      <a:endParaRPr lang="cs-CZ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Celkem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205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180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FF0000"/>
                          </a:solidFill>
                        </a:rPr>
                        <a:t>87,8 </a:t>
                      </a:r>
                      <a:endParaRPr lang="cs-CZ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144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FF0000"/>
                          </a:solidFill>
                        </a:rPr>
                        <a:t>70,2</a:t>
                      </a:r>
                      <a:endParaRPr lang="cs-CZ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91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FF0000"/>
                          </a:solidFill>
                        </a:rPr>
                        <a:t>44,4</a:t>
                      </a:r>
                      <a:endParaRPr lang="cs-CZ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56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rgbClr val="FF0000"/>
                          </a:solidFill>
                        </a:rPr>
                        <a:t>27,3</a:t>
                      </a:r>
                      <a:endParaRPr lang="cs-CZ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179512" y="501317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Tabulka 3 Výskyt stupně postižení v závislosti na klinických symptomech.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512" y="544522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 smtClean="0"/>
              <a:t>https://is.cuni.cz/webapps/zzp/detail/105814</a:t>
            </a:r>
            <a:endParaRPr lang="cs-CZ" sz="11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1403</TotalTime>
  <Words>1131</Words>
  <Application>Microsoft Office PowerPoint</Application>
  <PresentationFormat>Předvádění na obrazovce (4:3)</PresentationFormat>
  <Paragraphs>209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Technický</vt:lpstr>
      <vt:lpstr>ATEROSKLERÓZA np2412 Aplikovaná patofyziologie a epidemiologie neinfekčních nemocí</vt:lpstr>
      <vt:lpstr>ATEROSKLERÓZA</vt:lpstr>
      <vt:lpstr>Etiopatogeneze</vt:lpstr>
      <vt:lpstr>Etiopatogeneze</vt:lpstr>
      <vt:lpstr>Epidemiologie</vt:lpstr>
      <vt:lpstr>Epidemiologie</vt:lpstr>
      <vt:lpstr>Studie</vt:lpstr>
      <vt:lpstr>Snímek 8</vt:lpstr>
      <vt:lpstr>Porovnání významnosti stenotických změn a rizikových faktorů</vt:lpstr>
      <vt:lpstr>Kombinace vybraných rizikových faktorů v porovnání s významností nálezu</vt:lpstr>
      <vt:lpstr>Prevalence kouření statistiky z roku 2012</vt:lpstr>
      <vt:lpstr>Počet cigaret vykouřených v Evropské unii na osobu za rok</vt:lpstr>
      <vt:lpstr>Prevalence kouření v populaci v ČR</vt:lpstr>
      <vt:lpstr>Nejčastější komplikace aterosklerózy ICHS =&gt; ANGINA PECTORIS</vt:lpstr>
      <vt:lpstr>Nejčastější komplikace aterosklerózy ICHS =&gt; INFARKT MYOKARDU</vt:lpstr>
      <vt:lpstr>Pohybová aktivita</vt:lpstr>
      <vt:lpstr>Pohybová aktivita</vt:lpstr>
      <vt:lpstr>Závěr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ATEROSKLERÓZA np2412 Aplikovaná patofyziologie a epidemiologie neinfekčních nemocí</dc:title>
  <dc:creator>Veronika Kulyková</dc:creator>
  <cp:lastModifiedBy>Veronika Kulyková</cp:lastModifiedBy>
  <cp:revision>110</cp:revision>
  <dcterms:created xsi:type="dcterms:W3CDTF">2016-04-09T07:36:31Z</dcterms:created>
  <dcterms:modified xsi:type="dcterms:W3CDTF">2016-04-18T06:30:08Z</dcterms:modified>
</cp:coreProperties>
</file>