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72" r:id="rId32"/>
    <p:sldId id="273" r:id="rId3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44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25.4.2016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25.4.2016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25.4.2016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25.4.2016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25.4.2016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25.4.2016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25.4.2016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25.4.2016</a:t>
            </a:fld>
            <a:endParaRPr lang="sk-SK"/>
          </a:p>
        </p:txBody>
      </p:sp>
      <p:sp>
        <p:nvSpPr>
          <p:cNvPr id="8" name="Zástupný symbol čísla snímky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Zástupný symbol päty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25.4.2016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25.4.2016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A812B65-9A1B-42FF-8DDA-365A2B0950AF}" type="datetimeFigureOut">
              <a:rPr lang="sk-SK" smtClean="0"/>
              <a:pPr/>
              <a:t>25.4.2016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ľná forma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ľná forma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25.4.2016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eds.a.ebscohost.com/eds/detail/detail?sid=50112534-ec7b-4d63-9504-2e140a6ef2a4@sessionmgr4001&amp;vid=0&amp;hid=4113&amp;bdata=JkF1dGhUeXBlPWlwLGNvb2tpZSx1aWQmbGFuZz1jcyZzaXRlPWVkcy1saXZlJnNjb3BlPXNpdGU=&amp;preview=false" TargetMode="External"/><Relationship Id="rId2" Type="http://schemas.openxmlformats.org/officeDocument/2006/relationships/hyperlink" Target="http://is.muni.cz/th/344867/lf_m/Diplomka_Lenka__konecna__1_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ds.a.ebscohost.com/eds/detail/detail?sid=65f428f5-af65-42fa-8b7c-7b1b2a6a34bd@sessionmgr4004&amp;vid=0&amp;hid=4113&amp;bdata=JkF1dGhUeXBlPWlwLGNvb2tpZSx1aWQmbGFuZz1jcyZzaXRlPWVkcy1saXZlJnNjb3BlPXNpdGU=&amp;preview=false" TargetMode="External"/><Relationship Id="rId4" Type="http://schemas.openxmlformats.org/officeDocument/2006/relationships/hyperlink" Target="http://eds.a.ebscohost.com/eds/detail/detail?sid=56f05f1a-d026-48e0-ae40-d585f01ce80c@sessionmgr4004&amp;vid=0&amp;hid=4113&amp;bdata=JkF1dGhUeXBlPWlwLGNvb2tpZSx1aWQmbGFuZz1jcyZzaXRlPWVkcy1saXZlJnNjb3BlPXNpdGU=&amp;preview=false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9600" y="1066800"/>
            <a:ext cx="7848600" cy="2301240"/>
          </a:xfrm>
        </p:spPr>
        <p:txBody>
          <a:bodyPr/>
          <a:lstStyle/>
          <a:p>
            <a:r>
              <a:rPr lang="en-US" dirty="0" smtClean="0"/>
              <a:t>C</a:t>
            </a:r>
            <a:r>
              <a:rPr lang="sk-SK" dirty="0" err="1" smtClean="0"/>
              <a:t>évní</a:t>
            </a:r>
            <a:r>
              <a:rPr lang="sk-SK" dirty="0" smtClean="0"/>
              <a:t> onemocnení </a:t>
            </a:r>
            <a:r>
              <a:rPr lang="sk-SK" dirty="0" err="1" smtClean="0"/>
              <a:t>mozku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62400" y="5029200"/>
            <a:ext cx="5029200" cy="1295400"/>
          </a:xfrm>
        </p:spPr>
        <p:txBody>
          <a:bodyPr/>
          <a:lstStyle/>
          <a:p>
            <a:r>
              <a:rPr lang="sk-SK" dirty="0" err="1" smtClean="0"/>
              <a:t>Turpišová</a:t>
            </a:r>
            <a:r>
              <a:rPr lang="sk-SK" dirty="0" smtClean="0"/>
              <a:t>, Masaryk</a:t>
            </a:r>
          </a:p>
          <a:p>
            <a:r>
              <a:rPr lang="sk-SK" dirty="0" smtClean="0"/>
              <a:t>APKIN, 2016</a:t>
            </a:r>
            <a:endParaRPr lang="sk-SK" dirty="0"/>
          </a:p>
        </p:txBody>
      </p:sp>
      <p:pic>
        <p:nvPicPr>
          <p:cNvPr id="14338" name="Picture 2" descr="http://www.sancedetem.cz/img/edee/u/index-motives/clanky-neurologi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62250" y="2171699"/>
            <a:ext cx="3714750" cy="29337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467600" cy="1143000"/>
          </a:xfrm>
        </p:spPr>
        <p:txBody>
          <a:bodyPr/>
          <a:lstStyle/>
          <a:p>
            <a:r>
              <a:rPr lang="sk-SK" dirty="0" smtClean="0"/>
              <a:t>	Morbidita podľa veku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Obrázok 3" descr="Graf 4 Mortalita v důsledku cévní mozkové příhody podle věku a pohlaví v ČR (2005).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76400"/>
            <a:ext cx="6934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4267200" cy="1143000"/>
          </a:xfrm>
        </p:spPr>
        <p:txBody>
          <a:bodyPr/>
          <a:lstStyle/>
          <a:p>
            <a:r>
              <a:rPr lang="sk-SK" dirty="0" smtClean="0"/>
              <a:t>Pokles mortality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Pokles </a:t>
            </a:r>
            <a:r>
              <a:rPr lang="sk-SK" dirty="0" err="1" smtClean="0"/>
              <a:t>incidencie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Účinnejšia liečba</a:t>
            </a:r>
          </a:p>
          <a:p>
            <a:endParaRPr lang="sk-SK" dirty="0" smtClean="0"/>
          </a:p>
          <a:p>
            <a:r>
              <a:rPr lang="sk-SK" dirty="0" smtClean="0"/>
              <a:t>Miernejší priebeh                                                 onemocnenia</a:t>
            </a:r>
          </a:p>
          <a:p>
            <a:endParaRPr lang="sk-SK" dirty="0"/>
          </a:p>
        </p:txBody>
      </p:sp>
      <p:pic>
        <p:nvPicPr>
          <p:cNvPr id="32770" name="Picture 2" descr="http://www.pokerzone.cz/resizer/?x=265&amp;y=199&amp;url=http://www.pokerzone.cz/images/articles/excerpt_thumbs/traff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1671798"/>
            <a:ext cx="4876800" cy="36622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Rehabilitace u CMP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300" dirty="0" smtClean="0"/>
              <a:t>U pacientů po CMP: </a:t>
            </a:r>
          </a:p>
          <a:p>
            <a:pPr>
              <a:buNone/>
            </a:pPr>
            <a:r>
              <a:rPr lang="cs-CZ" sz="3300" dirty="0" smtClean="0"/>
              <a:t>           senzorické poruchy</a:t>
            </a:r>
          </a:p>
          <a:p>
            <a:pPr>
              <a:buNone/>
            </a:pPr>
            <a:r>
              <a:rPr lang="cs-CZ" sz="3300" dirty="0" smtClean="0"/>
              <a:t>           poruchy symbolických funkcí</a:t>
            </a:r>
          </a:p>
          <a:p>
            <a:pPr>
              <a:buNone/>
            </a:pPr>
            <a:r>
              <a:rPr lang="cs-CZ" sz="3300" dirty="0" smtClean="0"/>
              <a:t>           poruchy kognitivních funkcí</a:t>
            </a:r>
          </a:p>
          <a:p>
            <a:pPr>
              <a:buNone/>
            </a:pPr>
            <a:r>
              <a:rPr lang="cs-CZ" sz="3300" dirty="0" smtClean="0"/>
              <a:t>           hybnosti končetin (centrální parézy)</a:t>
            </a:r>
          </a:p>
          <a:p>
            <a:pPr>
              <a:buNone/>
            </a:pPr>
            <a:r>
              <a:rPr lang="cs-CZ" sz="3300" dirty="0" smtClean="0"/>
              <a:t>           postižení hlavových nervů</a:t>
            </a:r>
          </a:p>
          <a:p>
            <a:pPr>
              <a:buNone/>
            </a:pPr>
            <a:r>
              <a:rPr lang="cs-CZ" sz="3300" dirty="0" smtClean="0"/>
              <a:t>           povrchové i hluboké citlivosti</a:t>
            </a:r>
          </a:p>
          <a:p>
            <a:pPr>
              <a:buNone/>
            </a:pPr>
            <a:r>
              <a:rPr lang="cs-CZ" sz="3300" dirty="0" smtClean="0"/>
              <a:t>           vestibulární a cerebelární</a:t>
            </a:r>
          </a:p>
          <a:p>
            <a:r>
              <a:rPr lang="cs-CZ" sz="3300" dirty="0" smtClean="0"/>
              <a:t>Cílené ovlivňování v rámci komplexního rehabilitačního programu</a:t>
            </a:r>
          </a:p>
          <a:p>
            <a:pPr>
              <a:buNone/>
            </a:pPr>
            <a:r>
              <a:rPr lang="cs-CZ" dirty="0" smtClean="0"/>
              <a:t>                           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Rehabilitační program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800" dirty="0" smtClean="0"/>
              <a:t>Obnova nezávislého, plnohodnotného tělesného a duševního života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Zmírnění trvalých následků nemoci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1. fáze- léčebná rehabilitace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2. fáze- sociální rehabilitace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3. fáze- pracovní rehabilitace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Rehabilitační program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/>
              <a:t>Fyzioterapeutické metody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Kombinace Vojtovy metody, konceptu manželů </a:t>
            </a:r>
            <a:r>
              <a:rPr lang="cs-CZ" sz="2800" dirty="0" err="1" smtClean="0"/>
              <a:t>Bobathových</a:t>
            </a:r>
            <a:r>
              <a:rPr lang="cs-CZ" sz="2800" dirty="0" smtClean="0"/>
              <a:t> a proprioceptivní neuromuskulární facilitace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Značný význam ergoterapie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Aplikace ve všech stádiích CMP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Postup dle aktuálního stavu pacienta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Akutní stádium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3000"/>
            <a:ext cx="7467600" cy="498316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První 1- 2 týdny</a:t>
            </a:r>
          </a:p>
          <a:p>
            <a:r>
              <a:rPr lang="cs-CZ" sz="2800" dirty="0" smtClean="0"/>
              <a:t>Svalová hypotonie se ztrátou aktivní hybnosti postižených končetin s poruchou čití</a:t>
            </a:r>
          </a:p>
          <a:p>
            <a:r>
              <a:rPr lang="cs-CZ" sz="2800" dirty="0" smtClean="0"/>
              <a:t>Polohování</a:t>
            </a:r>
          </a:p>
          <a:p>
            <a:r>
              <a:rPr lang="cs-CZ" sz="2800" dirty="0" smtClean="0"/>
              <a:t>Nácvik posturálních reflexních mechanismů</a:t>
            </a:r>
          </a:p>
          <a:p>
            <a:r>
              <a:rPr lang="cs-CZ" sz="2800" dirty="0" smtClean="0"/>
              <a:t>Otáčení na lůžku</a:t>
            </a:r>
          </a:p>
          <a:p>
            <a:r>
              <a:rPr lang="cs-CZ" sz="2800" dirty="0" smtClean="0"/>
              <a:t>Zvedání a přetáčení pánve do stran</a:t>
            </a:r>
          </a:p>
          <a:p>
            <a:r>
              <a:rPr lang="cs-CZ" sz="2800" dirty="0" smtClean="0"/>
              <a:t>Dechová gymnastika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Subakutní stádium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Za 1- 2 měsíce</a:t>
            </a:r>
          </a:p>
          <a:p>
            <a:r>
              <a:rPr lang="cs-CZ" sz="2800" dirty="0" smtClean="0"/>
              <a:t>Rozvoj </a:t>
            </a:r>
            <a:r>
              <a:rPr lang="cs-CZ" sz="2800" dirty="0" err="1" smtClean="0"/>
              <a:t>spasticity</a:t>
            </a:r>
            <a:endParaRPr lang="cs-CZ" sz="2800" dirty="0" smtClean="0"/>
          </a:p>
          <a:p>
            <a:r>
              <a:rPr lang="cs-CZ" sz="2800" dirty="0" smtClean="0"/>
              <a:t>Snížení pomocí cvičení</a:t>
            </a:r>
          </a:p>
          <a:p>
            <a:r>
              <a:rPr lang="cs-CZ" sz="2800" dirty="0" smtClean="0"/>
              <a:t>Většinou flexorů horních končetin a extenzorů dolních končetin</a:t>
            </a:r>
          </a:p>
          <a:p>
            <a:r>
              <a:rPr lang="cs-CZ" sz="2800" dirty="0" smtClean="0"/>
              <a:t>Učení stability v sedě</a:t>
            </a:r>
          </a:p>
          <a:p>
            <a:r>
              <a:rPr lang="cs-CZ" sz="2800" dirty="0" smtClean="0"/>
              <a:t>Stoj- stabilita kolenního kloubu</a:t>
            </a:r>
          </a:p>
          <a:p>
            <a:pPr>
              <a:buNone/>
            </a:pPr>
            <a:r>
              <a:rPr lang="cs-CZ" sz="2800" dirty="0" smtClean="0"/>
              <a:t>          - dorzální flexe nohy </a:t>
            </a:r>
            <a:r>
              <a:rPr lang="cs-CZ" sz="2800" dirty="0" smtClean="0"/>
              <a:t>paretické   </a:t>
            </a:r>
            <a:r>
              <a:rPr lang="cs-CZ" sz="2800" dirty="0" smtClean="0"/>
              <a:t>končetiny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Porucha posturálních reflexů- přenášení váhy </a:t>
            </a:r>
          </a:p>
          <a:p>
            <a:pPr>
              <a:lnSpc>
                <a:spcPct val="200000"/>
              </a:lnSpc>
            </a:pPr>
            <a:r>
              <a:rPr lang="cs-CZ" dirty="0" smtClean="0"/>
              <a:t>Nácvik stereotypu chůze</a:t>
            </a:r>
          </a:p>
          <a:p>
            <a:pPr>
              <a:lnSpc>
                <a:spcPct val="200000"/>
              </a:lnSpc>
            </a:pPr>
            <a:r>
              <a:rPr lang="cs-CZ" dirty="0" smtClean="0"/>
              <a:t>Jemné a izolované pohyby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Subakutní stádium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Typický spastický vzorec CMP</a:t>
            </a:r>
          </a:p>
          <a:p>
            <a:r>
              <a:rPr lang="cs-CZ" sz="2800" dirty="0" smtClean="0"/>
              <a:t>rameno v depresi</a:t>
            </a:r>
          </a:p>
          <a:p>
            <a:r>
              <a:rPr lang="cs-CZ" sz="2800" dirty="0" smtClean="0"/>
              <a:t>addukce a vnitřní rotace flexe lokte je </a:t>
            </a:r>
          </a:p>
          <a:p>
            <a:pPr>
              <a:buNone/>
            </a:pPr>
            <a:r>
              <a:rPr lang="cs-CZ" sz="2800" dirty="0" smtClean="0"/>
              <a:t>    spojena s pronací předloktí, flexí ruky a </a:t>
            </a:r>
          </a:p>
          <a:p>
            <a:pPr>
              <a:buNone/>
            </a:pPr>
            <a:r>
              <a:rPr lang="cs-CZ" sz="2800" dirty="0" smtClean="0"/>
              <a:t>    prstů</a:t>
            </a:r>
          </a:p>
          <a:p>
            <a:r>
              <a:rPr lang="cs-CZ" sz="2800" dirty="0" smtClean="0"/>
              <a:t>pánev je tažena dozadu </a:t>
            </a:r>
          </a:p>
          <a:p>
            <a:r>
              <a:rPr lang="cs-CZ" sz="2800" dirty="0" smtClean="0"/>
              <a:t>dolní končetina je ve vnitřní rotaci </a:t>
            </a:r>
          </a:p>
          <a:p>
            <a:r>
              <a:rPr lang="cs-CZ" sz="2800" dirty="0" smtClean="0"/>
              <a:t>kyčel a koleno jsou v extenzi </a:t>
            </a:r>
          </a:p>
          <a:p>
            <a:r>
              <a:rPr lang="cs-CZ" sz="2800" dirty="0" smtClean="0"/>
              <a:t>chodidlo je v plantární flexi s inverzí </a:t>
            </a:r>
          </a:p>
          <a:p>
            <a:r>
              <a:rPr lang="cs-CZ" sz="2800" dirty="0" smtClean="0"/>
              <a:t>trup je laterálně zkrácen </a:t>
            </a:r>
            <a:endParaRPr lang="en-GB" sz="2800" dirty="0"/>
          </a:p>
        </p:txBody>
      </p:sp>
      <p:pic>
        <p:nvPicPr>
          <p:cNvPr id="1026" name="Picture 2" descr="C:\Users\Aninka\Desktop\APKIN\2. semestr\Aplikovaná patofyziologie a epidemiologie neinfekčních nemocí\seminář- Kapounková\prezentace\Výstřiže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0550" y="762000"/>
            <a:ext cx="2203450" cy="59825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Chronické stádium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Nedochází ke zlepšení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Špatné posturální a motorické stereotypy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Mnohdy se pro zlepšení stavu zahajuje metodická řada cvičení od úplného začátku s návratem do nižších poloh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krahulik.info/wp-content/uploads/Cevy-1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t="8117" r="26582" b="32356"/>
          <a:stretch>
            <a:fillRect/>
          </a:stretch>
        </p:blipFill>
        <p:spPr bwMode="auto">
          <a:xfrm>
            <a:off x="4800600" y="2438400"/>
            <a:ext cx="4118264" cy="31242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7400" y="381000"/>
            <a:ext cx="7467600" cy="1143000"/>
          </a:xfrm>
        </p:spPr>
        <p:txBody>
          <a:bodyPr/>
          <a:lstStyle/>
          <a:p>
            <a:r>
              <a:rPr lang="sk-SK" dirty="0" smtClean="0"/>
              <a:t>Čo patrí pod CMO?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Ischemická cievna mozgová príhoda</a:t>
            </a:r>
          </a:p>
          <a:p>
            <a:pPr lvl="1"/>
            <a:r>
              <a:rPr lang="sk-SK" dirty="0" smtClean="0"/>
              <a:t>80 - 85 %</a:t>
            </a:r>
          </a:p>
          <a:p>
            <a:r>
              <a:rPr lang="sk-SK" dirty="0" smtClean="0"/>
              <a:t>Mozgové </a:t>
            </a:r>
            <a:r>
              <a:rPr lang="sk-SK" dirty="0" smtClean="0"/>
              <a:t>krvácanie</a:t>
            </a:r>
            <a:endParaRPr lang="sk-SK" dirty="0" smtClean="0"/>
          </a:p>
          <a:p>
            <a:pPr lvl="1"/>
            <a:r>
              <a:rPr lang="sk-SK" dirty="0" smtClean="0"/>
              <a:t>10 – 15 %</a:t>
            </a:r>
          </a:p>
          <a:p>
            <a:r>
              <a:rPr lang="sk-SK" dirty="0" err="1" smtClean="0"/>
              <a:t>Tranzitórna</a:t>
            </a:r>
            <a:r>
              <a:rPr lang="sk-SK" dirty="0" smtClean="0"/>
              <a:t> ischemická                        </a:t>
            </a:r>
            <a:r>
              <a:rPr lang="sk-SK" dirty="0" err="1" smtClean="0"/>
              <a:t>ataka</a:t>
            </a:r>
            <a:endParaRPr lang="sk-SK" dirty="0" smtClean="0"/>
          </a:p>
          <a:p>
            <a:pPr lvl="1"/>
            <a:r>
              <a:rPr lang="sk-SK" dirty="0" smtClean="0"/>
              <a:t>5 -10 %</a:t>
            </a:r>
          </a:p>
          <a:p>
            <a:r>
              <a:rPr lang="sk-SK" dirty="0" err="1" smtClean="0"/>
              <a:t>Subarachnodíálne</a:t>
            </a:r>
            <a:r>
              <a:rPr lang="sk-SK" dirty="0" smtClean="0"/>
              <a:t>                         krvácanie</a:t>
            </a:r>
          </a:p>
          <a:p>
            <a:pPr lvl="1"/>
            <a:r>
              <a:rPr lang="sk-SK" dirty="0" smtClean="0"/>
              <a:t>5%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25562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/>
              <a:t>Speciální rehabilitace poškozených neuromuskulárních funkcí a kontrola motoriky</a:t>
            </a:r>
            <a:endParaRPr lang="en-GB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/>
              <a:t>Cvičení rovnováhy (nestabilní plošina)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Zlepšení statické rovnováhy ve stoje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Redukce bočného kolísání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Zlepšení symetrie postoje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Trénink na běhátku- obnova chůze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sz="2800" dirty="0" smtClean="0"/>
              <a:t>Využití virtuální reality pro facilitaci motorického zotavení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Zlepšení síly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Odporový dynamický trénink DK</a:t>
            </a:r>
          </a:p>
          <a:p>
            <a:pPr>
              <a:buNone/>
            </a:pPr>
            <a:r>
              <a:rPr lang="cs-CZ" sz="2800" dirty="0" smtClean="0"/>
              <a:t>        - zlepšení řízení motoriky</a:t>
            </a:r>
          </a:p>
          <a:p>
            <a:pPr>
              <a:buNone/>
            </a:pPr>
            <a:r>
              <a:rPr lang="cs-CZ" sz="2800" dirty="0" smtClean="0"/>
              <a:t>        - zlepšení prosté chůze</a:t>
            </a:r>
          </a:p>
          <a:p>
            <a:pPr>
              <a:buNone/>
            </a:pPr>
            <a:r>
              <a:rPr lang="cs-CZ" sz="2800" dirty="0" smtClean="0"/>
              <a:t>        - zlepšení chůze do schodů</a:t>
            </a:r>
          </a:p>
          <a:p>
            <a:pPr>
              <a:buNone/>
            </a:pPr>
            <a:r>
              <a:rPr lang="cs-CZ" sz="2800" dirty="0" smtClean="0"/>
              <a:t>                (rozpor autorů)</a:t>
            </a:r>
          </a:p>
          <a:p>
            <a:r>
              <a:rPr lang="cs-CZ" sz="2800" dirty="0" smtClean="0"/>
              <a:t>Odporový trénink- v případě redukované svalové síly a svalové ochablosti, nikoliv při svalové hypertonii !</a:t>
            </a:r>
          </a:p>
          <a:p>
            <a:r>
              <a:rPr lang="cs-CZ" sz="2800" dirty="0" smtClean="0"/>
              <a:t>Modifikace cvičení- ne ve stoje, ale v sedě</a:t>
            </a:r>
          </a:p>
          <a:p>
            <a:r>
              <a:rPr lang="cs-CZ" sz="2800" dirty="0" smtClean="0"/>
              <a:t>Dbát na bezpečnost pacientů</a:t>
            </a:r>
          </a:p>
          <a:p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3000"/>
            <a:ext cx="7467600" cy="498316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Aerobní pohybová aktivita 3- 5x týdně</a:t>
            </a:r>
          </a:p>
          <a:p>
            <a:r>
              <a:rPr lang="cs-CZ" sz="2800" dirty="0" smtClean="0"/>
              <a:t>Zpočátku cca 20 min., postupně zvyšovat</a:t>
            </a:r>
          </a:p>
          <a:p>
            <a:r>
              <a:rPr lang="cs-CZ" sz="2800" dirty="0" smtClean="0"/>
              <a:t>Pacienti se závažnou ztrátou zdatnosti- intenzita pod 50% VO2 </a:t>
            </a:r>
            <a:r>
              <a:rPr lang="cs-CZ" sz="2800" dirty="0" err="1" smtClean="0"/>
              <a:t>peak</a:t>
            </a:r>
            <a:endParaRPr lang="cs-CZ" sz="2800" dirty="0" smtClean="0"/>
          </a:p>
          <a:p>
            <a:r>
              <a:rPr lang="cs-CZ" sz="2800" dirty="0" smtClean="0"/>
              <a:t>EV cca 300 </a:t>
            </a:r>
            <a:r>
              <a:rPr lang="cs-CZ" sz="2800" dirty="0" err="1" smtClean="0"/>
              <a:t>kcal</a:t>
            </a:r>
            <a:r>
              <a:rPr lang="cs-CZ" sz="2800" dirty="0" smtClean="0"/>
              <a:t>/CJ (1000- 1500 </a:t>
            </a:r>
            <a:r>
              <a:rPr lang="cs-CZ" sz="2800" dirty="0" err="1" smtClean="0"/>
              <a:t>kcal</a:t>
            </a:r>
            <a:r>
              <a:rPr lang="cs-CZ" sz="2800" dirty="0" smtClean="0"/>
              <a:t>/týden)</a:t>
            </a:r>
          </a:p>
          <a:p>
            <a:r>
              <a:rPr lang="cs-CZ" sz="2800" dirty="0" smtClean="0"/>
              <a:t>Doporučení monitorování SF při zátěži</a:t>
            </a:r>
          </a:p>
          <a:p>
            <a:r>
              <a:rPr lang="cs-CZ" sz="2800" dirty="0" smtClean="0"/>
              <a:t>PPA- téměř vždy zvýšení VO2 </a:t>
            </a:r>
            <a:r>
              <a:rPr lang="cs-CZ" sz="2800" dirty="0" err="1" smtClean="0"/>
              <a:t>peak</a:t>
            </a: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             pokles </a:t>
            </a:r>
            <a:r>
              <a:rPr lang="cs-CZ" sz="2800" dirty="0" err="1" smtClean="0"/>
              <a:t>TKs</a:t>
            </a:r>
            <a:r>
              <a:rPr lang="cs-CZ" sz="2800" dirty="0" smtClean="0"/>
              <a:t> při </a:t>
            </a:r>
            <a:r>
              <a:rPr lang="cs-CZ" sz="2800" dirty="0" err="1" smtClean="0"/>
              <a:t>submaximálním</a:t>
            </a:r>
            <a:r>
              <a:rPr lang="cs-CZ" sz="2800" dirty="0" smtClean="0"/>
              <a:t>   zatížení</a:t>
            </a:r>
          </a:p>
          <a:p>
            <a:endParaRPr lang="en-GB" sz="2800" dirty="0"/>
          </a:p>
        </p:txBody>
      </p:sp>
      <p:sp>
        <p:nvSpPr>
          <p:cNvPr id="2050" name="AutoShape 2" descr="Výsledek obrázku pro šipka naho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52" name="AutoShape 4" descr="Výsledek obrázku pro šipka naho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470648" cy="3276600"/>
          </a:xfrm>
        </p:spPr>
        <p:txBody>
          <a:bodyPr>
            <a:normAutofit/>
          </a:bodyPr>
          <a:lstStyle/>
          <a:p>
            <a:pPr algn="ctr"/>
            <a:r>
              <a:rPr lang="cs-CZ" sz="9600" b="1" dirty="0" smtClean="0"/>
              <a:t>STUDIE</a:t>
            </a:r>
            <a:endParaRPr lang="en-GB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REHABILITACE PACIENTŮ NA DOLÉČOVACÍCH LŮŽKÁCH PO CMP: KOMBINACE FYZIOTERAPIE A ERGOTERAPIE</a:t>
            </a:r>
            <a:endParaRPr lang="en-GB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Hlavním cílem- zhodnocení fyzioterapeutického a ergoterapeutického tréninku u pacientů po CMP na doléčovacích lůžkách v průměrné délce tří měsíců</a:t>
            </a:r>
          </a:p>
          <a:p>
            <a:r>
              <a:rPr lang="cs-CZ" sz="2400" dirty="0" smtClean="0"/>
              <a:t>zhodnocení funkčního stavu- test funkční míry nezávislosti FIM</a:t>
            </a:r>
          </a:p>
          <a:p>
            <a:r>
              <a:rPr lang="cs-CZ" sz="2400" dirty="0" smtClean="0"/>
              <a:t>Předpoklad- intenzivní rehabilitace a ergoterapie pacientů na doléčovacích lůžkách má pozitivní vliv na zvýšení míry soběstačnosti pacientů po CMP a že nejsou statisticky významné rozdíly mezi jednotlivými pohlavími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Vyšetřeno 53pacientů, z čehož 48 studii dokončilo</a:t>
            </a:r>
          </a:p>
          <a:p>
            <a:r>
              <a:rPr lang="cs-CZ" sz="2800" dirty="0" smtClean="0"/>
              <a:t>Studie se účastnilo 23 žen (48%) a 25 mužů (52%)</a:t>
            </a:r>
          </a:p>
          <a:p>
            <a:r>
              <a:rPr lang="cs-CZ" sz="2800" dirty="0" smtClean="0"/>
              <a:t>Zbylých 5 nedokončilo z důvodů- 2x úmrtí a 3x transfer do jiného zařízení</a:t>
            </a:r>
          </a:p>
          <a:p>
            <a:r>
              <a:rPr lang="cs-CZ" sz="2800" dirty="0" smtClean="0"/>
              <a:t>Věkové rozložení probandů bylo mezi 44 a 90 lety</a:t>
            </a:r>
          </a:p>
          <a:p>
            <a:r>
              <a:rPr lang="cs-CZ" sz="2800" dirty="0" smtClean="0"/>
              <a:t>FIM- hodnocení 18 činností v 6 kategoriích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Bodové hodnocení FIM testu</a:t>
            </a:r>
            <a:endParaRPr lang="en-GB" dirty="0"/>
          </a:p>
        </p:txBody>
      </p:sp>
      <p:pic>
        <p:nvPicPr>
          <p:cNvPr id="38914" name="Picture 2" descr="C:\Users\Aninka\Desktop\APKIN\2. semestr\Aplikovaná patofyziologie a epidemiologie neinfekčních nemocí\seminář- Kapounková\prezentace\FIM test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752600"/>
            <a:ext cx="7162800" cy="31344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7467600" cy="46038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04800"/>
            <a:ext cx="8077200" cy="6172200"/>
          </a:xfrm>
        </p:spPr>
        <p:txBody>
          <a:bodyPr>
            <a:normAutofit fontScale="92500" lnSpcReduction="10000"/>
          </a:bodyPr>
          <a:lstStyle/>
          <a:p>
            <a:r>
              <a:rPr lang="cs-CZ" sz="2600" dirty="0" smtClean="0"/>
              <a:t>výrazné zlepšení pacientů ve všech</a:t>
            </a:r>
            <a:br>
              <a:rPr lang="cs-CZ" sz="2600" dirty="0" smtClean="0"/>
            </a:br>
            <a:r>
              <a:rPr lang="cs-CZ" sz="2600" dirty="0" smtClean="0"/>
              <a:t>kvalitách FIM testu</a:t>
            </a:r>
          </a:p>
          <a:p>
            <a:r>
              <a:rPr lang="cs-CZ" sz="2600" dirty="0" smtClean="0"/>
              <a:t>rehabilitace má kladný vliv na zvyšování soběstačnosti </a:t>
            </a:r>
            <a:r>
              <a:rPr lang="cs-CZ" sz="2600" dirty="0" smtClean="0"/>
              <a:t>pacientů po </a:t>
            </a:r>
            <a:r>
              <a:rPr lang="cs-CZ" sz="2600" dirty="0" smtClean="0"/>
              <a:t>cévní mozkové příhodě</a:t>
            </a:r>
          </a:p>
          <a:p>
            <a:r>
              <a:rPr lang="cs-CZ" sz="2600" dirty="0" smtClean="0"/>
              <a:t>Chůze po schodech- samostatně nebo s dopomocí druhé osoby či pomůcky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 </a:t>
            </a:r>
            <a:br>
              <a:rPr lang="cs-CZ" dirty="0" smtClean="0"/>
            </a:br>
            <a:r>
              <a:rPr lang="cs-CZ" sz="1900" dirty="0" smtClean="0"/>
              <a:t>i další prováděné studie potvrzují </a:t>
            </a:r>
            <a:r>
              <a:rPr lang="cs-CZ" sz="1800" dirty="0" smtClean="0"/>
              <a:t>zlepšení motorických </a:t>
            </a:r>
            <a:r>
              <a:rPr lang="cs-CZ" sz="1800" dirty="0" smtClean="0"/>
              <a:t>dovedností po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kvalitně prováděné </a:t>
            </a:r>
            <a:r>
              <a:rPr lang="cs-CZ" sz="1800" dirty="0" smtClean="0"/>
              <a:t>rehabilitaci </a:t>
            </a:r>
            <a:r>
              <a:rPr lang="cs-CZ" sz="1800" dirty="0" smtClean="0"/>
              <a:t>a zlepšení dovedností kognitivních </a:t>
            </a:r>
            <a:r>
              <a:rPr lang="cs-CZ" sz="1800" dirty="0" smtClean="0"/>
              <a:t>k celkovému</a:t>
            </a:r>
            <a:r>
              <a:rPr lang="cs-CZ" sz="1800" dirty="0" smtClean="0"/>
              <a:t> </a:t>
            </a:r>
            <a:r>
              <a:rPr lang="cs-CZ" sz="1800" dirty="0" smtClean="0"/>
              <a:t>zlepšení </a:t>
            </a:r>
            <a:r>
              <a:rPr lang="cs-CZ" sz="1800" dirty="0" smtClean="0"/>
              <a:t>stavu pacienta</a:t>
            </a:r>
            <a:br>
              <a:rPr lang="cs-CZ" sz="1800" dirty="0" smtClean="0"/>
            </a:br>
            <a:endParaRPr lang="en-GB" sz="1900" dirty="0"/>
          </a:p>
        </p:txBody>
      </p:sp>
      <p:pic>
        <p:nvPicPr>
          <p:cNvPr id="39939" name="Picture 3" descr="C:\Users\Aninka\Desktop\APKIN\2. semestr\Aplikovaná patofyziologie a epidemiologie neinfekčních nemocí\seminář- Kapounková\prezentace\test schod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667000"/>
            <a:ext cx="8460235" cy="2063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54162"/>
          </a:xfrm>
        </p:spPr>
        <p:txBody>
          <a:bodyPr>
            <a:noAutofit/>
          </a:bodyPr>
          <a:lstStyle/>
          <a:p>
            <a:r>
              <a:rPr lang="cs-CZ" sz="3600" dirty="0" smtClean="0"/>
              <a:t>Vliv aerobního tréninku u CMP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 </a:t>
            </a:r>
            <a:r>
              <a:rPr lang="cs-CZ" sz="2800" dirty="0" err="1" smtClean="0"/>
              <a:t>Rimmer</a:t>
            </a:r>
            <a:r>
              <a:rPr lang="cs-CZ" sz="2800" dirty="0" smtClean="0"/>
              <a:t>, J. H., &amp; </a:t>
            </a:r>
            <a:r>
              <a:rPr lang="cs-CZ" sz="2800" dirty="0" err="1" smtClean="0"/>
              <a:t>Wang</a:t>
            </a:r>
            <a:r>
              <a:rPr lang="cs-CZ" sz="2800" dirty="0" smtClean="0"/>
              <a:t>, E. (2005). Aerobic </a:t>
            </a:r>
            <a:r>
              <a:rPr lang="cs-CZ" sz="2800" dirty="0" err="1" smtClean="0"/>
              <a:t>exercise</a:t>
            </a:r>
            <a:r>
              <a:rPr lang="cs-CZ" sz="2800" dirty="0" smtClean="0"/>
              <a:t> </a:t>
            </a:r>
            <a:r>
              <a:rPr lang="cs-CZ" sz="2800" dirty="0" err="1" smtClean="0"/>
              <a:t>training</a:t>
            </a:r>
            <a:r>
              <a:rPr lang="cs-CZ" sz="2800" dirty="0" smtClean="0"/>
              <a:t> in </a:t>
            </a:r>
            <a:r>
              <a:rPr lang="cs-CZ" sz="2800" dirty="0" err="1" smtClean="0"/>
              <a:t>stroke</a:t>
            </a:r>
            <a:r>
              <a:rPr lang="cs-CZ" sz="2800" dirty="0" smtClean="0"/>
              <a:t> </a:t>
            </a:r>
            <a:r>
              <a:rPr lang="cs-CZ" sz="2800" dirty="0" err="1" smtClean="0"/>
              <a:t>survivors</a:t>
            </a:r>
            <a:r>
              <a:rPr lang="cs-CZ" sz="2800" dirty="0" smtClean="0"/>
              <a:t>. </a:t>
            </a:r>
            <a:r>
              <a:rPr lang="cs-CZ" sz="2800" i="1" dirty="0" err="1" smtClean="0"/>
              <a:t>Topics</a:t>
            </a:r>
            <a:r>
              <a:rPr lang="cs-CZ" sz="2800" i="1" dirty="0" smtClean="0"/>
              <a:t> In </a:t>
            </a:r>
            <a:r>
              <a:rPr lang="cs-CZ" sz="2800" i="1" dirty="0" err="1" smtClean="0"/>
              <a:t>Stroke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Rehabilitation</a:t>
            </a:r>
            <a:r>
              <a:rPr lang="cs-CZ" sz="2800" dirty="0" smtClean="0"/>
              <a:t>, </a:t>
            </a:r>
            <a:r>
              <a:rPr lang="cs-CZ" sz="2800" i="1" dirty="0" smtClean="0"/>
              <a:t>12</a:t>
            </a:r>
            <a:r>
              <a:rPr lang="cs-CZ" sz="2800" dirty="0" smtClean="0"/>
              <a:t>(1), 17-30.</a:t>
            </a:r>
            <a:endParaRPr lang="en-GB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1200"/>
            <a:ext cx="7467600" cy="4876800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sz="2400" dirty="0" smtClean="0"/>
              <a:t>Změny VO2 </a:t>
            </a:r>
            <a:r>
              <a:rPr lang="cs-CZ" sz="2400" dirty="0" err="1" smtClean="0"/>
              <a:t>peak</a:t>
            </a:r>
            <a:r>
              <a:rPr lang="cs-CZ" sz="2400" dirty="0" smtClean="0"/>
              <a:t> po aerobním tréninku u pacientů po CMP (dle 7 studií)</a:t>
            </a:r>
            <a:endParaRPr lang="en-GB" sz="2400" dirty="0"/>
          </a:p>
        </p:txBody>
      </p:sp>
      <p:pic>
        <p:nvPicPr>
          <p:cNvPr id="40962" name="Picture 2" descr="C:\Users\Aninka\Desktop\APKIN\2. semestr\Aplikovaná patofyziologie a epidemiologie neinfekčních nemocí\seminář- Kapounková\prezentace\aerobní trénink- studi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52600"/>
            <a:ext cx="8153400" cy="3982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9351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 smtClean="0"/>
              <a:t>Vysoce intenzivní aerobní intervalový trénink u pacientů 3- 9 měsíců po CMP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en-US" sz="2400" dirty="0" smtClean="0"/>
              <a:t> Physiotherapy Research International: The Journal For Researchers And Clinicians In Physical Therapy [</a:t>
            </a:r>
            <a:r>
              <a:rPr lang="en-US" sz="2400" dirty="0" err="1" smtClean="0"/>
              <a:t>Physiother</a:t>
            </a:r>
            <a:r>
              <a:rPr lang="en-US" sz="2400" dirty="0" smtClean="0"/>
              <a:t> Res </a:t>
            </a:r>
            <a:r>
              <a:rPr lang="en-US" sz="2400" dirty="0" err="1" smtClean="0"/>
              <a:t>Int</a:t>
            </a:r>
            <a:r>
              <a:rPr lang="en-US" sz="2400" dirty="0" smtClean="0"/>
              <a:t>] 2014 Sep; Vol. 19 (3), pp. 129-39. </a:t>
            </a:r>
            <a:r>
              <a:rPr lang="en-US" sz="2400" i="1" dirty="0" smtClean="0"/>
              <a:t>Date of Electronic Publication: </a:t>
            </a:r>
            <a:r>
              <a:rPr lang="en-US" sz="2400" dirty="0" smtClean="0"/>
              <a:t>2013 Dec 04.</a:t>
            </a:r>
            <a:endParaRPr lang="en-GB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86000"/>
            <a:ext cx="7467600" cy="41910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6 týdenní vysoce intenzivní aerobní tréninkový program, 2x týdně, 10 mužů, 5 žen (61- 85 let)</a:t>
            </a:r>
          </a:p>
          <a:p>
            <a:r>
              <a:rPr lang="cs-CZ" sz="2400" dirty="0" smtClean="0"/>
              <a:t>4x4 min. intervaly</a:t>
            </a:r>
          </a:p>
          <a:p>
            <a:r>
              <a:rPr lang="cs-CZ" sz="2400" dirty="0" smtClean="0"/>
              <a:t>85- 95% VO2 </a:t>
            </a:r>
            <a:r>
              <a:rPr lang="cs-CZ" sz="2400" dirty="0" err="1" smtClean="0"/>
              <a:t>peak</a:t>
            </a:r>
            <a:endParaRPr lang="cs-CZ" sz="2400" dirty="0" smtClean="0"/>
          </a:p>
          <a:p>
            <a:r>
              <a:rPr lang="cs-CZ" sz="2400" dirty="0" smtClean="0"/>
              <a:t>3 min. aktivní odpočinek</a:t>
            </a:r>
          </a:p>
          <a:p>
            <a:r>
              <a:rPr lang="pl-PL" sz="2400" dirty="0" smtClean="0"/>
              <a:t>výsledky byly hodnoceny před a po intervenci, po 6 a 12 týdnech sledování</a:t>
            </a:r>
          </a:p>
          <a:p>
            <a:r>
              <a:rPr lang="pl-PL" sz="2400" dirty="0" smtClean="0"/>
              <a:t>Důraz na bezpečnost pacientů- rizikoví</a:t>
            </a:r>
          </a:p>
          <a:p>
            <a:r>
              <a:rPr lang="pl-PL" sz="2400" dirty="0" smtClean="0"/>
              <a:t>Výsledky prokazují významné zlepšení- chůze delších vzdáleností</a:t>
            </a:r>
          </a:p>
          <a:p>
            <a:endParaRPr lang="pl-PL" sz="2400" dirty="0" smtClean="0"/>
          </a:p>
          <a:p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http://hokejorli.cz/hokejorli.wz.cz/images/vykricnik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09600" y="457200"/>
            <a:ext cx="7558743" cy="6014955"/>
          </a:xfrm>
          <a:prstGeom prst="rect">
            <a:avLst/>
          </a:prstGeom>
          <a:noFill/>
        </p:spPr>
      </p:pic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990600" y="1219200"/>
            <a:ext cx="7467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4000" b="1" dirty="0" smtClean="0">
                <a:solidFill>
                  <a:schemeClr val="bg1"/>
                </a:solidFill>
              </a:rPr>
              <a:t>	Jednou z hlavných príčin morbidity a mortality</a:t>
            </a:r>
          </a:p>
          <a:p>
            <a:endParaRPr lang="sk-SK" sz="4000" b="1" dirty="0" smtClean="0">
              <a:solidFill>
                <a:schemeClr val="bg1"/>
              </a:solidFill>
            </a:endParaRPr>
          </a:p>
          <a:p>
            <a:endParaRPr lang="sk-SK" sz="40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sk-SK" sz="4000" b="1" dirty="0" smtClean="0">
                <a:solidFill>
                  <a:schemeClr val="bg1"/>
                </a:solidFill>
              </a:rPr>
              <a:t>	V priemyselných štátoch 3 najčastejšia príčina smrti</a:t>
            </a:r>
            <a:endParaRPr lang="sk-SK" sz="4000" b="1" dirty="0">
              <a:solidFill>
                <a:schemeClr val="bg1"/>
              </a:solidFill>
            </a:endParaRPr>
          </a:p>
        </p:txBody>
      </p:sp>
      <p:sp>
        <p:nvSpPr>
          <p:cNvPr id="13314" name="AutoShape 2" descr="Image result for vykricni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4779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dirty="0" smtClean="0"/>
              <a:t>Neznalost u pacientů v Číně ohledně CMP spojené s hypertenzí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sz="2000" u="sng" dirty="0" smtClean="0"/>
              <a:t> BMC Public Health</a:t>
            </a:r>
            <a:r>
              <a:rPr lang="en-US" sz="2000" dirty="0" smtClean="0"/>
              <a:t>. 2/19/2016, Vol. 16, p1-6. 6p. 2 Charts, 1 Graph.</a:t>
            </a:r>
            <a:endParaRPr lang="en-GB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28800"/>
            <a:ext cx="7467600" cy="4648200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Nízká míra léčby a kontroly hypertenze, částečně kvůli své neznalosti, jsou hlavními příčinami vysokému výskytu CMP v Číně</a:t>
            </a:r>
          </a:p>
          <a:p>
            <a:r>
              <a:rPr lang="cs-CZ" sz="2400" dirty="0" smtClean="0"/>
              <a:t>Pacienti s diagnózou hypertenze po CMP registrovaní v </a:t>
            </a:r>
            <a:r>
              <a:rPr lang="cs-CZ" sz="2400" dirty="0" err="1" smtClean="0"/>
              <a:t>Nanjing</a:t>
            </a:r>
            <a:r>
              <a:rPr lang="cs-CZ" sz="2400" dirty="0" smtClean="0"/>
              <a:t> </a:t>
            </a:r>
            <a:r>
              <a:rPr lang="cs-CZ" sz="2400" dirty="0" err="1" smtClean="0"/>
              <a:t>Stroke</a:t>
            </a:r>
            <a:r>
              <a:rPr lang="cs-CZ" sz="2400" dirty="0" smtClean="0"/>
              <a:t> Registry Program v letech 2004 až 2014</a:t>
            </a:r>
          </a:p>
          <a:p>
            <a:r>
              <a:rPr lang="cs-CZ" sz="2400" dirty="0" smtClean="0"/>
              <a:t>Z celkového počtu 5309 pacientů s vůbec první mrtvicí, 3732 (70,3%) bylo diagnostikováno s hypertenzí- 593 (15,9%) nevědělo, že má hypertenzi v období první mrtvice</a:t>
            </a:r>
          </a:p>
          <a:p>
            <a:r>
              <a:rPr lang="cs-CZ" sz="2400" dirty="0" smtClean="0"/>
              <a:t>15,9% čínských pacientů s hypertenzí neměli povědomí o riziku CMP (spojeno s nižším vzděláním a kouřením)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3000"/>
            <a:ext cx="7467600" cy="498316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cs-CZ" sz="2600" dirty="0" smtClean="0"/>
              <a:t>Kolář, P. </a:t>
            </a:r>
            <a:r>
              <a:rPr lang="cs-CZ" sz="2600" dirty="0" err="1" smtClean="0"/>
              <a:t>et</a:t>
            </a:r>
            <a:r>
              <a:rPr lang="cs-CZ" sz="2600" dirty="0" smtClean="0"/>
              <a:t> </a:t>
            </a:r>
            <a:r>
              <a:rPr lang="cs-CZ" sz="2600" dirty="0" err="1" smtClean="0"/>
              <a:t>al</a:t>
            </a:r>
            <a:r>
              <a:rPr lang="cs-CZ" sz="2600" dirty="0" smtClean="0"/>
              <a:t>. </a:t>
            </a:r>
            <a:r>
              <a:rPr lang="cs-CZ" sz="2600" i="1" dirty="0" smtClean="0"/>
              <a:t>Rehabilitace v klinické praxi. </a:t>
            </a:r>
            <a:r>
              <a:rPr lang="cs-CZ" sz="2600" dirty="0" smtClean="0"/>
              <a:t>Praha: </a:t>
            </a:r>
            <a:r>
              <a:rPr lang="cs-CZ" sz="2600" dirty="0" err="1" smtClean="0"/>
              <a:t>Galén</a:t>
            </a:r>
            <a:r>
              <a:rPr lang="cs-CZ" sz="2600" dirty="0" smtClean="0"/>
              <a:t>, 2012.</a:t>
            </a:r>
          </a:p>
          <a:p>
            <a:pPr>
              <a:lnSpc>
                <a:spcPct val="120000"/>
              </a:lnSpc>
            </a:pPr>
            <a:r>
              <a:rPr lang="cs-CZ" sz="2600" dirty="0" smtClean="0"/>
              <a:t>Stejskal,P. </a:t>
            </a:r>
            <a:r>
              <a:rPr lang="cs-CZ" sz="2600" i="1" dirty="0" smtClean="0"/>
              <a:t>Patofyziologie tělesné zátěže. </a:t>
            </a:r>
            <a:r>
              <a:rPr lang="cs-CZ" sz="2600" dirty="0" smtClean="0"/>
              <a:t>Brno. (skripta)</a:t>
            </a:r>
          </a:p>
          <a:p>
            <a:pPr>
              <a:lnSpc>
                <a:spcPct val="120000"/>
              </a:lnSpc>
            </a:pPr>
            <a:r>
              <a:rPr lang="cs-CZ" sz="2600" dirty="0" smtClean="0">
                <a:hlinkClick r:id="rId2"/>
              </a:rPr>
              <a:t>http://is.muni.cz/th/344867/lf_m/Diplomka_Lenka__konecna__1_.pdf</a:t>
            </a:r>
            <a:endParaRPr lang="cs-CZ" sz="2600" dirty="0" smtClean="0"/>
          </a:p>
          <a:p>
            <a:pPr>
              <a:lnSpc>
                <a:spcPct val="120000"/>
              </a:lnSpc>
            </a:pPr>
            <a:r>
              <a:rPr lang="cs-CZ" sz="2600" dirty="0" smtClean="0">
                <a:hlinkClick r:id="rId3"/>
              </a:rPr>
              <a:t>http://eds.a.ebscohost.com/eds/detail/detail?sid=50112534-ec7b-4d63-9504-2e140a6ef2a4%40sessionmgr4001&amp;vid=0&amp;hid=4113&amp;bdata=JkF1dGhUeXBlPWlwLGNvb2tpZSx1aWQmbGFuZz1jcyZzaXRlPWVkcy1saXZlJnNjb3BlPXNpdGU%3d&amp;preview=false#AN=15735998&amp;db=mdc</a:t>
            </a:r>
            <a:endParaRPr lang="cs-CZ" sz="2600" dirty="0" smtClean="0"/>
          </a:p>
          <a:p>
            <a:pPr>
              <a:lnSpc>
                <a:spcPct val="120000"/>
              </a:lnSpc>
            </a:pPr>
            <a:r>
              <a:rPr lang="cs-CZ" sz="2600" dirty="0" smtClean="0">
                <a:hlinkClick r:id="rId4"/>
              </a:rPr>
              <a:t>http://eds.a.ebscohost.com/eds/detail/detail?sid=56f05f1a-d026-48e0-ae40-d585f01ce80c%40sessionmgr4004&amp;vid=0&amp;hid=4113&amp;bdata=JkF1dGhUeXBlPWlwLGNvb2tpZSx1aWQmbGFuZz1jcyZzaXRlPWVkcy1saXZlJnNjb3BlPXNpdGU%3d&amp;preview=false#AN=24375978&amp;db=mdc</a:t>
            </a:r>
            <a:endParaRPr lang="cs-CZ" sz="2600" dirty="0" smtClean="0"/>
          </a:p>
          <a:p>
            <a:pPr>
              <a:lnSpc>
                <a:spcPct val="120000"/>
              </a:lnSpc>
            </a:pPr>
            <a:r>
              <a:rPr lang="cs-CZ" sz="2600" dirty="0" smtClean="0">
                <a:hlinkClick r:id="rId5"/>
              </a:rPr>
              <a:t>http://eds.a.ebscohost.com/eds/detail/detail?sid=65f428f5-af65-42fa-8b7c-7b1b2a6a34bd%40sessionmgr4004&amp;vid=0&amp;hid=4113&amp;bdata=JkF1dGhUeXBlPWlwLGNvb2tpZSx1aWQmbGFuZz1jcyZzaXRlPWVkcy1saXZlJnNjb3BlPXNpdGU%3d&amp;preview=false#AN=113201324&amp;db=a9h</a:t>
            </a:r>
            <a:endParaRPr lang="cs-CZ" sz="2600" dirty="0" smtClean="0"/>
          </a:p>
          <a:p>
            <a:endParaRPr lang="cs-CZ" sz="2400" dirty="0" smtClean="0"/>
          </a:p>
          <a:p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7470648" cy="3764280"/>
          </a:xfrm>
        </p:spPr>
        <p:txBody>
          <a:bodyPr>
            <a:normAutofit/>
          </a:bodyPr>
          <a:lstStyle/>
          <a:p>
            <a:pPr algn="ctr"/>
            <a:r>
              <a:rPr lang="cs-CZ" sz="8000" dirty="0" smtClean="0"/>
              <a:t>Děkujeme za pozornost</a:t>
            </a:r>
            <a:endParaRPr lang="en-GB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 akútnom období (prvé dva týždne) zomiera 10-15 % pacientov</a:t>
            </a:r>
          </a:p>
          <a:p>
            <a:endParaRPr lang="sk-SK" dirty="0" smtClean="0"/>
          </a:p>
          <a:p>
            <a:r>
              <a:rPr lang="sk-SK" dirty="0" smtClean="0"/>
              <a:t>Do pol roka 30 %</a:t>
            </a:r>
            <a:endParaRPr lang="sk-SK" dirty="0"/>
          </a:p>
        </p:txBody>
      </p:sp>
      <p:pic>
        <p:nvPicPr>
          <p:cNvPr id="28674" name="Picture 2" descr="http://clipartfreefor.com/cliparts/patient-clipart/cliparti1_patient-clipart_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971800"/>
            <a:ext cx="3733800" cy="3186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7467600" cy="1143000"/>
          </a:xfrm>
        </p:spPr>
        <p:txBody>
          <a:bodyPr/>
          <a:lstStyle/>
          <a:p>
            <a:r>
              <a:rPr lang="sk-SK" dirty="0" smtClean="0"/>
              <a:t>	Všeobecná štatistika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71800" y="1265237"/>
            <a:ext cx="4495800" cy="4525963"/>
          </a:xfrm>
        </p:spPr>
        <p:txBody>
          <a:bodyPr/>
          <a:lstStyle/>
          <a:p>
            <a:pPr>
              <a:buNone/>
            </a:pPr>
            <a:r>
              <a:rPr lang="sk-SK" dirty="0" smtClean="0"/>
              <a:t>Podľa regiónov</a:t>
            </a:r>
            <a:endParaRPr lang="sk-SK" dirty="0"/>
          </a:p>
        </p:txBody>
      </p:sp>
      <p:pic>
        <p:nvPicPr>
          <p:cNvPr id="30722" name="Picture 2" descr="C:\Users\Palo\Desktop\EPI CMO\Mortalita.jpg"/>
          <p:cNvPicPr>
            <a:picLocks noChangeAspect="1" noChangeArrowheads="1"/>
          </p:cNvPicPr>
          <p:nvPr/>
        </p:nvPicPr>
        <p:blipFill>
          <a:blip r:embed="rId2" cstate="print"/>
          <a:srcRect r="50329"/>
          <a:stretch>
            <a:fillRect/>
          </a:stretch>
        </p:blipFill>
        <p:spPr bwMode="auto">
          <a:xfrm>
            <a:off x="457200" y="2133600"/>
            <a:ext cx="8077200" cy="1295400"/>
          </a:xfrm>
          <a:prstGeom prst="rect">
            <a:avLst/>
          </a:prstGeom>
          <a:noFill/>
        </p:spPr>
      </p:pic>
      <p:pic>
        <p:nvPicPr>
          <p:cNvPr id="30723" name="Picture 3" descr="C:\Users\Palo\Desktop\EPI CMO\Mortalita.jpg"/>
          <p:cNvPicPr>
            <a:picLocks noChangeAspect="1" noChangeArrowheads="1"/>
          </p:cNvPicPr>
          <p:nvPr/>
        </p:nvPicPr>
        <p:blipFill>
          <a:blip r:embed="rId2" cstate="print"/>
          <a:srcRect l="64157"/>
          <a:stretch>
            <a:fillRect/>
          </a:stretch>
        </p:blipFill>
        <p:spPr bwMode="auto">
          <a:xfrm>
            <a:off x="991392" y="3733800"/>
            <a:ext cx="6857208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7467600" cy="1143000"/>
          </a:xfrm>
        </p:spPr>
        <p:txBody>
          <a:bodyPr/>
          <a:lstStyle/>
          <a:p>
            <a:r>
              <a:rPr lang="sk-SK" dirty="0" smtClean="0"/>
              <a:t>	Rizikové faktory (WHO)</a:t>
            </a:r>
            <a:endParaRPr lang="sk-SK" dirty="0"/>
          </a:p>
        </p:txBody>
      </p:sp>
      <p:pic>
        <p:nvPicPr>
          <p:cNvPr id="29700" name="Picture 4" descr="C:\Users\Palo\Desktop\EPI CMO\Risk fakto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057400"/>
            <a:ext cx="7977301" cy="3048000"/>
          </a:xfrm>
          <a:prstGeom prst="rect">
            <a:avLst/>
          </a:prstGeom>
          <a:noFill/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762000" y="5334000"/>
            <a:ext cx="77724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kumimoji="0" lang="sk-SK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DALY</a:t>
            </a:r>
            <a:r>
              <a:rPr kumimoji="0" lang="sk-SK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- </a:t>
            </a:r>
            <a:r>
              <a:rPr lang="sk-SK" sz="14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400" dirty="0" err="1" smtClean="0">
                <a:latin typeface="Arial" pitchFamily="34" charset="0"/>
                <a:cs typeface="Arial" pitchFamily="34" charset="0"/>
              </a:rPr>
              <a:t>disability-adjusted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400" dirty="0" err="1" smtClean="0">
                <a:latin typeface="Arial" pitchFamily="34" charset="0"/>
                <a:cs typeface="Arial" pitchFamily="34" charset="0"/>
              </a:rPr>
              <a:t>life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400" dirty="0" err="1" smtClean="0">
                <a:latin typeface="Arial" pitchFamily="34" charset="0"/>
                <a:cs typeface="Arial" pitchFamily="34" charset="0"/>
              </a:rPr>
              <a:t>year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 – počet rokov ktoré postihnutý “stratí“ kvôli chorobe (v %)</a:t>
            </a:r>
            <a:endParaRPr kumimoji="0" lang="sk-SK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991600" cy="1143000"/>
          </a:xfrm>
        </p:spPr>
        <p:txBody>
          <a:bodyPr>
            <a:normAutofit/>
          </a:bodyPr>
          <a:lstStyle/>
          <a:p>
            <a:r>
              <a:rPr lang="sk-SK" dirty="0" smtClean="0"/>
              <a:t>Mortalita–Cievne ochorenia mozgu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31746" name="Picture 2" descr="C:\Users\Palo\Desktop\EPI CMO\The disability-adjusted life year (DALY) - pocet rokov stratenych kvoli chorobe.jpg"/>
          <p:cNvPicPr>
            <a:picLocks noChangeAspect="1" noChangeArrowheads="1"/>
          </p:cNvPicPr>
          <p:nvPr/>
        </p:nvPicPr>
        <p:blipFill>
          <a:blip r:embed="rId2" cstate="print"/>
          <a:srcRect l="64042"/>
          <a:stretch>
            <a:fillRect/>
          </a:stretch>
        </p:blipFill>
        <p:spPr bwMode="auto">
          <a:xfrm>
            <a:off x="762000" y="3733800"/>
            <a:ext cx="7924800" cy="1698171"/>
          </a:xfrm>
          <a:prstGeom prst="rect">
            <a:avLst/>
          </a:prstGeom>
          <a:noFill/>
        </p:spPr>
      </p:pic>
      <p:pic>
        <p:nvPicPr>
          <p:cNvPr id="5" name="Picture 2" descr="C:\Users\Palo\Desktop\EPI CMO\The disability-adjusted life year (DALY) - pocet rokov stratenych kvoli chorobe.jpg"/>
          <p:cNvPicPr>
            <a:picLocks noChangeAspect="1" noChangeArrowheads="1"/>
          </p:cNvPicPr>
          <p:nvPr/>
        </p:nvPicPr>
        <p:blipFill>
          <a:blip r:embed="rId2" cstate="print"/>
          <a:srcRect r="51335"/>
          <a:stretch>
            <a:fillRect/>
          </a:stretch>
        </p:blipFill>
        <p:spPr bwMode="auto">
          <a:xfrm>
            <a:off x="381000" y="1752600"/>
            <a:ext cx="8534400" cy="1503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Česká republika – počet hospitalizácií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Obrázok 3" descr="Graf 2 Vývoj počtu hospitalizací pro cévní mozkovou příhodu v ČR (1986–2007).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295400"/>
            <a:ext cx="6477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		    Mortalita v ČR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Obrázok 3" descr="Graf 3 Vývoj standardizované mortality v důsledku cévní mozkové příhody v ČR (1989–2007).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76400"/>
            <a:ext cx="7848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5541</TotalTime>
  <Words>871</Words>
  <Application>Microsoft Office PowerPoint</Application>
  <PresentationFormat>Předvádění na obrazovce (4:3)</PresentationFormat>
  <Paragraphs>161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Technický</vt:lpstr>
      <vt:lpstr>Cévní onemocnení mozku</vt:lpstr>
      <vt:lpstr>Čo patrí pod CMO?</vt:lpstr>
      <vt:lpstr>Snímek 3</vt:lpstr>
      <vt:lpstr>Snímek 4</vt:lpstr>
      <vt:lpstr> Všeobecná štatistika</vt:lpstr>
      <vt:lpstr> Rizikové faktory (WHO)</vt:lpstr>
      <vt:lpstr>Mortalita–Cievne ochorenia mozgu </vt:lpstr>
      <vt:lpstr>Česká republika – počet hospitalizácií </vt:lpstr>
      <vt:lpstr>      Mortalita v ČR</vt:lpstr>
      <vt:lpstr> Morbidita podľa veku</vt:lpstr>
      <vt:lpstr>Pokles mortality</vt:lpstr>
      <vt:lpstr>Rehabilitace u CMP</vt:lpstr>
      <vt:lpstr>Rehabilitační program</vt:lpstr>
      <vt:lpstr>Rehabilitační program</vt:lpstr>
      <vt:lpstr>Akutní stádium</vt:lpstr>
      <vt:lpstr>Subakutní stádium</vt:lpstr>
      <vt:lpstr>Snímek 17</vt:lpstr>
      <vt:lpstr>Subakutní stádium</vt:lpstr>
      <vt:lpstr>Chronické stádium</vt:lpstr>
      <vt:lpstr>Speciální rehabilitace poškozených neuromuskulárních funkcí a kontrola motoriky</vt:lpstr>
      <vt:lpstr>Zlepšení síly</vt:lpstr>
      <vt:lpstr>Snímek 22</vt:lpstr>
      <vt:lpstr>STUDIE</vt:lpstr>
      <vt:lpstr>REHABILITACE PACIENTŮ NA DOLÉČOVACÍCH LŮŽKÁCH PO CMP: KOMBINACE FYZIOTERAPIE A ERGOTERAPIE</vt:lpstr>
      <vt:lpstr>Snímek 25</vt:lpstr>
      <vt:lpstr>Bodové hodnocení FIM testu</vt:lpstr>
      <vt:lpstr>Snímek 27</vt:lpstr>
      <vt:lpstr>Vliv aerobního tréninku u CMP  Rimmer, J. H., &amp; Wang, E. (2005). Aerobic exercise training in stroke survivors. Topics In Stroke Rehabilitation, 12(1), 17-30.</vt:lpstr>
      <vt:lpstr>Vysoce intenzivní aerobní intervalový trénink u pacientů 3- 9 měsíců po CMP  Physiotherapy Research International: The Journal For Researchers And Clinicians In Physical Therapy [Physiother Res Int] 2014 Sep; Vol. 19 (3), pp. 129-39. Date of Electronic Publication: 2013 Dec 04.</vt:lpstr>
      <vt:lpstr>Neznalost u pacientů v Číně ohledně CMP spojené s hypertenzí  BMC Public Health. 2/19/2016, Vol. 16, p1-6. 6p. 2 Charts, 1 Graph.</vt:lpstr>
      <vt:lpstr>Zdroje</vt:lpstr>
      <vt:lpstr>Děkujeme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Cévní onemocnení mozku</dc:title>
  <dc:creator>Palo</dc:creator>
  <cp:lastModifiedBy>Aninka</cp:lastModifiedBy>
  <cp:revision>86</cp:revision>
  <dcterms:created xsi:type="dcterms:W3CDTF">2016-04-08T23:08:13Z</dcterms:created>
  <dcterms:modified xsi:type="dcterms:W3CDTF">2016-04-25T06:13:11Z</dcterms:modified>
</cp:coreProperties>
</file>