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65" r:id="rId18"/>
    <p:sldId id="278" r:id="rId19"/>
    <p:sldId id="279" r:id="rId20"/>
    <p:sldId id="280" r:id="rId21"/>
    <p:sldId id="281" r:id="rId22"/>
    <p:sldId id="283" r:id="rId23"/>
    <p:sldId id="282" r:id="rId24"/>
    <p:sldId id="284" r:id="rId25"/>
    <p:sldId id="262" r:id="rId26"/>
    <p:sldId id="263" r:id="rId27"/>
    <p:sldId id="26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2686CC3-A126-421A-BA46-C864227ECEFB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F430CCE-0DE2-4416-B11C-B7F8CB78872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cs-CZ" sz="2700" dirty="0" smtClean="0"/>
              <a:t>Diabetes </a:t>
            </a:r>
            <a:r>
              <a:rPr lang="cs-CZ" sz="2700" dirty="0" err="1" smtClean="0"/>
              <a:t>Mellitus</a:t>
            </a:r>
            <a:r>
              <a:rPr lang="cs-CZ" sz="2700" dirty="0" smtClean="0"/>
              <a:t> I. a II. typu</a:t>
            </a:r>
            <a:br>
              <a:rPr lang="cs-CZ" sz="2700" dirty="0" smtClean="0"/>
            </a:br>
            <a:r>
              <a:rPr lang="cs-CZ" sz="2200" dirty="0" smtClean="0"/>
              <a:t>Patofyziologie, epidemiologie, prevence a léčba.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Vojtěch </a:t>
            </a:r>
            <a:r>
              <a:rPr lang="cs-CZ" dirty="0" err="1" smtClean="0"/>
              <a:t>Grün</a:t>
            </a:r>
            <a:endParaRPr lang="cs-CZ" dirty="0" smtClean="0"/>
          </a:p>
          <a:p>
            <a:r>
              <a:rPr lang="cs-CZ" dirty="0" smtClean="0"/>
              <a:t>Tomáš Hlinský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58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DM v České Republice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Prevalence se stále zvyšuje</a:t>
            </a:r>
          </a:p>
          <a:p>
            <a:r>
              <a:rPr lang="cs-CZ" dirty="0" smtClean="0"/>
              <a:t>Incidence přibližně stejná</a:t>
            </a:r>
          </a:p>
          <a:p>
            <a:r>
              <a:rPr lang="cs-CZ" dirty="0" smtClean="0"/>
              <a:t>Mortalita klesá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6480720" cy="478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08" y="1375761"/>
            <a:ext cx="6728427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3211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Prevalence DM v ČR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877272"/>
            <a:ext cx="8229600" cy="565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http://www.uzis.cz/rychle-informace/cinnost-oboru-diabetologie-pece-diabetiky-roce-2013</a:t>
            </a:r>
            <a:endParaRPr lang="cs-CZ" sz="1400" dirty="0"/>
          </a:p>
        </p:txBody>
      </p:sp>
      <p:pic>
        <p:nvPicPr>
          <p:cNvPr id="1026" name="Picture 2" descr="C:\Users\Vojtěch\Desktop\graf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7488832" cy="461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92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Srovnání DM v ČR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7298602" cy="311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19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Epidemiologie T1DM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roce 2013 asi 497 000 diabetiků do 14 let</a:t>
            </a:r>
          </a:p>
          <a:p>
            <a:r>
              <a:rPr lang="cs-CZ" dirty="0" smtClean="0"/>
              <a:t>Nejvíce Evropa, následuje Severní Amerika a jihovýchodní Asie</a:t>
            </a:r>
          </a:p>
          <a:p>
            <a:r>
              <a:rPr lang="cs-CZ" dirty="0" smtClean="0"/>
              <a:t>Vysoká incidence v rozvinutých zemích</a:t>
            </a:r>
          </a:p>
          <a:p>
            <a:r>
              <a:rPr lang="cs-CZ" dirty="0" smtClean="0"/>
              <a:t>Trend se téměř zastavil v Norsku, Švédsku, Dánsku</a:t>
            </a:r>
          </a:p>
          <a:p>
            <a:r>
              <a:rPr lang="cs-CZ" dirty="0" smtClean="0"/>
              <a:t>Jinak nárust cca 3-4 % ročně</a:t>
            </a:r>
          </a:p>
        </p:txBody>
      </p:sp>
    </p:spTree>
    <p:extLst>
      <p:ext uri="{BB962C8B-B14F-4D97-AF65-F5344CB8AC3E}">
        <p14:creationId xmlns:p14="http://schemas.microsoft.com/office/powerpoint/2010/main" val="179960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Incidence v Evropě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Zvyšuje se asi o 4 % každý rok (data sbírána od 1989 do 2008)</a:t>
            </a:r>
          </a:p>
          <a:p>
            <a:r>
              <a:rPr lang="cs-CZ" dirty="0" smtClean="0"/>
              <a:t>Mezi 1989 a 1993 nejnižší Makedonie (3,2/100 000) a nejvyšší Švédsko (25,8/100 000)</a:t>
            </a:r>
          </a:p>
          <a:p>
            <a:r>
              <a:rPr lang="cs-CZ" dirty="0" smtClean="0"/>
              <a:t>Mezi 2004 a 2008 stejné země měly nejvyšší a nejnižší incidenci, ale vyšší hodnoty (5,8 a 36,6/100 000) </a:t>
            </a:r>
            <a:r>
              <a:rPr lang="cs-CZ" sz="2000" dirty="0"/>
              <a:t>(“Epidemiologie diabetu - ZDN,” n.d</a:t>
            </a:r>
            <a:r>
              <a:rPr lang="cs-CZ" sz="2000" dirty="0" smtClean="0"/>
              <a:t>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083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T1DM v ČR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31. 12. 2013</a:t>
            </a:r>
          </a:p>
          <a:p>
            <a:r>
              <a:rPr lang="cs-CZ" dirty="0" smtClean="0"/>
              <a:t>Celkem: 58 901 osob (6,8 % všech diabetiků)</a:t>
            </a:r>
          </a:p>
          <a:p>
            <a:pPr lvl="1"/>
            <a:r>
              <a:rPr lang="cs-CZ" dirty="0" smtClean="0"/>
              <a:t>Z toho: </a:t>
            </a:r>
            <a:r>
              <a:rPr lang="da-DK" dirty="0"/>
              <a:t>1 123 ve věku 0–14 </a:t>
            </a:r>
            <a:r>
              <a:rPr lang="da-DK" dirty="0" smtClean="0"/>
              <a:t>let</a:t>
            </a:r>
            <a:r>
              <a:rPr lang="cs-CZ" dirty="0" smtClean="0"/>
              <a:t> </a:t>
            </a:r>
            <a:r>
              <a:rPr lang="es-ES" dirty="0"/>
              <a:t>a 891 ve </a:t>
            </a:r>
            <a:r>
              <a:rPr lang="es-ES" dirty="0" err="1"/>
              <a:t>věku</a:t>
            </a:r>
            <a:r>
              <a:rPr lang="es-ES" dirty="0"/>
              <a:t> 15–19 </a:t>
            </a:r>
            <a:r>
              <a:rPr lang="es-ES" dirty="0" err="1"/>
              <a:t>let</a:t>
            </a:r>
            <a:endParaRPr lang="cs-CZ" dirty="0" smtClean="0"/>
          </a:p>
          <a:p>
            <a:pPr lvl="1"/>
            <a:r>
              <a:rPr lang="cs-CZ" dirty="0" smtClean="0"/>
              <a:t>Muži: 29 798 (7,2 % diabetiků)</a:t>
            </a:r>
          </a:p>
          <a:p>
            <a:pPr lvl="1"/>
            <a:r>
              <a:rPr lang="cs-CZ" dirty="0" smtClean="0"/>
              <a:t>Ženy: </a:t>
            </a:r>
            <a:r>
              <a:rPr lang="cs-CZ" dirty="0"/>
              <a:t>29 </a:t>
            </a:r>
            <a:r>
              <a:rPr lang="cs-CZ" dirty="0" smtClean="0"/>
              <a:t>103 (6,5 % diabetiček)</a:t>
            </a:r>
          </a:p>
        </p:txBody>
      </p:sp>
    </p:spTree>
    <p:extLst>
      <p:ext uri="{BB962C8B-B14F-4D97-AF65-F5344CB8AC3E}">
        <p14:creationId xmlns:p14="http://schemas.microsoft.com/office/powerpoint/2010/main" val="71154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Epidemiologie T2DM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Významně vyšší počet nemocných, než DM1</a:t>
            </a:r>
          </a:p>
          <a:p>
            <a:r>
              <a:rPr lang="cs-CZ" dirty="0" smtClean="0"/>
              <a:t>Rostoucí trend u dospělé i mladistvé populace</a:t>
            </a:r>
          </a:p>
          <a:p>
            <a:r>
              <a:rPr lang="cs-CZ" dirty="0" smtClean="0"/>
              <a:t>Rodíly podle etnika (asijské, hispánské a afroamerické – vyšší prevalence)</a:t>
            </a:r>
          </a:p>
          <a:p>
            <a:r>
              <a:rPr lang="cs-CZ" dirty="0" smtClean="0"/>
              <a:t>Vyšší tělesná hmotnost a nižší úroveň pohybu vede k inzulinové rezistenci a následně DM2</a:t>
            </a:r>
          </a:p>
          <a:p>
            <a:r>
              <a:rPr lang="cs-CZ" dirty="0" smtClean="0"/>
              <a:t>Trvalý vzestup prevalence = vyšší náklady na léčbu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00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dirty="0" smtClean="0"/>
              <a:t>Review – </a:t>
            </a:r>
            <a:r>
              <a:rPr lang="cs-CZ" i="1" dirty="0" smtClean="0"/>
              <a:t>„Cvičení jako lék“</a:t>
            </a:r>
            <a:endParaRPr lang="en-US" i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Armstrong, M. J., &amp; </a:t>
            </a:r>
            <a:r>
              <a:rPr lang="en-US" sz="1800" dirty="0" err="1"/>
              <a:t>Sigal</a:t>
            </a:r>
            <a:r>
              <a:rPr lang="en-US" sz="1800" dirty="0"/>
              <a:t>, R. J. (2015). Exercise as Medicine: Key Concepts in Discussing Physical Activity with Patients who have Type 2 Diabetes. </a:t>
            </a:r>
            <a:r>
              <a:rPr lang="en-US" sz="1800" i="1" dirty="0"/>
              <a:t>Canadian Journal of Diabetes</a:t>
            </a:r>
            <a:r>
              <a:rPr lang="en-US" sz="1800" dirty="0"/>
              <a:t>, </a:t>
            </a:r>
            <a:r>
              <a:rPr lang="en-US" sz="1800" i="1" dirty="0"/>
              <a:t>39, Supplement 5</a:t>
            </a:r>
            <a:r>
              <a:rPr lang="en-US" sz="1800" dirty="0"/>
              <a:t>, S129–S133. </a:t>
            </a:r>
          </a:p>
          <a:p>
            <a:r>
              <a:rPr lang="cs-CZ" dirty="0" smtClean="0"/>
              <a:t>Fyzicky aktivní lidé s DM II. typu jednoznačně mnohem méně zatěžují zdravotnický systém, snižuje se morbidita a oddaluje se mortalita následkem DM až o několik let.</a:t>
            </a:r>
          </a:p>
          <a:p>
            <a:r>
              <a:rPr lang="cs-CZ" dirty="0" smtClean="0"/>
              <a:t>Závěr a doporučení vycházející z review:</a:t>
            </a:r>
          </a:p>
          <a:p>
            <a:pPr lvl="1"/>
            <a:r>
              <a:rPr lang="cs-CZ" dirty="0"/>
              <a:t>150 min střední až vysoké aerobní aktivity za týden = 3-5x 30-50 min PA/týden.</a:t>
            </a:r>
          </a:p>
          <a:p>
            <a:pPr lvl="1"/>
            <a:r>
              <a:rPr lang="cs-CZ" dirty="0"/>
              <a:t>Významnou roli má odporový </a:t>
            </a:r>
            <a:r>
              <a:rPr lang="cs-CZ" dirty="0" smtClean="0"/>
              <a:t>trénink, ideálně v kombinaci s aerobní PA.</a:t>
            </a:r>
          </a:p>
          <a:p>
            <a:pPr lvl="1"/>
            <a:r>
              <a:rPr lang="cs-CZ" dirty="0" smtClean="0"/>
              <a:t>PA v dávkách nižších než je doporučeno má stále pozitivní přínos v podobě snížení mortality – </a:t>
            </a:r>
            <a:r>
              <a:rPr lang="cs-CZ" i="1" dirty="0" smtClean="0"/>
              <a:t>I méně je lépe než nic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Velmi důležité je snížit čas strávený sezením.</a:t>
            </a:r>
            <a:endParaRPr lang="cs-CZ" dirty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52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dirty="0" smtClean="0"/>
              <a:t>PA v dávkách menších než doporučeno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Arem</a:t>
            </a:r>
            <a:r>
              <a:rPr lang="en-US" sz="2000" dirty="0" smtClean="0"/>
              <a:t> </a:t>
            </a:r>
            <a:r>
              <a:rPr lang="en-US" sz="2000" dirty="0"/>
              <a:t>H, Moore SC, Patel A, &amp; et al. (2015). Leisure time physical activity and mortality: A detailed pooled analysis of the dose-response relationship. </a:t>
            </a:r>
            <a:r>
              <a:rPr lang="en-US" sz="2000" i="1" dirty="0"/>
              <a:t>JAMA Internal Medicine</a:t>
            </a:r>
            <a:r>
              <a:rPr lang="en-US" sz="2000" dirty="0"/>
              <a:t>, </a:t>
            </a:r>
            <a:r>
              <a:rPr lang="en-US" sz="2000" i="1" dirty="0"/>
              <a:t>175</a:t>
            </a:r>
            <a:r>
              <a:rPr lang="en-US" sz="2000" dirty="0"/>
              <a:t>(6), </a:t>
            </a:r>
            <a:r>
              <a:rPr lang="en-US" sz="2000" dirty="0" smtClean="0"/>
              <a:t>959–967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661,137 dospělých obyvatel USA</a:t>
            </a:r>
          </a:p>
          <a:p>
            <a:r>
              <a:rPr lang="cs-CZ" sz="2000" dirty="0" smtClean="0"/>
              <a:t>Lidé věnující se PA pod minimálními doporučeními vykazují všeobecně o 20 % nižší výskyt mortality než lidé, kteří se nevěnují PA vůbec.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Wen, C. P., Wai, J. P. M., Tsai, M. K., Yang, Y. C., Cheng, T. Y. D., Lee, M.-C., … Wu, X. (2011). Minimum amount of physical activity for reduced mortality and extended life expectancy: a prospective cohort study. </a:t>
            </a:r>
            <a:r>
              <a:rPr lang="en-US" sz="2000" i="1" dirty="0"/>
              <a:t>The Lancet</a:t>
            </a:r>
            <a:r>
              <a:rPr lang="en-US" sz="2000" dirty="0"/>
              <a:t>, </a:t>
            </a:r>
            <a:r>
              <a:rPr lang="en-US" sz="2000" i="1" dirty="0"/>
              <a:t>378</a:t>
            </a:r>
            <a:r>
              <a:rPr lang="en-US" sz="2000" dirty="0"/>
              <a:t>(9798), 1244–1253. http://doi.org/10.1016/S0140-6736(11)60749-6</a:t>
            </a:r>
          </a:p>
          <a:p>
            <a:r>
              <a:rPr lang="cs-CZ" sz="2000" dirty="0" smtClean="0"/>
              <a:t>14 % pokles mortality a prodloužená očekávaná délka života o 3 roky při PA 15 min/den v porovnání s těmi bez PA.</a:t>
            </a:r>
          </a:p>
          <a:p>
            <a:pPr marL="0" indent="0">
              <a:buNone/>
            </a:pPr>
            <a:r>
              <a:rPr lang="cs-CZ" sz="2000" dirty="0" smtClean="0"/>
              <a:t>Studie </a:t>
            </a:r>
            <a:r>
              <a:rPr lang="en-US" sz="2000" dirty="0" err="1" smtClean="0"/>
              <a:t>Ekelund</a:t>
            </a:r>
            <a:r>
              <a:rPr lang="cs-CZ" sz="2000" dirty="0" smtClean="0"/>
              <a:t>a (2015) a </a:t>
            </a:r>
            <a:r>
              <a:rPr lang="cs-CZ" sz="2000" dirty="0" err="1" smtClean="0"/>
              <a:t>Leeho</a:t>
            </a:r>
            <a:r>
              <a:rPr lang="cs-CZ" sz="2000" dirty="0" smtClean="0"/>
              <a:t> (2014) tato tvrzení podporují.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1230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Pohybová doporučení při 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dirty="0" smtClean="0"/>
              <a:t>Aerobní PA</a:t>
            </a:r>
          </a:p>
          <a:p>
            <a:pPr lvl="1"/>
            <a:r>
              <a:rPr lang="cs-CZ" dirty="0"/>
              <a:t>150 min střední až vysoké </a:t>
            </a:r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(60-85 % MTR) aerobní </a:t>
            </a:r>
            <a:r>
              <a:rPr lang="cs-CZ" dirty="0"/>
              <a:t>aktivity </a:t>
            </a:r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za </a:t>
            </a:r>
            <a:r>
              <a:rPr lang="cs-CZ" dirty="0"/>
              <a:t>týden </a:t>
            </a:r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= </a:t>
            </a:r>
            <a:r>
              <a:rPr lang="cs-CZ" dirty="0"/>
              <a:t>3-5x 30-50 min PA/týden.</a:t>
            </a:r>
          </a:p>
          <a:p>
            <a:pPr lvl="1"/>
            <a:r>
              <a:rPr lang="cs-CZ" dirty="0" smtClean="0"/>
              <a:t>Chůze, běh, cyklistika, plavání, </a:t>
            </a:r>
          </a:p>
          <a:p>
            <a:pPr marL="365760" lvl="1" indent="0">
              <a:buNone/>
            </a:pPr>
            <a:r>
              <a:rPr lang="cs-CZ" dirty="0" smtClean="0"/>
              <a:t>veslování, </a:t>
            </a:r>
            <a:r>
              <a:rPr lang="cs-CZ" dirty="0" err="1" smtClean="0"/>
              <a:t>Nordic</a:t>
            </a:r>
            <a:r>
              <a:rPr lang="cs-CZ" dirty="0" smtClean="0"/>
              <a:t> </a:t>
            </a:r>
            <a:r>
              <a:rPr lang="cs-CZ" dirty="0" err="1" smtClean="0"/>
              <a:t>walking</a:t>
            </a:r>
            <a:r>
              <a:rPr lang="cs-CZ" dirty="0" smtClean="0"/>
              <a:t> atp.</a:t>
            </a:r>
          </a:p>
          <a:p>
            <a:r>
              <a:rPr lang="cs-CZ" dirty="0" smtClean="0"/>
              <a:t>Odporový trénink</a:t>
            </a:r>
          </a:p>
          <a:p>
            <a:pPr lvl="1"/>
            <a:r>
              <a:rPr lang="cs-CZ" dirty="0" smtClean="0"/>
              <a:t>Nízká až střední intenzita, více </a:t>
            </a:r>
          </a:p>
          <a:p>
            <a:pPr marL="365760" lvl="1" indent="0">
              <a:buNone/>
            </a:pPr>
            <a:r>
              <a:rPr lang="cs-CZ" dirty="0" smtClean="0"/>
              <a:t>opakování (10-15) ve 2-3 sériích.</a:t>
            </a:r>
          </a:p>
          <a:p>
            <a:pPr lvl="1"/>
            <a:r>
              <a:rPr lang="cs-CZ" dirty="0" smtClean="0"/>
              <a:t>Zásady dle CDA.</a:t>
            </a:r>
          </a:p>
        </p:txBody>
      </p:sp>
      <p:pic>
        <p:nvPicPr>
          <p:cNvPr id="4098" name="Picture 2" descr="C:\Users\Tommy\Disk Google\School documents\APKIN\1. ročník\2. Jarní semestr\Aplikovaná patofyziologie a epidemiologie neinfekčních nemocí\Seminář\Diabetes mellitus\Cap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4032448" cy="5188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52078" y="6469886"/>
            <a:ext cx="902843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err="1" smtClean="0">
                <a:effectLst/>
              </a:rPr>
              <a:t>Resistance</a:t>
            </a:r>
            <a:r>
              <a:rPr lang="cs-CZ" sz="1050" dirty="0" smtClean="0">
                <a:effectLst/>
              </a:rPr>
              <a:t> </a:t>
            </a:r>
            <a:r>
              <a:rPr lang="cs-CZ" sz="1050" dirty="0" err="1" smtClean="0">
                <a:effectLst/>
              </a:rPr>
              <a:t>Exercises</a:t>
            </a:r>
            <a:r>
              <a:rPr lang="cs-CZ" sz="1050" dirty="0" smtClean="0">
                <a:effectLst/>
              </a:rPr>
              <a:t> &amp; </a:t>
            </a:r>
            <a:r>
              <a:rPr lang="cs-CZ" sz="1050" dirty="0" err="1" smtClean="0">
                <a:effectLst/>
              </a:rPr>
              <a:t>Plan</a:t>
            </a:r>
            <a:r>
              <a:rPr lang="cs-CZ" sz="1050" dirty="0" smtClean="0">
                <a:effectLst/>
              </a:rPr>
              <a:t>. (</a:t>
            </a:r>
            <a:r>
              <a:rPr lang="cs-CZ" sz="1050" dirty="0" err="1" smtClean="0">
                <a:effectLst/>
              </a:rPr>
              <a:t>b.r</a:t>
            </a:r>
            <a:r>
              <a:rPr lang="cs-CZ" sz="1050" dirty="0" smtClean="0">
                <a:effectLst/>
              </a:rPr>
              <a:t>.). Získáno 10. duben 2016, z http://www.diabetes.ca/diabetes-and-you/healthy-living-resources/exercise/resistance-exercises-plan</a:t>
            </a:r>
          </a:p>
          <a:p>
            <a:endParaRPr lang="cs-CZ" sz="1050" dirty="0"/>
          </a:p>
        </p:txBody>
      </p:sp>
      <p:pic>
        <p:nvPicPr>
          <p:cNvPr id="4099" name="Picture 3" descr="C:\Users\Tommy\Disk Google\School documents\APKIN\1. ročník\2. Jarní semestr\Aplikovaná patofyziologie a epidemiologie neinfekčních nemocí\Seminář\Diabetes mellitus\Captur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755" y="306735"/>
            <a:ext cx="2371725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Tommy\Disk Google\School documents\APKIN\1. ročník\2. Jarní semestr\Aplikovaná patofyziologie a epidemiologie neinfekčních nemocí\Seminář\Diabetes mellitus\Capture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95" y="4961526"/>
            <a:ext cx="29432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02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sz="4800" dirty="0" smtClean="0"/>
              <a:t>Osnova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Patofyziologie</a:t>
            </a:r>
          </a:p>
          <a:p>
            <a:pPr lvl="1"/>
            <a:r>
              <a:rPr lang="cs-CZ" dirty="0" smtClean="0"/>
              <a:t>Srovnání I. a II. typu</a:t>
            </a:r>
          </a:p>
          <a:p>
            <a:r>
              <a:rPr lang="cs-CZ" dirty="0" smtClean="0"/>
              <a:t>Epidemiologie</a:t>
            </a:r>
          </a:p>
          <a:p>
            <a:r>
              <a:rPr lang="cs-CZ" dirty="0" smtClean="0"/>
              <a:t>Rešerše</a:t>
            </a:r>
          </a:p>
          <a:p>
            <a:pPr lvl="1"/>
            <a:r>
              <a:rPr lang="cs-CZ" dirty="0" smtClean="0"/>
              <a:t>Prevence</a:t>
            </a:r>
          </a:p>
          <a:p>
            <a:pPr lvl="1"/>
            <a:r>
              <a:rPr lang="cs-CZ" dirty="0" smtClean="0"/>
              <a:t>Pohybová doporučení</a:t>
            </a:r>
            <a:endParaRPr lang="cs-CZ" dirty="0"/>
          </a:p>
          <a:p>
            <a:r>
              <a:rPr lang="cs-CZ" dirty="0" smtClean="0"/>
              <a:t>Závěr</a:t>
            </a:r>
          </a:p>
          <a:p>
            <a:pPr lvl="1"/>
            <a:r>
              <a:rPr lang="cs-CZ" dirty="0"/>
              <a:t>Prevence a </a:t>
            </a:r>
            <a:r>
              <a:rPr lang="cs-CZ" dirty="0" smtClean="0"/>
              <a:t>léčba</a:t>
            </a:r>
            <a:endParaRPr lang="cs-CZ" dirty="0"/>
          </a:p>
        </p:txBody>
      </p:sp>
      <p:pic>
        <p:nvPicPr>
          <p:cNvPr id="1028" name="Picture 4" descr="http://whatisdiabetes.perso.sfr.fr/Diabetes_Site/Epidemiology_of_Diabetes_files/droppedImage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452" y="3068960"/>
            <a:ext cx="5513445" cy="359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23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Sezení a 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Wilmot, E. G., </a:t>
            </a:r>
            <a:r>
              <a:rPr lang="en-US" sz="1800" dirty="0" err="1"/>
              <a:t>Edwardson</a:t>
            </a:r>
            <a:r>
              <a:rPr lang="en-US" sz="1800" dirty="0"/>
              <a:t>, C. L., </a:t>
            </a:r>
            <a:r>
              <a:rPr lang="en-US" sz="1800" dirty="0" err="1"/>
              <a:t>Achana</a:t>
            </a:r>
            <a:r>
              <a:rPr lang="en-US" sz="1800" dirty="0"/>
              <a:t>, F. A., Davies, M. J., </a:t>
            </a:r>
            <a:r>
              <a:rPr lang="en-US" sz="1800" dirty="0" err="1"/>
              <a:t>Gorely</a:t>
            </a:r>
            <a:r>
              <a:rPr lang="en-US" sz="1800" dirty="0"/>
              <a:t>, T., Gray, L. J., … Biddle, S. J. H. (2012). Sedentary time in adults and the association with diabetes, cardiovascular disease and death: systematic review and meta-analysis. </a:t>
            </a:r>
            <a:r>
              <a:rPr lang="en-US" sz="1800" i="1" dirty="0" err="1"/>
              <a:t>Diabetologia</a:t>
            </a:r>
            <a:r>
              <a:rPr lang="en-US" sz="1800" dirty="0"/>
              <a:t>, </a:t>
            </a:r>
            <a:r>
              <a:rPr lang="en-US" sz="1800" i="1" dirty="0"/>
              <a:t>55</a:t>
            </a:r>
            <a:r>
              <a:rPr lang="en-US" sz="1800" dirty="0"/>
              <a:t>(11), 2895–2905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r>
              <a:rPr lang="cs-CZ" dirty="0" smtClean="0"/>
              <a:t>U lidí s vysokým časem sedavých aktivit bylo riziko mortality vyšší o 49 % a riziko vzniku DM o 112 % v porovnání s lidmi, jejichž čas věnovaný sedavým aktivitám byl nízký.</a:t>
            </a:r>
          </a:p>
          <a:p>
            <a:pPr marL="0" indent="0">
              <a:buNone/>
            </a:pPr>
            <a:r>
              <a:rPr lang="cs-CZ" dirty="0" smtClean="0"/>
              <a:t>	Sezení zvyšuje riziko vzniku DM, kardiovaskulárních poruch a mortalitu.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39552" y="4005064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2" name="Picture 2" descr="http://www.kecip.cz/prilohy/13371080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57902"/>
            <a:ext cx="2821335" cy="219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10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Rizika 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Kompletní vyšetření</a:t>
            </a:r>
          </a:p>
          <a:p>
            <a:pPr lvl="1"/>
            <a:r>
              <a:rPr lang="cs-CZ" dirty="0" smtClean="0"/>
              <a:t>Vyšetření </a:t>
            </a:r>
            <a:r>
              <a:rPr lang="cs-CZ" dirty="0"/>
              <a:t>sítnice s cílem odhalit diabetickou </a:t>
            </a:r>
            <a:r>
              <a:rPr lang="cs-CZ" dirty="0" smtClean="0"/>
              <a:t>retinopatii.</a:t>
            </a:r>
          </a:p>
          <a:p>
            <a:pPr lvl="1"/>
            <a:r>
              <a:rPr lang="cs-CZ" dirty="0" smtClean="0"/>
              <a:t>Funkční </a:t>
            </a:r>
            <a:r>
              <a:rPr lang="cs-CZ" dirty="0"/>
              <a:t>test ledvin a neurologického vyšetření pro zjištění periferní </a:t>
            </a:r>
            <a:r>
              <a:rPr lang="cs-CZ" dirty="0" smtClean="0"/>
              <a:t>neuropatie.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vhodné provést i zátěžový test, pomocí něhož můžeme přesně zjistit aktuální funkční parametry daného </a:t>
            </a:r>
            <a:r>
              <a:rPr lang="cs-CZ" dirty="0" smtClean="0"/>
              <a:t>člověka.</a:t>
            </a:r>
          </a:p>
          <a:p>
            <a:r>
              <a:rPr lang="cs-CZ" dirty="0" smtClean="0"/>
              <a:t>Vždy je nutné nastavit individuální pohybový program!</a:t>
            </a:r>
            <a:endParaRPr lang="cs-CZ" dirty="0"/>
          </a:p>
        </p:txBody>
      </p:sp>
      <p:pic>
        <p:nvPicPr>
          <p:cNvPr id="2050" name="Picture 2" descr="C:\Users\Tommy\Disk Google\School documents\APKIN\1. ročník\2. Jarní semestr\Aplikovaná patofyziologie a epidemiologie neinfekčních nemocí\Seminář\Diabetes mellitus\Captur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65104"/>
            <a:ext cx="707707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4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PA při DM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r>
              <a:rPr lang="cs-CZ" dirty="0" smtClean="0"/>
              <a:t>Závislost na přívodu inzulinu – Je nutný pravidelný denní režim.</a:t>
            </a:r>
          </a:p>
          <a:p>
            <a:pPr lvl="1"/>
            <a:r>
              <a:rPr lang="cs-CZ" dirty="0"/>
              <a:t>Příliš mnoho inzulínu vede </a:t>
            </a:r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k </a:t>
            </a:r>
            <a:r>
              <a:rPr lang="cs-CZ" dirty="0"/>
              <a:t>hypoglykémii. </a:t>
            </a:r>
            <a:endParaRPr lang="cs-CZ" dirty="0" smtClean="0"/>
          </a:p>
          <a:p>
            <a:pPr lvl="1"/>
            <a:r>
              <a:rPr lang="cs-CZ" dirty="0" smtClean="0"/>
              <a:t>Příliš </a:t>
            </a:r>
            <a:r>
              <a:rPr lang="cs-CZ" dirty="0"/>
              <a:t>málo inzulínu </a:t>
            </a:r>
            <a:r>
              <a:rPr lang="cs-CZ" dirty="0" smtClean="0"/>
              <a:t>vede </a:t>
            </a:r>
          </a:p>
          <a:p>
            <a:pPr marL="365760" lvl="1" indent="0">
              <a:buNone/>
            </a:pPr>
            <a:r>
              <a:rPr lang="cs-CZ" dirty="0" smtClean="0"/>
              <a:t>k </a:t>
            </a:r>
            <a:r>
              <a:rPr lang="cs-CZ" dirty="0"/>
              <a:t>hyperglykémii a </a:t>
            </a:r>
            <a:r>
              <a:rPr lang="cs-CZ" dirty="0" smtClean="0"/>
              <a:t>ketóze.</a:t>
            </a:r>
          </a:p>
          <a:p>
            <a:pPr marL="365760" lvl="1" indent="0">
              <a:buNone/>
            </a:pPr>
            <a:endParaRPr lang="cs-CZ" dirty="0"/>
          </a:p>
          <a:p>
            <a:endParaRPr lang="cs-CZ" dirty="0" smtClean="0"/>
          </a:p>
        </p:txBody>
      </p:sp>
      <p:pic>
        <p:nvPicPr>
          <p:cNvPr id="2050" name="Picture 2" descr="C:\Users\Tommy\Disk Google\School documents\APKIN\1. ročník\2. Jarní semestr\Aplikovaná patofyziologie a epidemiologie neinfekčních nemocí\Seminář\Diabetes mellitus\Captur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158" y="1556792"/>
            <a:ext cx="4989737" cy="4945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975578" y="6501978"/>
            <a:ext cx="3398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/>
              <a:t>Zdroj: http</a:t>
            </a:r>
            <a:r>
              <a:rPr lang="cs-CZ" sz="1050" dirty="0"/>
              <a:t>://www.prolekare.cz/pdf?ida=vl_07_05_19.pdf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1520" y="3378478"/>
            <a:ext cx="36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/>
              <a:t>CSII – inzulinový režim spočívající v trvalém podávání malých dávek tzv. </a:t>
            </a:r>
            <a:r>
              <a:rPr lang="cs-CZ" sz="1600" i="1" dirty="0" err="1"/>
              <a:t>mikrodávek</a:t>
            </a:r>
            <a:r>
              <a:rPr lang="cs-CZ" sz="1600" i="1" dirty="0"/>
              <a:t> inzulinu inzulinovou pumpou </a:t>
            </a:r>
            <a:r>
              <a:rPr lang="cs-CZ" sz="1600" i="1" dirty="0" err="1"/>
              <a:t>obv</a:t>
            </a:r>
            <a:r>
              <a:rPr lang="cs-CZ" sz="1600" i="1" dirty="0"/>
              <a:t>. do podkoží břicha.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9319" y="4455696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/>
              <a:t>MDI - inzulinový </a:t>
            </a:r>
            <a:r>
              <a:rPr lang="cs-CZ" sz="1600" i="1" dirty="0"/>
              <a:t>režim usilující o co největší napodobení fyziologického rytmu vylučování inzulinu. </a:t>
            </a:r>
            <a:r>
              <a:rPr lang="cs-CZ" sz="1600" i="1" dirty="0" smtClean="0"/>
              <a:t>Podávání </a:t>
            </a:r>
            <a:r>
              <a:rPr lang="cs-CZ" sz="1600" i="1" dirty="0"/>
              <a:t>inzulinu min. 3× denně nejčastěji pomocí kombinace bazální dávky a bolusové dávky (tzv. režim </a:t>
            </a:r>
            <a:r>
              <a:rPr lang="cs-CZ" sz="1600" i="1" dirty="0" err="1"/>
              <a:t>bazál</a:t>
            </a:r>
            <a:r>
              <a:rPr lang="cs-CZ" sz="1600" i="1" dirty="0"/>
              <a:t>-bolus).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7812360" y="2348880"/>
            <a:ext cx="86409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7589084" y="2708920"/>
            <a:ext cx="51130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4256259" y="4305137"/>
            <a:ext cx="57606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182435" y="4725144"/>
            <a:ext cx="50405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41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PA při DM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/>
          <a:lstStyle/>
          <a:p>
            <a:r>
              <a:rPr lang="cs-CZ" dirty="0" smtClean="0"/>
              <a:t>Průběžná kontrola glykémie.</a:t>
            </a:r>
          </a:p>
          <a:p>
            <a:r>
              <a:rPr lang="cs-CZ" dirty="0" smtClean="0"/>
              <a:t>1-3 hodiny po jídle – glykémie </a:t>
            </a:r>
          </a:p>
          <a:p>
            <a:pPr marL="0" indent="0">
              <a:buNone/>
            </a:pPr>
            <a:r>
              <a:rPr lang="cs-CZ" dirty="0" smtClean="0"/>
              <a:t>vyšší než 5,5 </a:t>
            </a:r>
            <a:r>
              <a:rPr lang="cs-CZ" dirty="0" err="1" smtClean="0"/>
              <a:t>mmol</a:t>
            </a:r>
            <a:r>
              <a:rPr lang="cs-CZ" dirty="0" smtClean="0"/>
              <a:t>/l.</a:t>
            </a:r>
          </a:p>
          <a:p>
            <a:r>
              <a:rPr lang="cs-CZ" dirty="0"/>
              <a:t>15 g sacharidů na hodinu PA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před </a:t>
            </a:r>
            <a:r>
              <a:rPr lang="cs-CZ" dirty="0"/>
              <a:t>nebo po.</a:t>
            </a:r>
          </a:p>
          <a:p>
            <a:r>
              <a:rPr lang="cs-CZ" dirty="0"/>
              <a:t>Při intenzivní či dlouhodobé PA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přidat </a:t>
            </a:r>
            <a:r>
              <a:rPr lang="cs-CZ" dirty="0"/>
              <a:t>dalších 15-30 g S/h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Pozor na </a:t>
            </a:r>
            <a:r>
              <a:rPr lang="cs-CZ" dirty="0" err="1" smtClean="0"/>
              <a:t>pozátěžovou</a:t>
            </a:r>
            <a:r>
              <a:rPr lang="cs-CZ" dirty="0" smtClean="0"/>
              <a:t> hypoglykémii – může se projevit i 6-15 hodin od ukončení PA – dávkování inzulinu, strava, intenzita a čas PA – velký význam má </a:t>
            </a:r>
            <a:r>
              <a:rPr lang="cs-CZ" dirty="0" err="1" smtClean="0"/>
              <a:t>cool-down</a:t>
            </a:r>
            <a:r>
              <a:rPr lang="cs-CZ" dirty="0" smtClean="0"/>
              <a:t> fáze.</a:t>
            </a:r>
            <a:endParaRPr lang="cs-CZ" dirty="0"/>
          </a:p>
          <a:p>
            <a:endParaRPr lang="cs-CZ" dirty="0" smtClean="0"/>
          </a:p>
        </p:txBody>
      </p:sp>
      <p:pic>
        <p:nvPicPr>
          <p:cNvPr id="1026" name="Picture 2" descr="C:\Users\Tommy\Disk Google\School documents\APKIN\1. ročník\2. Jarní semestr\Aplikovaná patofyziologie a epidemiologie neinfekčních nemocí\Seminář\Diabetes mellitus\Captur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908720"/>
            <a:ext cx="397192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004048" y="5180929"/>
            <a:ext cx="3398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/>
              <a:t>Zdroj: http</a:t>
            </a:r>
            <a:r>
              <a:rPr lang="cs-CZ" sz="1050" dirty="0"/>
              <a:t>://www.prolekare.cz/pdf?ida=vl_07_05_19.pdf</a:t>
            </a:r>
          </a:p>
        </p:txBody>
      </p:sp>
    </p:spTree>
    <p:extLst>
      <p:ext uri="{BB962C8B-B14F-4D97-AF65-F5344CB8AC3E}">
        <p14:creationId xmlns:p14="http://schemas.microsoft.com/office/powerpoint/2010/main" val="218672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PA při DM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Velice často spojeno s nadváhou a kardiovaskulárními poruchami.</a:t>
            </a:r>
          </a:p>
          <a:p>
            <a:pPr lvl="1"/>
            <a:r>
              <a:rPr lang="cs-CZ" dirty="0" smtClean="0"/>
              <a:t>PA musí být správně nastavena – prevence poškození pohybového aparátu či kardiovaskulárního systému.</a:t>
            </a:r>
          </a:p>
          <a:p>
            <a:r>
              <a:rPr lang="cs-CZ" dirty="0" smtClean="0"/>
              <a:t>Cílem PA je snížit hmotnost a </a:t>
            </a:r>
            <a:r>
              <a:rPr lang="cs-CZ" dirty="0" err="1" smtClean="0"/>
              <a:t>postprandiální</a:t>
            </a:r>
            <a:r>
              <a:rPr lang="cs-CZ" dirty="0" smtClean="0"/>
              <a:t> hyperglykémii – snížení inzulinové rezistence.</a:t>
            </a:r>
          </a:p>
          <a:p>
            <a:pPr lvl="1"/>
            <a:r>
              <a:rPr lang="cs-CZ" dirty="0" smtClean="0"/>
              <a:t>Redukce příjmu inzulinu či </a:t>
            </a:r>
            <a:r>
              <a:rPr lang="cs-CZ" dirty="0" err="1" smtClean="0"/>
              <a:t>antidiabetik</a:t>
            </a:r>
            <a:r>
              <a:rPr lang="cs-CZ" dirty="0" smtClean="0"/>
              <a:t>.</a:t>
            </a:r>
          </a:p>
          <a:p>
            <a:r>
              <a:rPr lang="cs-CZ" dirty="0" smtClean="0"/>
              <a:t>Hypoglykémie výjimečně – pozor na příliš vysokou glykémii.</a:t>
            </a:r>
          </a:p>
          <a:p>
            <a:pPr lvl="1"/>
            <a:r>
              <a:rPr lang="cs-CZ" dirty="0" smtClean="0"/>
              <a:t>Při glykémii </a:t>
            </a:r>
            <a:r>
              <a:rPr lang="cs-CZ" dirty="0"/>
              <a:t>≥ 16,7 </a:t>
            </a:r>
            <a:r>
              <a:rPr lang="cs-CZ" dirty="0" err="1" smtClean="0"/>
              <a:t>mmol</a:t>
            </a:r>
            <a:r>
              <a:rPr lang="cs-CZ" dirty="0" smtClean="0"/>
              <a:t>/l a zvýšeném </a:t>
            </a:r>
            <a:r>
              <a:rPr lang="cs-CZ" dirty="0"/>
              <a:t>množství ketolátek v moči se cvičení zásadně nedoporučuje (akutní riziko </a:t>
            </a:r>
            <a:r>
              <a:rPr lang="cs-CZ" dirty="0" err="1"/>
              <a:t>ketoacidózy</a:t>
            </a:r>
            <a:r>
              <a:rPr lang="cs-CZ" dirty="0"/>
              <a:t> a hyperglykemického </a:t>
            </a:r>
            <a:r>
              <a:rPr lang="cs-CZ" dirty="0" err="1"/>
              <a:t>komatu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36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dirty="0" smtClean="0"/>
              <a:t>Závěr - Prevence a léčba DM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dirty="0" smtClean="0"/>
              <a:t>Individuální přístup.</a:t>
            </a:r>
          </a:p>
          <a:p>
            <a:r>
              <a:rPr lang="cs-CZ" dirty="0" smtClean="0"/>
              <a:t>Prevence – životní styl</a:t>
            </a:r>
          </a:p>
          <a:p>
            <a:pPr lvl="1"/>
            <a:r>
              <a:rPr lang="cs-CZ" dirty="0" smtClean="0"/>
              <a:t>Strava</a:t>
            </a:r>
          </a:p>
          <a:p>
            <a:pPr lvl="1"/>
            <a:r>
              <a:rPr lang="cs-CZ" dirty="0" smtClean="0"/>
              <a:t>Pohybová aktivita</a:t>
            </a:r>
          </a:p>
          <a:p>
            <a:pPr lvl="1"/>
            <a:r>
              <a:rPr lang="cs-CZ" dirty="0" smtClean="0"/>
              <a:t>Nízká konzumace alkoholu a nekouření</a:t>
            </a:r>
          </a:p>
          <a:p>
            <a:r>
              <a:rPr lang="cs-CZ" dirty="0" smtClean="0"/>
              <a:t>Léčba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Farmakologická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Nefarmakologická</a:t>
            </a:r>
          </a:p>
          <a:p>
            <a:pPr lvl="2"/>
            <a:r>
              <a:rPr lang="cs-CZ" dirty="0" smtClean="0"/>
              <a:t>Snížení hmotnosti.</a:t>
            </a:r>
          </a:p>
          <a:p>
            <a:pPr lvl="2"/>
            <a:r>
              <a:rPr lang="cs-CZ" b="1" dirty="0" smtClean="0"/>
              <a:t>Pohyb</a:t>
            </a:r>
            <a:r>
              <a:rPr lang="cs-CZ" dirty="0" smtClean="0"/>
              <a:t>ový program – vytrvalostní PA a odporový trénink. Ideálně v kombinaci – </a:t>
            </a:r>
            <a:r>
              <a:rPr lang="cs-CZ" dirty="0" err="1" smtClean="0"/>
              <a:t>Nordic</a:t>
            </a:r>
            <a:r>
              <a:rPr lang="cs-CZ" dirty="0" smtClean="0"/>
              <a:t> </a:t>
            </a:r>
            <a:r>
              <a:rPr lang="cs-CZ" dirty="0" err="1" smtClean="0"/>
              <a:t>walking</a:t>
            </a:r>
            <a:r>
              <a:rPr lang="cs-CZ" dirty="0" smtClean="0"/>
              <a:t>. </a:t>
            </a:r>
            <a:r>
              <a:rPr lang="cs-CZ" b="1" dirty="0" smtClean="0"/>
              <a:t>Každý den!</a:t>
            </a:r>
          </a:p>
          <a:p>
            <a:pPr lvl="2"/>
            <a:r>
              <a:rPr lang="cs-CZ" dirty="0" smtClean="0"/>
              <a:t>Redukce příjmu jednoduchých cukrů a kalorická restrikce.</a:t>
            </a:r>
          </a:p>
          <a:p>
            <a:pPr lvl="2"/>
            <a:r>
              <a:rPr lang="cs-CZ" dirty="0" smtClean="0"/>
              <a:t>Co nejvíce omezovat sedavé aktivity.</a:t>
            </a:r>
            <a:endParaRPr lang="cs-CZ" dirty="0"/>
          </a:p>
        </p:txBody>
      </p:sp>
      <p:sp>
        <p:nvSpPr>
          <p:cNvPr id="2" name="Šipka doprava 1"/>
          <p:cNvSpPr/>
          <p:nvPr/>
        </p:nvSpPr>
        <p:spPr>
          <a:xfrm>
            <a:off x="5220072" y="242088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516216" y="2277742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Normální hmotnost a glykémie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2000" y="357301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09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5400" dirty="0" smtClean="0"/>
              <a:t>Děkujeme za pozornost!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69236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WHO | </a:t>
            </a:r>
            <a:r>
              <a:rPr lang="cs-CZ" i="1" dirty="0" err="1"/>
              <a:t>Global</a:t>
            </a:r>
            <a:r>
              <a:rPr lang="cs-CZ" i="1" dirty="0"/>
              <a:t> report on diabetes</a:t>
            </a:r>
            <a:r>
              <a:rPr lang="cs-CZ" dirty="0"/>
              <a:t>. (</a:t>
            </a:r>
            <a:r>
              <a:rPr lang="cs-CZ" dirty="0" err="1"/>
              <a:t>b.r</a:t>
            </a:r>
            <a:r>
              <a:rPr lang="cs-CZ" dirty="0"/>
              <a:t>.). Získáno 10. duben 2016, z http://</a:t>
            </a:r>
            <a:r>
              <a:rPr lang="cs-CZ" dirty="0" smtClean="0"/>
              <a:t>www.who.int/diabetes/global-report/en/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Epidemiologie </a:t>
            </a:r>
            <a:r>
              <a:rPr lang="cs-CZ" dirty="0"/>
              <a:t>diabetu - ZDN. (</a:t>
            </a:r>
            <a:r>
              <a:rPr lang="cs-CZ" dirty="0" err="1"/>
              <a:t>n.d</a:t>
            </a:r>
            <a:r>
              <a:rPr lang="cs-CZ" dirty="0"/>
              <a:t>.). 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err="1"/>
              <a:t>April</a:t>
            </a:r>
            <a:r>
              <a:rPr lang="cs-CZ" dirty="0"/>
              <a:t> 10, 2016, </a:t>
            </a:r>
            <a:r>
              <a:rPr lang="cs-CZ" dirty="0" err="1"/>
              <a:t>from</a:t>
            </a:r>
            <a:r>
              <a:rPr lang="cs-CZ" dirty="0"/>
              <a:t> http://</a:t>
            </a:r>
            <a:r>
              <a:rPr lang="cs-CZ" dirty="0" smtClean="0"/>
              <a:t>zdravi.e15.cz/clanek/postgradualni-medicina/epidemiologie-diabetu-474955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Guariguata</a:t>
            </a:r>
            <a:r>
              <a:rPr lang="cs-CZ" dirty="0"/>
              <a:t>, L., </a:t>
            </a:r>
            <a:r>
              <a:rPr lang="cs-CZ" dirty="0" err="1"/>
              <a:t>Whiting</a:t>
            </a:r>
            <a:r>
              <a:rPr lang="cs-CZ" dirty="0"/>
              <a:t>, D. R., </a:t>
            </a:r>
            <a:r>
              <a:rPr lang="cs-CZ" dirty="0" err="1"/>
              <a:t>Hambleton</a:t>
            </a:r>
            <a:r>
              <a:rPr lang="cs-CZ" dirty="0"/>
              <a:t>, I., </a:t>
            </a:r>
            <a:r>
              <a:rPr lang="cs-CZ" dirty="0" err="1"/>
              <a:t>Beagley</a:t>
            </a:r>
            <a:r>
              <a:rPr lang="cs-CZ" dirty="0"/>
              <a:t>, J., </a:t>
            </a:r>
            <a:r>
              <a:rPr lang="cs-CZ" dirty="0" err="1"/>
              <a:t>Linnenkamp</a:t>
            </a:r>
            <a:r>
              <a:rPr lang="cs-CZ" dirty="0"/>
              <a:t>, U., &amp; Shaw, J. E. (2014).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estimates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diabetes prevalence </a:t>
            </a:r>
            <a:r>
              <a:rPr lang="cs-CZ" dirty="0" err="1"/>
              <a:t>for</a:t>
            </a:r>
            <a:r>
              <a:rPr lang="cs-CZ" dirty="0"/>
              <a:t> 2013 and </a:t>
            </a:r>
            <a:r>
              <a:rPr lang="cs-CZ" dirty="0" err="1"/>
              <a:t>projections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2035. </a:t>
            </a:r>
            <a:r>
              <a:rPr lang="cs-CZ" i="1" dirty="0"/>
              <a:t>Diabetes </a:t>
            </a:r>
            <a:r>
              <a:rPr lang="cs-CZ" i="1" dirty="0" err="1"/>
              <a:t>Research</a:t>
            </a:r>
            <a:r>
              <a:rPr lang="cs-CZ" i="1" dirty="0"/>
              <a:t> and </a:t>
            </a:r>
            <a:r>
              <a:rPr lang="cs-CZ" i="1" dirty="0" err="1"/>
              <a:t>Clinical</a:t>
            </a:r>
            <a:r>
              <a:rPr lang="cs-CZ" i="1" dirty="0"/>
              <a:t> </a:t>
            </a:r>
            <a:r>
              <a:rPr lang="cs-CZ" i="1" dirty="0" err="1"/>
              <a:t>Practice</a:t>
            </a:r>
            <a:r>
              <a:rPr lang="cs-CZ" dirty="0"/>
              <a:t>, </a:t>
            </a:r>
            <a:r>
              <a:rPr lang="cs-CZ" i="1" dirty="0"/>
              <a:t>103</a:t>
            </a:r>
            <a:r>
              <a:rPr lang="cs-CZ" dirty="0"/>
              <a:t>(2), 137–149. 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IDF </a:t>
            </a:r>
            <a:r>
              <a:rPr lang="cs-CZ" dirty="0"/>
              <a:t>Diabetes Atlas Group. (2015). Update </a:t>
            </a:r>
            <a:r>
              <a:rPr lang="cs-CZ" dirty="0" err="1"/>
              <a:t>of</a:t>
            </a:r>
            <a:r>
              <a:rPr lang="cs-CZ" dirty="0"/>
              <a:t> mortality </a:t>
            </a:r>
            <a:r>
              <a:rPr lang="cs-CZ" dirty="0" err="1"/>
              <a:t>attributable</a:t>
            </a:r>
            <a:r>
              <a:rPr lang="cs-CZ" dirty="0"/>
              <a:t> to diabetes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IDF Diabetes Atlas: </a:t>
            </a:r>
            <a:r>
              <a:rPr lang="cs-CZ" dirty="0" err="1"/>
              <a:t>Estimates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year</a:t>
            </a:r>
            <a:r>
              <a:rPr lang="cs-CZ" dirty="0"/>
              <a:t> 2013. </a:t>
            </a:r>
            <a:r>
              <a:rPr lang="cs-CZ" i="1" dirty="0"/>
              <a:t>Diabetes </a:t>
            </a:r>
            <a:r>
              <a:rPr lang="cs-CZ" i="1" dirty="0" err="1"/>
              <a:t>Research</a:t>
            </a:r>
            <a:r>
              <a:rPr lang="cs-CZ" i="1" dirty="0"/>
              <a:t> and </a:t>
            </a:r>
            <a:r>
              <a:rPr lang="cs-CZ" i="1" dirty="0" err="1"/>
              <a:t>Clinical</a:t>
            </a:r>
            <a:r>
              <a:rPr lang="cs-CZ" i="1" dirty="0"/>
              <a:t> </a:t>
            </a:r>
            <a:r>
              <a:rPr lang="cs-CZ" i="1" dirty="0" err="1"/>
              <a:t>Practice</a:t>
            </a:r>
            <a:r>
              <a:rPr lang="cs-CZ" dirty="0"/>
              <a:t>, </a:t>
            </a:r>
            <a:r>
              <a:rPr lang="cs-CZ" i="1" dirty="0"/>
              <a:t>109</a:t>
            </a:r>
            <a:r>
              <a:rPr lang="cs-CZ" dirty="0"/>
              <a:t>(3), 461–465. 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Ekelund</a:t>
            </a:r>
            <a:r>
              <a:rPr lang="en-US" dirty="0"/>
              <a:t>, U., Ward, H. A., </a:t>
            </a:r>
            <a:r>
              <a:rPr lang="en-US" dirty="0" err="1"/>
              <a:t>Norat</a:t>
            </a:r>
            <a:r>
              <a:rPr lang="en-US" dirty="0"/>
              <a:t>, T., Luan, J., May, A. M., </a:t>
            </a:r>
            <a:r>
              <a:rPr lang="en-US" dirty="0" err="1"/>
              <a:t>Weiderpass</a:t>
            </a:r>
            <a:r>
              <a:rPr lang="en-US" dirty="0"/>
              <a:t>, E., … </a:t>
            </a:r>
            <a:r>
              <a:rPr lang="en-US" dirty="0" err="1"/>
              <a:t>Riboli</a:t>
            </a:r>
            <a:r>
              <a:rPr lang="en-US" dirty="0"/>
              <a:t>, E. (2015). Physical activity and all-cause mortality across levels of overall and abdominal adiposity in European men and women: the European Prospective Investigation into Cancer and Nutrition Study (EPIC). </a:t>
            </a:r>
            <a:r>
              <a:rPr lang="en-US" i="1" dirty="0"/>
              <a:t>The American Journal of Clinical Nutrition</a:t>
            </a:r>
            <a:r>
              <a:rPr lang="en-US" dirty="0"/>
              <a:t>, </a:t>
            </a:r>
            <a:r>
              <a:rPr lang="en-US" i="1" dirty="0"/>
              <a:t>101</a:t>
            </a:r>
            <a:r>
              <a:rPr lang="en-US" dirty="0"/>
              <a:t>(3), 613–621</a:t>
            </a:r>
            <a:r>
              <a:rPr lang="en-US" dirty="0" smtClean="0"/>
              <a:t>.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Lee, D., Pate, R. R., </a:t>
            </a:r>
            <a:r>
              <a:rPr lang="en-US" dirty="0" err="1"/>
              <a:t>Lavie</a:t>
            </a:r>
            <a:r>
              <a:rPr lang="en-US" dirty="0"/>
              <a:t>, C. J., Sui, X., Church, T. S., &amp; Blair, S. N. (2014). Leisure-Time Running Reduces All-Cause and Cardiovascular Mortality Risk. </a:t>
            </a:r>
            <a:r>
              <a:rPr lang="en-US" i="1" dirty="0"/>
              <a:t>Journal of the American College of Cardiology</a:t>
            </a:r>
            <a:r>
              <a:rPr lang="en-US" dirty="0"/>
              <a:t>, </a:t>
            </a:r>
            <a:r>
              <a:rPr lang="en-US" i="1" dirty="0"/>
              <a:t>64</a:t>
            </a:r>
            <a:r>
              <a:rPr lang="en-US" dirty="0"/>
              <a:t>(5), 472–481. 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Armstrong, M. J., &amp; </a:t>
            </a:r>
            <a:r>
              <a:rPr lang="en-US" dirty="0" err="1"/>
              <a:t>Sigal</a:t>
            </a:r>
            <a:r>
              <a:rPr lang="en-US" dirty="0"/>
              <a:t>, R. J. (2015). Exercise as Medicine: Key Concepts in Discussing Physical Activity with Patients who have Type 2 Diabetes. </a:t>
            </a:r>
            <a:r>
              <a:rPr lang="en-US" i="1" dirty="0"/>
              <a:t>Canadian Journal of Diabetes</a:t>
            </a:r>
            <a:r>
              <a:rPr lang="en-US" dirty="0"/>
              <a:t>, </a:t>
            </a:r>
            <a:r>
              <a:rPr lang="en-US" i="1" dirty="0"/>
              <a:t>39, Supplement 5</a:t>
            </a:r>
            <a:r>
              <a:rPr lang="en-US" dirty="0"/>
              <a:t>, S129–S133. 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Wilmot, E. G., </a:t>
            </a:r>
            <a:r>
              <a:rPr lang="en-US" dirty="0" err="1"/>
              <a:t>Edwardson</a:t>
            </a:r>
            <a:r>
              <a:rPr lang="en-US" dirty="0"/>
              <a:t>, C. L., </a:t>
            </a:r>
            <a:r>
              <a:rPr lang="en-US" dirty="0" err="1"/>
              <a:t>Achana</a:t>
            </a:r>
            <a:r>
              <a:rPr lang="en-US" dirty="0"/>
              <a:t>, F. A., Davies, M. J., </a:t>
            </a:r>
            <a:r>
              <a:rPr lang="en-US" dirty="0" err="1"/>
              <a:t>Gorely</a:t>
            </a:r>
            <a:r>
              <a:rPr lang="en-US" dirty="0"/>
              <a:t>, T., Gray, L. J., … Biddle, S. J. H. (2012). Sedentary time in adults and the association with diabetes, cardiovascular disease and death: systematic review and meta-analysis. </a:t>
            </a:r>
            <a:r>
              <a:rPr lang="en-US" i="1" dirty="0" err="1"/>
              <a:t>Diabetologia</a:t>
            </a:r>
            <a:r>
              <a:rPr lang="en-US" dirty="0"/>
              <a:t>, </a:t>
            </a:r>
            <a:r>
              <a:rPr lang="en-US" i="1" dirty="0"/>
              <a:t>55</a:t>
            </a:r>
            <a:r>
              <a:rPr lang="en-US" dirty="0"/>
              <a:t>(11), 2895–2905. 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/>
              <a:t>Exercises</a:t>
            </a:r>
            <a:r>
              <a:rPr lang="cs-CZ" dirty="0"/>
              <a:t> &amp; </a:t>
            </a:r>
            <a:r>
              <a:rPr lang="cs-CZ" dirty="0" err="1"/>
              <a:t>Plan</a:t>
            </a:r>
            <a:r>
              <a:rPr lang="cs-CZ" dirty="0"/>
              <a:t>. (</a:t>
            </a:r>
            <a:r>
              <a:rPr lang="cs-CZ" dirty="0" err="1"/>
              <a:t>b.r</a:t>
            </a:r>
            <a:r>
              <a:rPr lang="cs-CZ" dirty="0"/>
              <a:t>.). Získáno 10. duben 2016, z http://</a:t>
            </a:r>
            <a:r>
              <a:rPr lang="cs-CZ" dirty="0" smtClean="0"/>
              <a:t>www.diabetes.ca/diabetes-and-you/healthy-living-resources/exercise/resistance-exercises-plan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Smolka, O. (2010). </a:t>
            </a:r>
            <a:r>
              <a:rPr lang="cs-CZ" i="1" dirty="0"/>
              <a:t>Metabolické komplikace při pohybové aktivitě diabetiků</a:t>
            </a:r>
            <a:r>
              <a:rPr lang="cs-CZ" dirty="0"/>
              <a:t> (</a:t>
            </a:r>
            <a:r>
              <a:rPr lang="cs-CZ" dirty="0" err="1"/>
              <a:t>Master’s</a:t>
            </a:r>
            <a:r>
              <a:rPr lang="cs-CZ" dirty="0"/>
              <a:t> thesis). Masarykova univerzita, Fakulta sportovních studií. Získáno z https://is.muni.cz/auth/th/156109/fsps_m/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4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ukrovka.zdrave.cz/ir/images/zdrave_ThemesModule-Themes/38-image-cukrovka--resizecrop-466x1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195204"/>
            <a:ext cx="3816424" cy="147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sz="4800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cs-CZ" dirty="0" smtClean="0"/>
              <a:t>Jedno z nejrozšířenějších neinfekčních onemocnění s rostoucím trendem, které je jedním z nejčastějších příčin úmrtí.</a:t>
            </a:r>
          </a:p>
          <a:p>
            <a:r>
              <a:rPr lang="cs-CZ" dirty="0" smtClean="0"/>
              <a:t>V roce 2014 celosvětově 422 milionů nemocných v porovnání s rokem 1980 108 milionů nemocných.</a:t>
            </a:r>
          </a:p>
          <a:p>
            <a:r>
              <a:rPr lang="cs-CZ" dirty="0" smtClean="0"/>
              <a:t>Prevalence stoupla z 8,5 % na 4,7 %.</a:t>
            </a:r>
          </a:p>
          <a:p>
            <a:r>
              <a:rPr lang="cs-CZ" dirty="0" smtClean="0"/>
              <a:t>Zvýšený výskyt DM je spojován s nárůstem počtu lidí s nadváhou či obezitou.</a:t>
            </a:r>
          </a:p>
          <a:p>
            <a:r>
              <a:rPr lang="cs-CZ" dirty="0" smtClean="0"/>
              <a:t>V roce 2012 bylo zaznamenáno 1,5 milionu úmrtí na DM, dalších 2,2 milionu úmrtí způsobeno kardiovaskulární poruchou v závislosti na zvýšené hladině glykémie.</a:t>
            </a:r>
          </a:p>
          <a:p>
            <a:r>
              <a:rPr lang="cs-CZ" dirty="0" smtClean="0"/>
              <a:t>34 % z těchto úmrtí před 70 rokem života.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19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Patofyziologie – srovnání I. a II. typu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DM I. typu </a:t>
            </a:r>
            <a:r>
              <a:rPr lang="cs-CZ" dirty="0" smtClean="0"/>
              <a:t>(5-10 %)</a:t>
            </a:r>
            <a:endParaRPr lang="cs-CZ" b="1" dirty="0" smtClean="0"/>
          </a:p>
          <a:p>
            <a:r>
              <a:rPr lang="cs-CZ" sz="2400" dirty="0" smtClean="0"/>
              <a:t>Autoimunitní onemocnění – destrukce </a:t>
            </a:r>
            <a:r>
              <a:rPr lang="el-GR" sz="2400" dirty="0"/>
              <a:t>β</a:t>
            </a:r>
            <a:r>
              <a:rPr lang="cs-CZ" sz="2400" dirty="0"/>
              <a:t> </a:t>
            </a:r>
            <a:r>
              <a:rPr lang="cs-CZ" sz="2400" dirty="0" smtClean="0"/>
              <a:t>buněk</a:t>
            </a:r>
          </a:p>
          <a:p>
            <a:pPr marL="0" indent="0">
              <a:buNone/>
            </a:pPr>
            <a:r>
              <a:rPr lang="cs-CZ" sz="2400" dirty="0" smtClean="0"/>
              <a:t>	</a:t>
            </a:r>
            <a:r>
              <a:rPr lang="cs-CZ" sz="2400" i="1" dirty="0" smtClean="0"/>
              <a:t>Absolutní nedostatek 	inzulinu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DM II. typu </a:t>
            </a:r>
            <a:r>
              <a:rPr lang="cs-CZ" dirty="0" smtClean="0"/>
              <a:t>(90-95 %)</a:t>
            </a:r>
          </a:p>
          <a:p>
            <a:pPr lvl="0"/>
            <a:r>
              <a:rPr lang="cs-CZ" sz="2400" dirty="0" smtClean="0"/>
              <a:t>Periferní </a:t>
            </a:r>
            <a:r>
              <a:rPr lang="cs-CZ" sz="2400" dirty="0"/>
              <a:t>tkáňová rezistence na </a:t>
            </a:r>
            <a:r>
              <a:rPr lang="cs-CZ" sz="2400" dirty="0" smtClean="0"/>
              <a:t>inzulin – obsazení inzulinových receptorů.</a:t>
            </a:r>
            <a:endParaRPr lang="cs-CZ" sz="2400" dirty="0"/>
          </a:p>
          <a:p>
            <a:r>
              <a:rPr lang="cs-CZ" sz="2400" dirty="0"/>
              <a:t>D</a:t>
            </a:r>
            <a:r>
              <a:rPr lang="cs-CZ" sz="2400" dirty="0" smtClean="0"/>
              <a:t>efektní </a:t>
            </a:r>
            <a:r>
              <a:rPr lang="cs-CZ" sz="2400" dirty="0"/>
              <a:t>sekrece zralého </a:t>
            </a:r>
            <a:r>
              <a:rPr lang="cs-CZ" sz="2400" dirty="0" smtClean="0"/>
              <a:t>inzulinu – </a:t>
            </a:r>
            <a:r>
              <a:rPr lang="cs-CZ" sz="2400" dirty="0" err="1" smtClean="0"/>
              <a:t>hyperinzulinémie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i="1" dirty="0" smtClean="0"/>
              <a:t>Relativní nedostatek 	inzulinu</a:t>
            </a:r>
          </a:p>
          <a:p>
            <a:r>
              <a:rPr lang="cs-CZ" sz="2400" dirty="0" smtClean="0"/>
              <a:t>Příčiny vzniku ve špatném životním stylu.</a:t>
            </a:r>
            <a:endParaRPr lang="cs-CZ" sz="2400" dirty="0"/>
          </a:p>
        </p:txBody>
      </p:sp>
      <p:sp>
        <p:nvSpPr>
          <p:cNvPr id="6" name="Šipka doprava 5"/>
          <p:cNvSpPr/>
          <p:nvPr/>
        </p:nvSpPr>
        <p:spPr>
          <a:xfrm>
            <a:off x="611560" y="2377480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4716016" y="3529608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51520" y="5445224"/>
            <a:ext cx="759684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Hyperglykémie</a:t>
            </a:r>
          </a:p>
          <a:p>
            <a:r>
              <a:rPr lang="cs-CZ" dirty="0" smtClean="0"/>
              <a:t>Zvýšená únava, polydipsie </a:t>
            </a:r>
            <a:r>
              <a:rPr lang="cs-CZ" dirty="0"/>
              <a:t>(</a:t>
            </a:r>
            <a:r>
              <a:rPr lang="cs-CZ" i="1" dirty="0"/>
              <a:t>nadměrná žízeň</a:t>
            </a:r>
            <a:r>
              <a:rPr lang="cs-CZ" dirty="0"/>
              <a:t>), </a:t>
            </a:r>
            <a:r>
              <a:rPr lang="cs-CZ" dirty="0" smtClean="0"/>
              <a:t>polyurie </a:t>
            </a:r>
            <a:r>
              <a:rPr lang="cs-CZ" dirty="0"/>
              <a:t>(</a:t>
            </a:r>
            <a:r>
              <a:rPr lang="cs-CZ" i="1" dirty="0"/>
              <a:t>nadměrné močení</a:t>
            </a:r>
            <a:r>
              <a:rPr lang="cs-CZ" dirty="0"/>
              <a:t>), </a:t>
            </a:r>
            <a:r>
              <a:rPr lang="cs-CZ" dirty="0" smtClean="0"/>
              <a:t>polyfagie </a:t>
            </a:r>
            <a:r>
              <a:rPr lang="cs-CZ" dirty="0"/>
              <a:t>(</a:t>
            </a:r>
            <a:r>
              <a:rPr lang="cs-CZ" i="1" dirty="0"/>
              <a:t>zvýšená chuť k jídlu</a:t>
            </a:r>
            <a:r>
              <a:rPr lang="cs-CZ" dirty="0"/>
              <a:t>), rozmazané vidění, špatné hojení </a:t>
            </a:r>
            <a:r>
              <a:rPr lang="cs-CZ" dirty="0" smtClean="0"/>
              <a:t>ran, snížená rezistence </a:t>
            </a:r>
            <a:r>
              <a:rPr lang="cs-CZ" dirty="0"/>
              <a:t>vůči </a:t>
            </a:r>
            <a:r>
              <a:rPr lang="cs-CZ" dirty="0" smtClean="0"/>
              <a:t>infekci a </a:t>
            </a:r>
            <a:r>
              <a:rPr lang="cs-CZ" dirty="0" err="1" smtClean="0"/>
              <a:t>ketoacidóza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0" name="Picture 2" descr="http://www.wellion.cz/_img/_sml/4db95768ec4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18120"/>
            <a:ext cx="2160240" cy="185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0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Epidemiologie DM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Asi 3,7 mil. </a:t>
            </a:r>
            <a:r>
              <a:rPr lang="cs-CZ" dirty="0"/>
              <a:t>ú</a:t>
            </a:r>
            <a:r>
              <a:rPr lang="cs-CZ" dirty="0" smtClean="0"/>
              <a:t>mrtí má na svědomí DM</a:t>
            </a:r>
          </a:p>
          <a:p>
            <a:r>
              <a:rPr lang="cs-CZ" dirty="0" smtClean="0"/>
              <a:t>1 z 12 smrtí je zapříčiněna DM </a:t>
            </a:r>
            <a:r>
              <a:rPr lang="cs-CZ" dirty="0"/>
              <a:t>(IDF Diabetes Atlas Group, 2015</a:t>
            </a:r>
            <a:r>
              <a:rPr lang="cs-CZ" dirty="0" smtClean="0"/>
              <a:t>)</a:t>
            </a:r>
          </a:p>
          <a:p>
            <a:r>
              <a:rPr lang="cs-CZ" dirty="0" smtClean="0"/>
              <a:t>Odhady rozdělené na DM1 a DM2 neexistují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80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Prevalence DM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Review z roku 2013 zahrnující 130 zemí</a:t>
            </a:r>
          </a:p>
          <a:p>
            <a:r>
              <a:rPr lang="cs-CZ" dirty="0" smtClean="0"/>
              <a:t>382 mil. nemocných, předpokládá se zvýšení na 592 mil. do roku 2035</a:t>
            </a:r>
          </a:p>
          <a:p>
            <a:r>
              <a:rPr lang="cs-CZ" dirty="0" smtClean="0"/>
              <a:t>Většina nemocných je v rozvojových zemích</a:t>
            </a:r>
          </a:p>
          <a:p>
            <a:r>
              <a:rPr lang="cs-CZ" dirty="0" smtClean="0"/>
              <a:t>Velké rozdíly mezi kontinenty i uvnitř samotných kontinentů</a:t>
            </a:r>
          </a:p>
        </p:txBody>
      </p:sp>
    </p:spTree>
    <p:extLst>
      <p:ext uri="{BB962C8B-B14F-4D97-AF65-F5344CB8AC3E}">
        <p14:creationId xmlns:p14="http://schemas.microsoft.com/office/powerpoint/2010/main" val="248225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cs-CZ" u="sng" dirty="0" smtClean="0"/>
              <a:t>Afrika</a:t>
            </a:r>
            <a:r>
              <a:rPr lang="cs-CZ" dirty="0" smtClean="0"/>
              <a:t> – Mali (pod 2,5 %), JAR (8 %), Egypt (12 %)</a:t>
            </a:r>
          </a:p>
          <a:p>
            <a:r>
              <a:rPr lang="cs-CZ" u="sng" dirty="0" smtClean="0"/>
              <a:t>Evropa</a:t>
            </a:r>
            <a:r>
              <a:rPr lang="cs-CZ" dirty="0" smtClean="0"/>
              <a:t> – UK (4 %), Německo (10 %), Turecko (14,8 %)</a:t>
            </a:r>
          </a:p>
          <a:p>
            <a:pPr lvl="1"/>
            <a:r>
              <a:rPr lang="cs-CZ" dirty="0" smtClean="0"/>
              <a:t>Celkem 6,8 % (56 mil.)</a:t>
            </a:r>
          </a:p>
          <a:p>
            <a:pPr lvl="1"/>
            <a:r>
              <a:rPr lang="cs-CZ" dirty="0" smtClean="0"/>
              <a:t>Odhaduje se 7,1 % (69 mil.) pro rok 2035</a:t>
            </a:r>
          </a:p>
          <a:p>
            <a:r>
              <a:rPr lang="cs-CZ" u="sng" dirty="0" smtClean="0"/>
              <a:t>Jihovýchodní Asie</a:t>
            </a:r>
            <a:r>
              <a:rPr lang="cs-CZ" dirty="0" smtClean="0"/>
              <a:t> – Kambodža (3 %), </a:t>
            </a:r>
            <a:r>
              <a:rPr lang="en-US" dirty="0"/>
              <a:t>Vietnam, Laos a </a:t>
            </a:r>
            <a:r>
              <a:rPr lang="en-US" dirty="0" err="1"/>
              <a:t>Thajsko</a:t>
            </a:r>
            <a:r>
              <a:rPr lang="en-US" dirty="0"/>
              <a:t> (4–5 </a:t>
            </a:r>
            <a:r>
              <a:rPr lang="en-US" dirty="0" smtClean="0"/>
              <a:t>%)</a:t>
            </a:r>
            <a:r>
              <a:rPr lang="cs-CZ" dirty="0" smtClean="0"/>
              <a:t>, Hongkong, Malajsie a Čína (9–10 %)</a:t>
            </a:r>
          </a:p>
          <a:p>
            <a:r>
              <a:rPr lang="cs-CZ" u="sng" dirty="0" smtClean="0"/>
              <a:t>Tichomoří</a:t>
            </a:r>
            <a:r>
              <a:rPr lang="cs-CZ" dirty="0" smtClean="0"/>
              <a:t> – až přes 30 %!!! Ostrov Tokelau </a:t>
            </a:r>
            <a:r>
              <a:rPr lang="cs-CZ" dirty="0"/>
              <a:t>(37,5 </a:t>
            </a:r>
            <a:r>
              <a:rPr lang="cs-CZ" dirty="0" smtClean="0"/>
              <a:t>%) </a:t>
            </a:r>
            <a:r>
              <a:rPr lang="cs-CZ" sz="2200" dirty="0"/>
              <a:t>(Guariguata et al., 2014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1179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sz="2400" dirty="0" smtClean="0"/>
              <a:t>Prevalence a počet diabetiků nad 18 let (WHO, 2016)</a:t>
            </a:r>
            <a:endParaRPr lang="cs-C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591639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95" y="908720"/>
            <a:ext cx="8136904" cy="5499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4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cs-CZ" sz="2400" dirty="0" smtClean="0"/>
              <a:t>Prevalence DM od 1980 do 2014 podle stupně rozvoje států (WHO, 2016)</a:t>
            </a:r>
            <a:endParaRPr lang="cs-C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268760"/>
            <a:ext cx="837838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19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ošky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1887</Words>
  <Application>Microsoft Office PowerPoint</Application>
  <PresentationFormat>Předvádění na obrazovce (4:3)</PresentationFormat>
  <Paragraphs>172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Došky</vt:lpstr>
      <vt:lpstr>Diabetes Mellitus I. a II. typu Patofyziologie, epidemiologie, prevence a léčba.</vt:lpstr>
      <vt:lpstr>Osnova</vt:lpstr>
      <vt:lpstr>Úvod</vt:lpstr>
      <vt:lpstr>Patofyziologie – srovnání I. a II. typu</vt:lpstr>
      <vt:lpstr>Epidemiologie DM</vt:lpstr>
      <vt:lpstr>Prevalence DM</vt:lpstr>
      <vt:lpstr>Prezentace aplikace PowerPoint</vt:lpstr>
      <vt:lpstr>Prevalence a počet diabetiků nad 18 let (WHO, 2016)</vt:lpstr>
      <vt:lpstr>Prevalence DM od 1980 do 2014 podle stupně rozvoje států (WHO, 2016)</vt:lpstr>
      <vt:lpstr>DM v České Republice</vt:lpstr>
      <vt:lpstr>Prevalence DM v ČR</vt:lpstr>
      <vt:lpstr>Srovnání DM v ČR</vt:lpstr>
      <vt:lpstr>Epidemiologie T1DM</vt:lpstr>
      <vt:lpstr>Incidence v Evropě</vt:lpstr>
      <vt:lpstr>T1DM v ČR</vt:lpstr>
      <vt:lpstr>Epidemiologie T2DM</vt:lpstr>
      <vt:lpstr>Review – „Cvičení jako lék“</vt:lpstr>
      <vt:lpstr>PA v dávkách menších než doporučeno</vt:lpstr>
      <vt:lpstr>Pohybová doporučení při DM</vt:lpstr>
      <vt:lpstr>Sezení a DM</vt:lpstr>
      <vt:lpstr>Rizika PA</vt:lpstr>
      <vt:lpstr>PA při DM I.</vt:lpstr>
      <vt:lpstr>PA při DM I.</vt:lpstr>
      <vt:lpstr>PA při DM II.</vt:lpstr>
      <vt:lpstr>Závěr - Prevence a léčba DM</vt:lpstr>
      <vt:lpstr>Děkujeme za pozornost!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 I. a II. typu Patofyziologie, epidemiologie, prevence a léčba.</dc:title>
  <dc:creator>Tommy</dc:creator>
  <cp:lastModifiedBy>Tommy</cp:lastModifiedBy>
  <cp:revision>51</cp:revision>
  <dcterms:created xsi:type="dcterms:W3CDTF">2016-04-10T19:13:48Z</dcterms:created>
  <dcterms:modified xsi:type="dcterms:W3CDTF">2016-04-18T05:36:29Z</dcterms:modified>
</cp:coreProperties>
</file>