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1" r:id="rId4"/>
    <p:sldId id="266" r:id="rId5"/>
    <p:sldId id="260" r:id="rId6"/>
    <p:sldId id="264" r:id="rId7"/>
    <p:sldId id="265" r:id="rId8"/>
    <p:sldId id="258" r:id="rId9"/>
    <p:sldId id="263" r:id="rId10"/>
    <p:sldId id="259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933483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98328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4665113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2907380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2221887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2293698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0872279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5031620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942100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50769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272862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751489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412677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41309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66151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12952231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712441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7CFDE1-CD5C-423C-9914-D5E1975C0708}" type="datetimeFigureOut">
              <a:rPr lang="cs-CZ" smtClean="0"/>
              <a:pPr/>
              <a:t>10.4.2016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2D1BA3-B8EF-48E1-BF21-37A28D06FE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543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ntent.ebscohost.com/ContentServer.asp?T=P&amp;P=AN&amp;K=25305061&amp;S=R&amp;D=mdc&amp;EbscoContent=dGJyMNHr7ESep644v+bwOLCmr06eprNSsKu4SLGWxWXS&amp;ContentCustomer=dGJyMPGuskuvrrVQuejjhe3q41Pj2vEA" TargetMode="External"/><Relationship Id="rId3" Type="http://schemas.openxmlformats.org/officeDocument/2006/relationships/hyperlink" Target="http://www.szu.cz/uploads/documents/czzp/aktuality/Cesi_ziji_dele_ale_trapi_je_civilizacni_nemoci/Zprava_o_zdravi_obyvatel_CR_.pdf" TargetMode="External"/><Relationship Id="rId7" Type="http://schemas.openxmlformats.org/officeDocument/2006/relationships/hyperlink" Target="http://content.ebscohost.com/ContentServer.asp?T=P&amp;P=AN&amp;K=24284387&amp;S=R&amp;D=mdc&amp;EbscoContent=dGJyMNHr7ESep644v+bwOLCmr06eprNSsqm4SraWxWXS&amp;ContentCustomer=dGJyMPGuskuvrrVQuejjhe3q41Pj2vEA" TargetMode="External"/><Relationship Id="rId2" Type="http://schemas.openxmlformats.org/officeDocument/2006/relationships/hyperlink" Target="https://publi.cz/books/73/0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ypertension.cz/sqlcache/csh-casopis-hypertenze-2012-3-dp-nezabezpecena.pdf" TargetMode="External"/><Relationship Id="rId5" Type="http://schemas.openxmlformats.org/officeDocument/2006/relationships/hyperlink" Target="http://old.lf3.cuni.cz/studium/materialy/epidemiologie/epivyukcz/Epidemiologie_KV_nemoci.pdf" TargetMode="External"/><Relationship Id="rId4" Type="http://schemas.openxmlformats.org/officeDocument/2006/relationships/hyperlink" Target="http://www.szu.cz/uploads/documents/czzp/seminare/2013/krevni_tlak_prehypertenz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3259" y="1300787"/>
            <a:ext cx="6517482" cy="7600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HYPERTENZE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237312"/>
            <a:ext cx="7488832" cy="432048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 smtClean="0"/>
              <a:t>11.4.2016 	</a:t>
            </a:r>
            <a:r>
              <a:rPr lang="cs-CZ" dirty="0" smtClean="0"/>
              <a:t>			</a:t>
            </a:r>
            <a:r>
              <a:rPr lang="cs-CZ" dirty="0" err="1" smtClean="0"/>
              <a:t>Kršáková</a:t>
            </a:r>
            <a:r>
              <a:rPr lang="cs-CZ" dirty="0" smtClean="0"/>
              <a:t> Marie</a:t>
            </a:r>
            <a:endParaRPr lang="cs-CZ" dirty="0"/>
          </a:p>
        </p:txBody>
      </p:sp>
      <p:pic>
        <p:nvPicPr>
          <p:cNvPr id="6146" name="Picture 2" descr="C:\Users\Marie\Desktop\hypertension-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6301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1008112"/>
          </a:xfrm>
        </p:spPr>
        <p:txBody>
          <a:bodyPr/>
          <a:lstStyle/>
          <a:p>
            <a:r>
              <a:rPr lang="cs-CZ" dirty="0" smtClean="0"/>
              <a:t>Pohybová 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400" cap="none" dirty="0" smtClean="0"/>
              <a:t>Lehká převážně dynamická zátěž</a:t>
            </a:r>
          </a:p>
          <a:p>
            <a:pPr marL="565150" marR="38100">
              <a:lnSpc>
                <a:spcPct val="112000"/>
              </a:lnSpc>
              <a:spcAft>
                <a:spcPts val="25"/>
              </a:spcAft>
            </a:pPr>
            <a:r>
              <a:rPr lang="cs-CZ" cap="none" dirty="0" smtClean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Není příliš vysoký periferní odpor činnosti srdce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(střídání stahu a relaxace svalů) </a:t>
            </a:r>
          </a:p>
          <a:p>
            <a:pPr marL="565150" marR="38100">
              <a:lnSpc>
                <a:spcPct val="112000"/>
              </a:lnSpc>
              <a:spcAft>
                <a:spcPts val="25"/>
              </a:spcAft>
            </a:pPr>
            <a:r>
              <a:rPr lang="cs-CZ" cap="none" dirty="0" smtClean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Je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cap="none" dirty="0" smtClean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podporován žilní návrat krve do srdce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(svalová pumpa)</a:t>
            </a:r>
          </a:p>
          <a:p>
            <a:r>
              <a:rPr lang="cs-CZ" sz="2400" cap="none" dirty="0" smtClean="0"/>
              <a:t>Dle Novotného (2016) - 6x týdně, 15 – 45 minut</a:t>
            </a:r>
          </a:p>
          <a:p>
            <a:r>
              <a:rPr lang="cs-CZ" sz="2400" cap="none" dirty="0" smtClean="0"/>
              <a:t>Dle Hromadové (2004) – 3-4x </a:t>
            </a:r>
          </a:p>
          <a:p>
            <a:pPr>
              <a:buNone/>
            </a:pPr>
            <a:r>
              <a:rPr lang="cs-CZ" sz="2400" cap="none" dirty="0" smtClean="0"/>
              <a:t>   týdně, 30-45 minut </a:t>
            </a:r>
          </a:p>
          <a:p>
            <a:r>
              <a:rPr lang="cs-CZ" sz="2400" cap="none" dirty="0" smtClean="0"/>
              <a:t>Dle </a:t>
            </a:r>
            <a:r>
              <a:rPr lang="cs-CZ" sz="2400" cap="none" dirty="0" err="1" smtClean="0"/>
              <a:t>Bajorka</a:t>
            </a:r>
            <a:r>
              <a:rPr lang="cs-CZ" sz="2400" cap="none" dirty="0" smtClean="0"/>
              <a:t> (2011) by PA neměla </a:t>
            </a:r>
          </a:p>
          <a:p>
            <a:pPr>
              <a:buNone/>
            </a:pPr>
            <a:r>
              <a:rPr lang="cs-CZ" sz="2400" cap="none" dirty="0" smtClean="0"/>
              <a:t>   přesáhnout 75 % VO2 </a:t>
            </a:r>
            <a:r>
              <a:rPr lang="cs-CZ" sz="2400" cap="none" dirty="0" err="1" smtClean="0"/>
              <a:t>max</a:t>
            </a:r>
            <a:endParaRPr lang="cs-CZ" sz="2400" cap="none" dirty="0" smtClean="0"/>
          </a:p>
          <a:p>
            <a:endParaRPr lang="cs-CZ" sz="2400" cap="none" dirty="0" smtClean="0"/>
          </a:p>
          <a:p>
            <a:pPr marL="565150" marR="38100">
              <a:lnSpc>
                <a:spcPct val="112000"/>
              </a:lnSpc>
              <a:spcAft>
                <a:spcPts val="25"/>
              </a:spcAft>
            </a:pPr>
            <a:endParaRPr lang="cs-CZ" dirty="0"/>
          </a:p>
        </p:txBody>
      </p:sp>
      <p:pic>
        <p:nvPicPr>
          <p:cNvPr id="9218" name="Picture 2" descr="C:\Users\Marie\Desktop\adult-exercise-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3501394" cy="24509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1"/>
          </a:xfrm>
        </p:spPr>
        <p:txBody>
          <a:bodyPr/>
          <a:lstStyle/>
          <a:p>
            <a:r>
              <a:rPr lang="cs-CZ" dirty="0" smtClean="0"/>
              <a:t>Nevhodná fyzická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628800"/>
            <a:ext cx="7772870" cy="4162401"/>
          </a:xfrm>
        </p:spPr>
        <p:txBody>
          <a:bodyPr>
            <a:normAutofit/>
          </a:bodyPr>
          <a:lstStyle/>
          <a:p>
            <a:pPr marL="104775" marR="38100">
              <a:lnSpc>
                <a:spcPct val="112000"/>
              </a:lnSpc>
              <a:spcAft>
                <a:spcPts val="25"/>
              </a:spcAft>
            </a:pP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b="1" cap="none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Riziko přetížení a selhání myokardu</a:t>
            </a:r>
            <a:endParaRPr lang="cs-CZ" b="1" cap="non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22300" marR="38100" indent="-285750">
              <a:lnSpc>
                <a:spcPct val="112000"/>
              </a:lnSpc>
              <a:spcAft>
                <a:spcPts val="25"/>
              </a:spcAft>
            </a:pPr>
            <a:r>
              <a:rPr lang="cs-CZ" b="1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Cvičení hlavou dolů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cs-CZ" cap="non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prudká změna žilního návratu krve), </a:t>
            </a:r>
          </a:p>
          <a:p>
            <a:pPr marL="622300" marR="38100" indent="-285750">
              <a:lnSpc>
                <a:spcPct val="112000"/>
              </a:lnSpc>
              <a:spcAft>
                <a:spcPts val="25"/>
              </a:spcAft>
            </a:pPr>
            <a:r>
              <a:rPr lang="cs-CZ" b="1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Příliš intenzivní cvičení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cs-CZ" cap="non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příliš vysoký krevní tlak), </a:t>
            </a:r>
          </a:p>
          <a:p>
            <a:pPr marL="622300" marR="38100" indent="-285750">
              <a:lnSpc>
                <a:spcPct val="112000"/>
              </a:lnSpc>
              <a:spcAft>
                <a:spcPts val="25"/>
              </a:spcAft>
            </a:pPr>
            <a:r>
              <a:rPr lang="cs-CZ" b="1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Intenzivní převážně statické cvičení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cs-CZ" cap="non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příliš vysoký periferní cévní odpor), </a:t>
            </a:r>
          </a:p>
          <a:p>
            <a:pPr marL="622300" marR="38100" indent="-285750">
              <a:lnSpc>
                <a:spcPct val="112000"/>
              </a:lnSpc>
              <a:spcAft>
                <a:spcPts val="25"/>
              </a:spcAft>
            </a:pPr>
            <a:r>
              <a:rPr lang="cs-CZ" b="1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Cvičení se zadržováním dechu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cs-CZ" cap="non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příliš vysoký periferní cévní odpor). Při prováděném cvičení by mělo být dýchání vhodně synchronizováno</a:t>
            </a:r>
            <a:endParaRPr lang="cs-CZ" cap="non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1008112"/>
          </a:xfrm>
        </p:spPr>
        <p:txBody>
          <a:bodyPr/>
          <a:lstStyle/>
          <a:p>
            <a:r>
              <a:rPr lang="cs-CZ" dirty="0" smtClean="0"/>
              <a:t>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556791"/>
            <a:ext cx="8075240" cy="237626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1.) </a:t>
            </a:r>
            <a:r>
              <a:rPr lang="cs-CZ" cap="none" dirty="0" smtClean="0"/>
              <a:t>Střední až vysoká intenzita PA, 30 minut, 150 minut za týden (cca 5x) + odporové nebo izometrické cvičení </a:t>
            </a:r>
          </a:p>
          <a:p>
            <a:r>
              <a:rPr lang="cs-CZ" cap="none" dirty="0" smtClean="0"/>
              <a:t>2.) aerobní + odporové cvičení, aerobní 30 minut, každý den, odporové 2 – 3x za týden</a:t>
            </a:r>
          </a:p>
          <a:p>
            <a:r>
              <a:rPr lang="cs-CZ" cap="none" dirty="0" smtClean="0"/>
              <a:t>3.)  Aerobní + odporové cvičení, nové studie zaměřené na HIIT a izometrické cvičení</a:t>
            </a:r>
          </a:p>
          <a:p>
            <a:endParaRPr lang="cs-CZ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22249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8092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Bajorek</a:t>
            </a:r>
            <a:r>
              <a:rPr lang="cs-CZ" dirty="0" smtClean="0"/>
              <a:t>, J. (2011). VLIV PRAVIDELNÉ POHYBOVÉ AKTIVITY NA VYBRANÉ FUNKČNÍ PARAMETRY KARDIOVASKULÁRNÍHO SYSTÉMU A RIZIKOVÉ FAKTORY ISCHEMICKÉ CHOROBY SRDEČNÍ : VYUŽITÍ AKCLELEROMETRU PŘI MONITORACI POHYBOVÉ AKTIVITY. </a:t>
            </a:r>
            <a:r>
              <a:rPr lang="cs-CZ" i="1" dirty="0" smtClean="0"/>
              <a:t>Disertační práce. </a:t>
            </a:r>
            <a:r>
              <a:rPr lang="cs-CZ" dirty="0" smtClean="0"/>
              <a:t>Olomouc</a:t>
            </a:r>
          </a:p>
          <a:p>
            <a:r>
              <a:rPr lang="cs-CZ" dirty="0" err="1" smtClean="0"/>
              <a:t>Hong</a:t>
            </a:r>
            <a:r>
              <a:rPr lang="cs-CZ" dirty="0" smtClean="0"/>
              <a:t>, S., Lim, J. H., </a:t>
            </a:r>
            <a:r>
              <a:rPr lang="cs-CZ" dirty="0" err="1" smtClean="0"/>
              <a:t>Jeong</a:t>
            </a:r>
            <a:r>
              <a:rPr lang="cs-CZ" dirty="0" smtClean="0"/>
              <a:t>, I. G., </a:t>
            </a:r>
            <a:r>
              <a:rPr lang="cs-CZ" dirty="0" err="1" smtClean="0"/>
              <a:t>Choe</a:t>
            </a:r>
            <a:r>
              <a:rPr lang="cs-CZ" dirty="0" smtClean="0"/>
              <a:t>, J., </a:t>
            </a:r>
            <a:r>
              <a:rPr lang="cs-CZ" dirty="0" err="1" smtClean="0"/>
              <a:t>Kim</a:t>
            </a:r>
            <a:r>
              <a:rPr lang="cs-CZ" dirty="0" smtClean="0"/>
              <a:t>, C.-S., &amp; </a:t>
            </a:r>
            <a:r>
              <a:rPr lang="cs-CZ" dirty="0" err="1" smtClean="0"/>
              <a:t>Hong</a:t>
            </a:r>
            <a:r>
              <a:rPr lang="cs-CZ" dirty="0" smtClean="0"/>
              <a:t>, J. H. (2013).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 </a:t>
            </a:r>
            <a:r>
              <a:rPr lang="cs-CZ" dirty="0" err="1" smtClean="0"/>
              <a:t>exists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renal</a:t>
            </a:r>
            <a:r>
              <a:rPr lang="cs-CZ" dirty="0" smtClean="0"/>
              <a:t> cyst in a </a:t>
            </a:r>
            <a:r>
              <a:rPr lang="cs-CZ" dirty="0" err="1" smtClean="0"/>
              <a:t>screened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?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Human</a:t>
            </a:r>
            <a:r>
              <a:rPr lang="cs-CZ" i="1" dirty="0" smtClean="0"/>
              <a:t> </a:t>
            </a:r>
            <a:r>
              <a:rPr lang="cs-CZ" i="1" dirty="0" err="1" smtClean="0"/>
              <a:t>Hypertension</a:t>
            </a:r>
            <a:r>
              <a:rPr lang="cs-CZ" dirty="0" smtClean="0"/>
              <a:t>, </a:t>
            </a:r>
            <a:r>
              <a:rPr lang="cs-CZ" i="1" dirty="0" smtClean="0"/>
              <a:t>27</a:t>
            </a:r>
            <a:r>
              <a:rPr lang="cs-CZ" dirty="0" smtClean="0"/>
              <a:t>(9), 539–544. http://doi.org/10.1038/jhh.2013.12</a:t>
            </a:r>
          </a:p>
          <a:p>
            <a:r>
              <a:rPr lang="cs-CZ" dirty="0" err="1" smtClean="0"/>
              <a:t>Lackland</a:t>
            </a:r>
            <a:r>
              <a:rPr lang="cs-CZ" dirty="0" smtClean="0"/>
              <a:t>, D. T., &amp; </a:t>
            </a:r>
            <a:r>
              <a:rPr lang="cs-CZ" dirty="0" err="1" smtClean="0"/>
              <a:t>Voeks</a:t>
            </a:r>
            <a:r>
              <a:rPr lang="cs-CZ" dirty="0" smtClean="0"/>
              <a:t>, J. H. (2014). </a:t>
            </a:r>
            <a:r>
              <a:rPr lang="cs-CZ" dirty="0" err="1" smtClean="0"/>
              <a:t>Metabolic</a:t>
            </a:r>
            <a:r>
              <a:rPr lang="cs-CZ" dirty="0" smtClean="0"/>
              <a:t> Syndrome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: </a:t>
            </a: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 err="1" smtClean="0"/>
              <a:t>Exercise</a:t>
            </a:r>
            <a:r>
              <a:rPr lang="cs-CZ" dirty="0" smtClean="0"/>
              <a:t> as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Lifestyle</a:t>
            </a:r>
            <a:r>
              <a:rPr lang="cs-CZ" dirty="0" smtClean="0"/>
              <a:t> Management. </a:t>
            </a:r>
            <a:r>
              <a:rPr lang="cs-CZ" i="1" dirty="0" err="1" smtClean="0"/>
              <a:t>Current</a:t>
            </a:r>
            <a:r>
              <a:rPr lang="cs-CZ" i="1" dirty="0" smtClean="0"/>
              <a:t> </a:t>
            </a:r>
            <a:r>
              <a:rPr lang="cs-CZ" i="1" dirty="0" err="1" smtClean="0"/>
              <a:t>Hypertension</a:t>
            </a:r>
            <a:r>
              <a:rPr lang="cs-CZ" i="1" dirty="0" smtClean="0"/>
              <a:t> </a:t>
            </a:r>
            <a:r>
              <a:rPr lang="cs-CZ" i="1" dirty="0" err="1" smtClean="0"/>
              <a:t>Reports</a:t>
            </a:r>
            <a:r>
              <a:rPr lang="cs-CZ" dirty="0" smtClean="0"/>
              <a:t>, </a:t>
            </a:r>
            <a:r>
              <a:rPr lang="cs-CZ" i="1" dirty="0" smtClean="0"/>
              <a:t>16</a:t>
            </a:r>
            <a:r>
              <a:rPr lang="cs-CZ" dirty="0" smtClean="0"/>
              <a:t>(11). http://doi.org/10.1007/s11906-014-0492-2</a:t>
            </a:r>
          </a:p>
          <a:p>
            <a:r>
              <a:rPr lang="cs-CZ" dirty="0" err="1" smtClean="0"/>
              <a:t>Sharman</a:t>
            </a:r>
            <a:r>
              <a:rPr lang="cs-CZ" dirty="0" smtClean="0"/>
              <a:t>, J. E., La </a:t>
            </a:r>
            <a:r>
              <a:rPr lang="cs-CZ" dirty="0" err="1" smtClean="0"/>
              <a:t>Gerche</a:t>
            </a:r>
            <a:r>
              <a:rPr lang="cs-CZ" dirty="0" smtClean="0"/>
              <a:t>, A., &amp; </a:t>
            </a:r>
            <a:r>
              <a:rPr lang="cs-CZ" dirty="0" err="1" smtClean="0"/>
              <a:t>Coombes</a:t>
            </a:r>
            <a:r>
              <a:rPr lang="cs-CZ" dirty="0" smtClean="0"/>
              <a:t>, J. S. (2015). </a:t>
            </a:r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Cardiovascular</a:t>
            </a:r>
            <a:r>
              <a:rPr lang="cs-CZ" dirty="0" smtClean="0"/>
              <a:t> Risk in </a:t>
            </a:r>
            <a:r>
              <a:rPr lang="cs-CZ" dirty="0" err="1" smtClean="0"/>
              <a:t>Patients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Hypertension</a:t>
            </a:r>
            <a:r>
              <a:rPr lang="cs-CZ" dirty="0" smtClean="0"/>
              <a:t>. </a:t>
            </a:r>
            <a:r>
              <a:rPr lang="cs-CZ" i="1" dirty="0" err="1" smtClean="0"/>
              <a:t>American</a:t>
            </a:r>
            <a:r>
              <a:rPr lang="cs-CZ" i="1" dirty="0" smtClean="0"/>
              <a:t>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Hypertension</a:t>
            </a:r>
            <a:r>
              <a:rPr lang="cs-CZ" dirty="0" smtClean="0"/>
              <a:t>, </a:t>
            </a:r>
            <a:r>
              <a:rPr lang="cs-CZ" i="1" dirty="0" smtClean="0"/>
              <a:t>28</a:t>
            </a:r>
            <a:r>
              <a:rPr lang="cs-CZ" dirty="0" smtClean="0"/>
              <a:t>(2), 147–158. http://doi.org/10.1093/ajh/hpu191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052736"/>
            <a:ext cx="7772870" cy="5400599"/>
          </a:xfrm>
        </p:spPr>
        <p:txBody>
          <a:bodyPr>
            <a:normAutofit fontScale="85000" lnSpcReduction="10000"/>
          </a:bodyPr>
          <a:lstStyle/>
          <a:p>
            <a:r>
              <a:rPr lang="cs-CZ" u="sng" cap="none" dirty="0" smtClean="0">
                <a:hlinkClick r:id="rId2"/>
              </a:rPr>
              <a:t>Https://publi.Cz/books/73/02.Html</a:t>
            </a:r>
            <a:endParaRPr lang="cs-CZ" cap="none" dirty="0" smtClean="0"/>
          </a:p>
          <a:p>
            <a:r>
              <a:rPr lang="cs-CZ" u="sng" cap="none" dirty="0" smtClean="0">
                <a:hlinkClick r:id="rId3"/>
              </a:rPr>
              <a:t>Http://www.</a:t>
            </a:r>
            <a:r>
              <a:rPr lang="cs-CZ" u="sng" cap="none" dirty="0" err="1" smtClean="0">
                <a:hlinkClick r:id="rId3"/>
              </a:rPr>
              <a:t>Szu.Cz</a:t>
            </a:r>
            <a:r>
              <a:rPr lang="cs-CZ" u="sng" cap="none" dirty="0" smtClean="0">
                <a:hlinkClick r:id="rId3"/>
              </a:rPr>
              <a:t>/</a:t>
            </a:r>
            <a:r>
              <a:rPr lang="cs-CZ" u="sng" cap="none" dirty="0" err="1" smtClean="0">
                <a:hlinkClick r:id="rId3"/>
              </a:rPr>
              <a:t>uploads</a:t>
            </a:r>
            <a:r>
              <a:rPr lang="cs-CZ" u="sng" cap="none" dirty="0" smtClean="0">
                <a:hlinkClick r:id="rId3"/>
              </a:rPr>
              <a:t>/</a:t>
            </a:r>
            <a:r>
              <a:rPr lang="cs-CZ" u="sng" cap="none" dirty="0" err="1" smtClean="0">
                <a:hlinkClick r:id="rId3"/>
              </a:rPr>
              <a:t>documents</a:t>
            </a:r>
            <a:r>
              <a:rPr lang="cs-CZ" u="sng" cap="none" dirty="0" smtClean="0">
                <a:hlinkClick r:id="rId3"/>
              </a:rPr>
              <a:t>/</a:t>
            </a:r>
            <a:r>
              <a:rPr lang="cs-CZ" u="sng" cap="none" dirty="0" err="1" smtClean="0">
                <a:hlinkClick r:id="rId3"/>
              </a:rPr>
              <a:t>czzp</a:t>
            </a:r>
            <a:r>
              <a:rPr lang="cs-CZ" u="sng" cap="none" dirty="0" smtClean="0">
                <a:hlinkClick r:id="rId3"/>
              </a:rPr>
              <a:t>/aktuality/cesi_</a:t>
            </a:r>
            <a:r>
              <a:rPr lang="cs-CZ" u="sng" cap="none" dirty="0" err="1" smtClean="0">
                <a:hlinkClick r:id="rId3"/>
              </a:rPr>
              <a:t>ziji</a:t>
            </a:r>
            <a:r>
              <a:rPr lang="cs-CZ" u="sng" cap="none" dirty="0" smtClean="0">
                <a:hlinkClick r:id="rId3"/>
              </a:rPr>
              <a:t>_</a:t>
            </a:r>
            <a:r>
              <a:rPr lang="cs-CZ" u="sng" cap="none" dirty="0" err="1" smtClean="0">
                <a:hlinkClick r:id="rId3"/>
              </a:rPr>
              <a:t>dele</a:t>
            </a:r>
            <a:r>
              <a:rPr lang="cs-CZ" u="sng" cap="none" dirty="0" smtClean="0">
                <a:hlinkClick r:id="rId3"/>
              </a:rPr>
              <a:t>_ale_</a:t>
            </a:r>
            <a:r>
              <a:rPr lang="cs-CZ" u="sng" cap="none" dirty="0" err="1" smtClean="0">
                <a:hlinkClick r:id="rId3"/>
              </a:rPr>
              <a:t>trapi</a:t>
            </a:r>
            <a:r>
              <a:rPr lang="cs-CZ" u="sng" cap="none" dirty="0" smtClean="0">
                <a:hlinkClick r:id="rId3"/>
              </a:rPr>
              <a:t>_je_</a:t>
            </a:r>
            <a:r>
              <a:rPr lang="cs-CZ" u="sng" cap="none" dirty="0" err="1" smtClean="0">
                <a:hlinkClick r:id="rId3"/>
              </a:rPr>
              <a:t>civilizacni</a:t>
            </a:r>
            <a:r>
              <a:rPr lang="cs-CZ" u="sng" cap="none" dirty="0" smtClean="0">
                <a:hlinkClick r:id="rId3"/>
              </a:rPr>
              <a:t>_nemoci/zprava_o_</a:t>
            </a:r>
            <a:r>
              <a:rPr lang="cs-CZ" u="sng" cap="none" dirty="0" err="1" smtClean="0">
                <a:hlinkClick r:id="rId3"/>
              </a:rPr>
              <a:t>zdravi</a:t>
            </a:r>
            <a:r>
              <a:rPr lang="cs-CZ" u="sng" cap="none" dirty="0" smtClean="0">
                <a:hlinkClick r:id="rId3"/>
              </a:rPr>
              <a:t>_obyvatel_</a:t>
            </a:r>
            <a:r>
              <a:rPr lang="cs-CZ" u="sng" cap="none" dirty="0" err="1" smtClean="0">
                <a:hlinkClick r:id="rId3"/>
              </a:rPr>
              <a:t>cr</a:t>
            </a:r>
            <a:r>
              <a:rPr lang="cs-CZ" u="sng" cap="none" dirty="0" smtClean="0">
                <a:hlinkClick r:id="rId3"/>
              </a:rPr>
              <a:t>_.</a:t>
            </a:r>
            <a:r>
              <a:rPr lang="cs-CZ" u="sng" cap="none" dirty="0" err="1" smtClean="0">
                <a:hlinkClick r:id="rId3"/>
              </a:rPr>
              <a:t>Pdf</a:t>
            </a:r>
            <a:endParaRPr lang="cs-CZ" cap="none" dirty="0" smtClean="0"/>
          </a:p>
          <a:p>
            <a:r>
              <a:rPr lang="cs-CZ" u="sng" cap="none" dirty="0" smtClean="0">
                <a:hlinkClick r:id="rId4"/>
              </a:rPr>
              <a:t>Http://www.</a:t>
            </a:r>
            <a:r>
              <a:rPr lang="cs-CZ" u="sng" cap="none" dirty="0" err="1" smtClean="0">
                <a:hlinkClick r:id="rId4"/>
              </a:rPr>
              <a:t>Szu.Cz</a:t>
            </a:r>
            <a:r>
              <a:rPr lang="cs-CZ" u="sng" cap="none" dirty="0" smtClean="0">
                <a:hlinkClick r:id="rId4"/>
              </a:rPr>
              <a:t>/</a:t>
            </a:r>
            <a:r>
              <a:rPr lang="cs-CZ" u="sng" cap="none" dirty="0" err="1" smtClean="0">
                <a:hlinkClick r:id="rId4"/>
              </a:rPr>
              <a:t>uploads</a:t>
            </a:r>
            <a:r>
              <a:rPr lang="cs-CZ" u="sng" cap="none" dirty="0" smtClean="0">
                <a:hlinkClick r:id="rId4"/>
              </a:rPr>
              <a:t>/</a:t>
            </a:r>
            <a:r>
              <a:rPr lang="cs-CZ" u="sng" cap="none" dirty="0" err="1" smtClean="0">
                <a:hlinkClick r:id="rId4"/>
              </a:rPr>
              <a:t>documents</a:t>
            </a:r>
            <a:r>
              <a:rPr lang="cs-CZ" u="sng" cap="none" dirty="0" smtClean="0">
                <a:hlinkClick r:id="rId4"/>
              </a:rPr>
              <a:t>/</a:t>
            </a:r>
            <a:r>
              <a:rPr lang="cs-CZ" u="sng" cap="none" dirty="0" err="1" smtClean="0">
                <a:hlinkClick r:id="rId4"/>
              </a:rPr>
              <a:t>czzp</a:t>
            </a:r>
            <a:r>
              <a:rPr lang="cs-CZ" u="sng" cap="none" dirty="0" smtClean="0">
                <a:hlinkClick r:id="rId4"/>
              </a:rPr>
              <a:t>/</a:t>
            </a:r>
            <a:r>
              <a:rPr lang="cs-CZ" u="sng" cap="none" dirty="0" err="1" smtClean="0">
                <a:hlinkClick r:id="rId4"/>
              </a:rPr>
              <a:t>seminare</a:t>
            </a:r>
            <a:r>
              <a:rPr lang="cs-CZ" u="sng" cap="none" dirty="0" smtClean="0">
                <a:hlinkClick r:id="rId4"/>
              </a:rPr>
              <a:t>/2013/</a:t>
            </a:r>
            <a:r>
              <a:rPr lang="cs-CZ" u="sng" cap="none" dirty="0" err="1" smtClean="0">
                <a:hlinkClick r:id="rId4"/>
              </a:rPr>
              <a:t>krevni</a:t>
            </a:r>
            <a:r>
              <a:rPr lang="cs-CZ" u="sng" cap="none" dirty="0" smtClean="0">
                <a:hlinkClick r:id="rId4"/>
              </a:rPr>
              <a:t>_tlak_</a:t>
            </a:r>
            <a:r>
              <a:rPr lang="cs-CZ" u="sng" cap="none" dirty="0" err="1" smtClean="0">
                <a:hlinkClick r:id="rId4"/>
              </a:rPr>
              <a:t>prehypertenze.Pdf</a:t>
            </a:r>
            <a:endParaRPr lang="cs-CZ" cap="none" dirty="0" smtClean="0"/>
          </a:p>
          <a:p>
            <a:r>
              <a:rPr lang="cs-CZ" u="sng" cap="none" dirty="0" smtClean="0">
                <a:hlinkClick r:id="rId5"/>
              </a:rPr>
              <a:t>Http://old.Lf3.Cuni.Cz/studium/</a:t>
            </a:r>
            <a:r>
              <a:rPr lang="cs-CZ" u="sng" cap="none" dirty="0" err="1" smtClean="0">
                <a:hlinkClick r:id="rId5"/>
              </a:rPr>
              <a:t>materialy</a:t>
            </a:r>
            <a:r>
              <a:rPr lang="cs-CZ" u="sng" cap="none" dirty="0" smtClean="0">
                <a:hlinkClick r:id="rId5"/>
              </a:rPr>
              <a:t>/epidemiologie/</a:t>
            </a:r>
            <a:r>
              <a:rPr lang="cs-CZ" u="sng" cap="none" dirty="0" err="1" smtClean="0">
                <a:hlinkClick r:id="rId5"/>
              </a:rPr>
              <a:t>epivyukcz</a:t>
            </a:r>
            <a:r>
              <a:rPr lang="cs-CZ" u="sng" cap="none" dirty="0" smtClean="0">
                <a:hlinkClick r:id="rId5"/>
              </a:rPr>
              <a:t>/epidemiologie_</a:t>
            </a:r>
            <a:r>
              <a:rPr lang="cs-CZ" u="sng" cap="none" dirty="0" err="1" smtClean="0">
                <a:hlinkClick r:id="rId5"/>
              </a:rPr>
              <a:t>kv</a:t>
            </a:r>
            <a:r>
              <a:rPr lang="cs-CZ" u="sng" cap="none" dirty="0" smtClean="0">
                <a:hlinkClick r:id="rId5"/>
              </a:rPr>
              <a:t>_nemoci.</a:t>
            </a:r>
            <a:r>
              <a:rPr lang="cs-CZ" u="sng" cap="none" dirty="0" err="1" smtClean="0">
                <a:hlinkClick r:id="rId5"/>
              </a:rPr>
              <a:t>Pdf</a:t>
            </a:r>
            <a:endParaRPr lang="cs-CZ" cap="none" dirty="0" smtClean="0"/>
          </a:p>
          <a:p>
            <a:r>
              <a:rPr lang="cs-CZ" u="sng" cap="none" dirty="0" smtClean="0">
                <a:hlinkClick r:id="rId6"/>
              </a:rPr>
              <a:t>Http://www.</a:t>
            </a:r>
            <a:r>
              <a:rPr lang="cs-CZ" u="sng" cap="none" dirty="0" err="1" smtClean="0">
                <a:hlinkClick r:id="rId6"/>
              </a:rPr>
              <a:t>Hypertension.Cz</a:t>
            </a:r>
            <a:r>
              <a:rPr lang="cs-CZ" u="sng" cap="none" dirty="0" smtClean="0">
                <a:hlinkClick r:id="rId6"/>
              </a:rPr>
              <a:t>/</a:t>
            </a:r>
            <a:r>
              <a:rPr lang="cs-CZ" u="sng" cap="none" dirty="0" err="1" smtClean="0">
                <a:hlinkClick r:id="rId6"/>
              </a:rPr>
              <a:t>sqlcache</a:t>
            </a:r>
            <a:r>
              <a:rPr lang="cs-CZ" u="sng" cap="none" dirty="0" smtClean="0">
                <a:hlinkClick r:id="rId6"/>
              </a:rPr>
              <a:t>/</a:t>
            </a:r>
            <a:r>
              <a:rPr lang="cs-CZ" u="sng" cap="none" dirty="0" err="1" smtClean="0">
                <a:hlinkClick r:id="rId6"/>
              </a:rPr>
              <a:t>csh</a:t>
            </a:r>
            <a:r>
              <a:rPr lang="cs-CZ" u="sng" cap="none" dirty="0" smtClean="0">
                <a:hlinkClick r:id="rId6"/>
              </a:rPr>
              <a:t>-</a:t>
            </a:r>
            <a:r>
              <a:rPr lang="cs-CZ" u="sng" cap="none" dirty="0" err="1" smtClean="0">
                <a:hlinkClick r:id="rId6"/>
              </a:rPr>
              <a:t>casopis</a:t>
            </a:r>
            <a:r>
              <a:rPr lang="cs-CZ" u="sng" cap="none" dirty="0" smtClean="0">
                <a:hlinkClick r:id="rId6"/>
              </a:rPr>
              <a:t>-hypertenze-2012-3-</a:t>
            </a:r>
            <a:r>
              <a:rPr lang="cs-CZ" u="sng" cap="none" dirty="0" err="1" smtClean="0">
                <a:hlinkClick r:id="rId6"/>
              </a:rPr>
              <a:t>dp</a:t>
            </a:r>
            <a:r>
              <a:rPr lang="cs-CZ" u="sng" cap="none" dirty="0" smtClean="0">
                <a:hlinkClick r:id="rId6"/>
              </a:rPr>
              <a:t>-</a:t>
            </a:r>
            <a:r>
              <a:rPr lang="cs-CZ" u="sng" cap="none" dirty="0" err="1" smtClean="0">
                <a:hlinkClick r:id="rId6"/>
              </a:rPr>
              <a:t>nezabezpecena.Pdf</a:t>
            </a:r>
            <a:endParaRPr lang="cs-CZ" cap="none" dirty="0" smtClean="0"/>
          </a:p>
          <a:p>
            <a:r>
              <a:rPr lang="cs-CZ" u="sng" cap="none" dirty="0" smtClean="0">
                <a:hlinkClick r:id="rId7"/>
              </a:rPr>
              <a:t>Http://content.Ebscohost.Com/contentserver.Asp?T=p&amp;p=an&amp;k=24284387&amp;s=r&amp;d=mdc&amp;ebscocontent=dgjymnhr7esep644v%2bbwolcmr06eprnssqm4srawxwxs&amp;contentcustomer=dgjympguskuvrrvquejjhe3q41pj2vea</a:t>
            </a:r>
            <a:endParaRPr lang="cs-CZ" cap="none" dirty="0" smtClean="0"/>
          </a:p>
          <a:p>
            <a:r>
              <a:rPr lang="cs-CZ" u="sng" cap="none" dirty="0" smtClean="0">
                <a:hlinkClick r:id="rId8"/>
              </a:rPr>
              <a:t>Http://content.Ebscohost.Com/contentserver.Asp?T=p&amp;p=an&amp;k=25305061&amp;s=r&amp;d=mdc&amp;ebscocontent=dgjymnhr7esep644v%2bbwolcmr06eprnssku4slgwxwxs&amp;contentcustomer=dgjympguskuvrrvquejjhe3q41pj2vea</a:t>
            </a:r>
            <a:endParaRPr lang="cs-CZ" cap="none" dirty="0" smtClean="0"/>
          </a:p>
          <a:p>
            <a:endParaRPr lang="cs-CZ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Patologie hypertenze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cap="none" dirty="0" smtClean="0"/>
              <a:t>Opakované zvýšení TK ≥ 140/90 mm </a:t>
            </a:r>
            <a:r>
              <a:rPr lang="cs-CZ" sz="2600" b="1" cap="none" dirty="0" err="1" smtClean="0"/>
              <a:t>Hg</a:t>
            </a:r>
            <a:r>
              <a:rPr lang="cs-CZ" sz="2600" b="1" cap="none" dirty="0" smtClean="0"/>
              <a:t> naměřené minimálně při 2 různých návštěvách</a:t>
            </a:r>
          </a:p>
          <a:p>
            <a:r>
              <a:rPr lang="cs-CZ" sz="2600" u="sng" cap="none" dirty="0" err="1" smtClean="0"/>
              <a:t>Etiopatogenetická</a:t>
            </a:r>
            <a:r>
              <a:rPr lang="cs-CZ" sz="2600" u="sng" cap="none" dirty="0" smtClean="0"/>
              <a:t> klasifikace </a:t>
            </a:r>
          </a:p>
          <a:p>
            <a:pPr lvl="1"/>
            <a:r>
              <a:rPr lang="cs-CZ" cap="none" dirty="0" smtClean="0"/>
              <a:t>Primární (esenciální) </a:t>
            </a:r>
          </a:p>
          <a:p>
            <a:pPr lvl="2"/>
            <a:r>
              <a:rPr lang="cs-CZ" cap="none" dirty="0" smtClean="0"/>
              <a:t>Samostatné onemocnění</a:t>
            </a:r>
          </a:p>
          <a:p>
            <a:pPr lvl="2"/>
            <a:r>
              <a:rPr lang="cs-CZ" cap="none" dirty="0" smtClean="0"/>
              <a:t>Řada patogenetických mechanismů</a:t>
            </a:r>
          </a:p>
          <a:p>
            <a:pPr lvl="2"/>
            <a:r>
              <a:rPr lang="cs-CZ" cap="none" dirty="0" smtClean="0"/>
              <a:t>90 % případů</a:t>
            </a:r>
          </a:p>
          <a:p>
            <a:pPr lvl="1"/>
            <a:r>
              <a:rPr lang="cs-CZ" cap="none" dirty="0" smtClean="0"/>
              <a:t>Sekundární</a:t>
            </a:r>
          </a:p>
          <a:p>
            <a:pPr lvl="2"/>
            <a:r>
              <a:rPr lang="cs-CZ" cap="none" dirty="0" smtClean="0"/>
              <a:t>Spíše doprovodný stav či symptom</a:t>
            </a:r>
          </a:p>
          <a:p>
            <a:pPr lvl="2"/>
            <a:r>
              <a:rPr lang="cs-CZ" cap="none" dirty="0" smtClean="0"/>
              <a:t>Výsledkem patologického jevu (endokrinní, renální, vyvolané léky a návykovými látkami, neurogenní příčiny)</a:t>
            </a:r>
          </a:p>
          <a:p>
            <a:pPr lvl="2"/>
            <a:r>
              <a:rPr lang="cs-CZ" cap="none" dirty="0" smtClean="0"/>
              <a:t>10 % případů</a:t>
            </a:r>
          </a:p>
          <a:p>
            <a:pPr lvl="1"/>
            <a:r>
              <a:rPr lang="cs-CZ" cap="none" dirty="0" smtClean="0"/>
              <a:t>Gestační – </a:t>
            </a:r>
            <a:r>
              <a:rPr lang="cs-CZ" sz="2400" cap="none" dirty="0" smtClean="0"/>
              <a:t>po 20 týdnu těhotenství</a:t>
            </a:r>
            <a:endParaRPr lang="cs-CZ" sz="2400" dirty="0"/>
          </a:p>
          <a:p>
            <a:pPr lvl="1"/>
            <a:endParaRPr lang="cs-CZ" dirty="0" smtClean="0"/>
          </a:p>
          <a:p>
            <a:pPr lvl="2"/>
            <a:endParaRPr lang="cs-CZ" dirty="0"/>
          </a:p>
        </p:txBody>
      </p:sp>
      <p:pic>
        <p:nvPicPr>
          <p:cNvPr id="7170" name="Picture 2" descr="C:\Users\Marie\Desktop\blood_vessel_h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88840"/>
            <a:ext cx="2048247" cy="26195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3554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1"/>
          </a:xfrm>
        </p:spPr>
        <p:txBody>
          <a:bodyPr/>
          <a:lstStyle/>
          <a:p>
            <a:r>
              <a:rPr lang="cs-CZ" dirty="0" smtClean="0"/>
              <a:t>Nejčastější příčiny vzniku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700808"/>
            <a:ext cx="7772870" cy="4536503"/>
          </a:xfrm>
        </p:spPr>
        <p:txBody>
          <a:bodyPr>
            <a:normAutofit fontScale="70000" lnSpcReduction="20000"/>
          </a:bodyPr>
          <a:lstStyle/>
          <a:p>
            <a:r>
              <a:rPr lang="cs-CZ" sz="2900" cap="none" dirty="0" smtClean="0"/>
              <a:t>Příčiny </a:t>
            </a:r>
          </a:p>
          <a:p>
            <a:pPr lvl="1"/>
            <a:r>
              <a:rPr lang="cs-CZ" sz="2900" cap="none" dirty="0" smtClean="0"/>
              <a:t>Dědičnost</a:t>
            </a:r>
          </a:p>
          <a:p>
            <a:pPr lvl="1"/>
            <a:r>
              <a:rPr lang="cs-CZ" sz="2900" cap="none" dirty="0" smtClean="0"/>
              <a:t>Kouření a jiné návykové látky</a:t>
            </a:r>
          </a:p>
          <a:p>
            <a:pPr lvl="1"/>
            <a:r>
              <a:rPr lang="cs-CZ" sz="2900" cap="none" dirty="0" smtClean="0"/>
              <a:t>Stravovací návyky – tuk, sůl</a:t>
            </a:r>
          </a:p>
          <a:p>
            <a:pPr lvl="1"/>
            <a:r>
              <a:rPr lang="cs-CZ" sz="2900" cap="none" dirty="0" smtClean="0"/>
              <a:t>Nedostatek pohybové aktivity</a:t>
            </a:r>
          </a:p>
          <a:p>
            <a:pPr lvl="1"/>
            <a:r>
              <a:rPr lang="cs-CZ" sz="2900" cap="none" dirty="0" smtClean="0"/>
              <a:t>Obezita </a:t>
            </a:r>
          </a:p>
          <a:p>
            <a:pPr lvl="1"/>
            <a:r>
              <a:rPr lang="cs-CZ" sz="2900" cap="none" dirty="0" smtClean="0"/>
              <a:t>Stres, úzkost, potlačování agrese</a:t>
            </a:r>
          </a:p>
          <a:p>
            <a:pPr lvl="1"/>
            <a:r>
              <a:rPr lang="cs-CZ" sz="2900" cap="none" dirty="0" smtClean="0"/>
              <a:t>Onemocnění</a:t>
            </a:r>
          </a:p>
          <a:p>
            <a:pPr lvl="2"/>
            <a:r>
              <a:rPr lang="cs-CZ" sz="2900" cap="none" dirty="0" smtClean="0"/>
              <a:t>DM</a:t>
            </a:r>
            <a:endParaRPr lang="cs-CZ" sz="2900" cap="none" dirty="0" smtClean="0"/>
          </a:p>
          <a:p>
            <a:pPr lvl="2"/>
            <a:r>
              <a:rPr lang="cs-CZ" sz="2900" cap="none" dirty="0" smtClean="0"/>
              <a:t>Choroby srdce, ledvin, endokrinních žláz</a:t>
            </a:r>
          </a:p>
          <a:p>
            <a:pPr lvl="2"/>
            <a:r>
              <a:rPr lang="cs-CZ" sz="2900" cap="none" dirty="0" smtClean="0"/>
              <a:t>Ateroskleróza</a:t>
            </a:r>
          </a:p>
          <a:p>
            <a:pPr lvl="2"/>
            <a:r>
              <a:rPr lang="cs-CZ" sz="2900" cap="none" dirty="0" smtClean="0"/>
              <a:t>Deprese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C:\Users\Marie\Desktop\vess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65111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82290"/>
          </a:xfrm>
        </p:spPr>
        <p:txBody>
          <a:bodyPr/>
          <a:lstStyle/>
          <a:p>
            <a:r>
              <a:rPr lang="cs-CZ" dirty="0" smtClean="0"/>
              <a:t>Prevalence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r>
              <a:rPr lang="cs-CZ" sz="2400" cap="none" dirty="0" smtClean="0"/>
              <a:t>Hypertenze – rizikový faktor KVO </a:t>
            </a:r>
          </a:p>
          <a:p>
            <a:r>
              <a:rPr lang="cs-CZ" sz="2400" cap="none" dirty="0" smtClean="0"/>
              <a:t>Podle výzkumu G</a:t>
            </a:r>
            <a:r>
              <a:rPr lang="en-US" sz="2400" cap="none" dirty="0" err="1" smtClean="0"/>
              <a:t>lobal</a:t>
            </a:r>
            <a:r>
              <a:rPr lang="en-US" sz="2400" cap="none" dirty="0" smtClean="0"/>
              <a:t> </a:t>
            </a:r>
            <a:r>
              <a:rPr lang="cs-CZ" sz="2400" cap="none" dirty="0" smtClean="0"/>
              <a:t>B</a:t>
            </a:r>
            <a:r>
              <a:rPr lang="en-US" sz="2400" cap="none" dirty="0" err="1" smtClean="0"/>
              <a:t>urden</a:t>
            </a:r>
            <a:r>
              <a:rPr lang="en-US" sz="2400" cap="none" dirty="0" smtClean="0"/>
              <a:t> of disease</a:t>
            </a:r>
            <a:r>
              <a:rPr lang="cs-CZ" sz="2400" cap="none" dirty="0" smtClean="0"/>
              <a:t> (2012)</a:t>
            </a:r>
            <a:r>
              <a:rPr lang="en-US" sz="2400" cap="none" dirty="0" smtClean="0"/>
              <a:t> </a:t>
            </a:r>
            <a:r>
              <a:rPr lang="cs-CZ" sz="2400" cap="none" dirty="0" smtClean="0"/>
              <a:t> je hypertenze největším rizikovým faktorem vzniku nemocí vůbec</a:t>
            </a:r>
          </a:p>
          <a:p>
            <a:r>
              <a:rPr lang="cs-CZ" sz="2400" cap="none" dirty="0" smtClean="0"/>
              <a:t>Komplikace – DM, ICHS, IM, CMP, MS . . .</a:t>
            </a:r>
          </a:p>
          <a:p>
            <a:r>
              <a:rPr lang="cs-CZ" sz="2400" cap="none" dirty="0" smtClean="0"/>
              <a:t>Pokles TK o 5 - 10 </a:t>
            </a:r>
            <a:r>
              <a:rPr lang="cs-CZ" sz="2400" cap="none" dirty="0" err="1" smtClean="0"/>
              <a:t>mmHg</a:t>
            </a:r>
            <a:r>
              <a:rPr lang="cs-CZ" sz="2400" cap="none" dirty="0" smtClean="0"/>
              <a:t> </a:t>
            </a:r>
            <a:r>
              <a:rPr lang="cs-CZ" sz="2400" cap="none" dirty="0" smtClean="0">
                <a:sym typeface="Symbol"/>
              </a:rPr>
              <a:t> </a:t>
            </a:r>
            <a:r>
              <a:rPr lang="cs-CZ" sz="2400" cap="none" dirty="0" smtClean="0"/>
              <a:t>riziko koronární ischemie o 14% a riziko náhle mozkové příhody dokonce o 33 - 42%, mortalita hypertoniků klesá o 40%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Statistika hypertenze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 smtClean="0"/>
              <a:t>                        	 </a:t>
            </a:r>
            <a:r>
              <a:rPr lang="cs-CZ" sz="2800" b="1" dirty="0" smtClean="0"/>
              <a:t>1998	</a:t>
            </a:r>
            <a:r>
              <a:rPr lang="cs-CZ" sz="2800" dirty="0" smtClean="0"/>
              <a:t>		</a:t>
            </a:r>
            <a:r>
              <a:rPr lang="cs-CZ" sz="2800" b="1" dirty="0" smtClean="0"/>
              <a:t>2008</a:t>
            </a:r>
          </a:p>
          <a:p>
            <a:pPr>
              <a:buNone/>
            </a:pPr>
            <a:r>
              <a:rPr lang="cs-CZ" sz="2200" dirty="0" smtClean="0"/>
              <a:t>45 - 54 let</a:t>
            </a:r>
            <a:r>
              <a:rPr lang="cs-CZ" sz="2600" dirty="0"/>
              <a:t> </a:t>
            </a:r>
            <a:r>
              <a:rPr lang="cs-CZ" sz="2600" dirty="0" smtClean="0">
                <a:sym typeface="Symbol"/>
              </a:rPr>
              <a:t></a:t>
            </a:r>
            <a:r>
              <a:rPr lang="cs-CZ" sz="2600" dirty="0" smtClean="0"/>
              <a:t>muži	  30 %			 36 %</a:t>
            </a:r>
          </a:p>
          <a:p>
            <a:pPr>
              <a:buNone/>
            </a:pPr>
            <a:r>
              <a:rPr lang="cs-CZ" sz="2600" dirty="0"/>
              <a:t>	</a:t>
            </a:r>
            <a:r>
              <a:rPr lang="cs-CZ" sz="2600" dirty="0" smtClean="0"/>
              <a:t>	   </a:t>
            </a:r>
            <a:r>
              <a:rPr lang="cs-CZ" sz="2600" dirty="0" smtClean="0">
                <a:sym typeface="Symbol"/>
              </a:rPr>
              <a:t></a:t>
            </a:r>
            <a:r>
              <a:rPr lang="cs-CZ" sz="2600" dirty="0" smtClean="0"/>
              <a:t>ženy	  26 %			 31 %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              </a:t>
            </a:r>
            <a:r>
              <a:rPr lang="cs-CZ" sz="2800" b="1" dirty="0" smtClean="0"/>
              <a:t>2009</a:t>
            </a:r>
            <a:r>
              <a:rPr lang="cs-CZ" sz="2800" dirty="0" smtClean="0"/>
              <a:t>			      	</a:t>
            </a:r>
            <a:r>
              <a:rPr lang="cs-CZ" sz="2800" b="1" dirty="0" smtClean="0"/>
              <a:t>2010</a:t>
            </a:r>
          </a:p>
          <a:p>
            <a:pPr lvl="1"/>
            <a:r>
              <a:rPr lang="cs-CZ" sz="2000" dirty="0" smtClean="0"/>
              <a:t>24 – 64 </a:t>
            </a:r>
            <a:r>
              <a:rPr lang="cs-CZ" sz="2000" dirty="0" smtClean="0">
                <a:sym typeface="Symbol"/>
              </a:rPr>
              <a:t> 40% populace		     43,6 % dospělých (50,2 % 					          muži, 37,2 % ženy)</a:t>
            </a:r>
          </a:p>
          <a:p>
            <a:pPr lvl="1"/>
            <a:r>
              <a:rPr lang="cs-CZ" sz="2000" dirty="0" smtClean="0">
                <a:sym typeface="Symbol"/>
              </a:rPr>
              <a:t>55 – 64  72 % muži </a:t>
            </a:r>
            <a:r>
              <a:rPr lang="cs-CZ" sz="2000" dirty="0" smtClean="0">
                <a:sym typeface="Symbol"/>
              </a:rPr>
              <a:t> a </a:t>
            </a:r>
            <a:r>
              <a:rPr lang="cs-CZ" sz="2000" dirty="0" smtClean="0">
                <a:sym typeface="Symbol"/>
              </a:rPr>
              <a:t>65 % žen				</a:t>
            </a:r>
          </a:p>
          <a:p>
            <a:pPr lvl="1"/>
            <a:r>
              <a:rPr lang="cs-CZ" sz="2000" dirty="0" smtClean="0">
                <a:sym typeface="Symbol"/>
              </a:rPr>
              <a:t>¾ hypertoniků o své nemoci vědí	     30,3 % neví</a:t>
            </a:r>
          </a:p>
          <a:p>
            <a:pPr lvl="1">
              <a:buNone/>
            </a:pPr>
            <a:r>
              <a:rPr lang="cs-CZ" sz="2000" dirty="0" smtClean="0">
                <a:sym typeface="Symbol"/>
              </a:rPr>
              <a:t>						     58,5 % léčeno</a:t>
            </a:r>
          </a:p>
          <a:p>
            <a:pPr lvl="1"/>
            <a:r>
              <a:rPr lang="cs-CZ" sz="2000" dirty="0" smtClean="0">
                <a:sym typeface="Symbol"/>
              </a:rPr>
              <a:t>Cca u 30 % - cílové hodnoty TK	     42,1 </a:t>
            </a:r>
            <a:r>
              <a:rPr lang="cs-CZ" sz="2000" dirty="0" smtClean="0">
                <a:sym typeface="Symbol"/>
              </a:rPr>
              <a:t>% cílové </a:t>
            </a:r>
            <a:r>
              <a:rPr lang="cs-CZ" sz="2000" dirty="0" smtClean="0">
                <a:sym typeface="Symbol"/>
              </a:rPr>
              <a:t>hodnoty TK</a:t>
            </a:r>
          </a:p>
          <a:p>
            <a:pPr lvl="1"/>
            <a:endParaRPr lang="cs-CZ" sz="2000" dirty="0" smtClean="0">
              <a:sym typeface="Symbol"/>
            </a:endParaRPr>
          </a:p>
          <a:p>
            <a:r>
              <a:rPr lang="cs-CZ" sz="2800" dirty="0" smtClean="0"/>
              <a:t>Nárůst počtu hypertoniků v ČR od roku 2000 – 2011 byl o 40%</a:t>
            </a:r>
            <a:endParaRPr lang="cs-CZ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Podíl dospělých ve věku 25 – 64 let v ČR se zjištěnou hypertenzí (r. 1985 – 2007/8)</a:t>
            </a:r>
            <a:endParaRPr lang="cs-CZ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988840"/>
            <a:ext cx="6768752" cy="396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9831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Standardizovaná úmrtnost na KVO</a:t>
            </a:r>
            <a:br>
              <a:rPr lang="cs-CZ" sz="2800" dirty="0" smtClean="0"/>
            </a:br>
            <a:r>
              <a:rPr lang="cs-CZ" sz="2800" dirty="0" smtClean="0"/>
              <a:t>ČR 1970 – 2003 (evropský standard)</a:t>
            </a:r>
            <a:endParaRPr lang="cs-CZ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132857"/>
            <a:ext cx="7751018" cy="39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8228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Úmrtnost na KVO </a:t>
            </a:r>
            <a:br>
              <a:rPr lang="cs-CZ" dirty="0" smtClean="0"/>
            </a:br>
            <a:r>
              <a:rPr lang="cs-CZ" dirty="0" smtClean="0"/>
              <a:t>2002 – 2003 (evropský standard)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988840"/>
            <a:ext cx="67241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K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5321</TotalTime>
  <Words>596</Words>
  <Application>Microsoft Office PowerPoint</Application>
  <PresentationFormat>Předvádění na obrazovce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Motiv1</vt:lpstr>
      <vt:lpstr>HYPERTENZE </vt:lpstr>
      <vt:lpstr>Patologie hypertenze</vt:lpstr>
      <vt:lpstr>Snímek 3</vt:lpstr>
      <vt:lpstr>Nejčastější příčiny vzniku</vt:lpstr>
      <vt:lpstr>Prevalence</vt:lpstr>
      <vt:lpstr>Statistika hypertenze v ČR</vt:lpstr>
      <vt:lpstr>Podíl dospělých ve věku 25 – 64 let v ČR se zjištěnou hypertenzí (r. 1985 – 2007/8)</vt:lpstr>
      <vt:lpstr>Standardizovaná úmrtnost na KVO ČR 1970 – 2003 (evropský standard)</vt:lpstr>
      <vt:lpstr>Úmrtnost na KVO  2002 – 2003 (evropský standard)</vt:lpstr>
      <vt:lpstr>Pohybová intervence</vt:lpstr>
      <vt:lpstr>Nevhodná fyzická aktivita</vt:lpstr>
      <vt:lpstr>Studie</vt:lpstr>
      <vt:lpstr>Zdroje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HYPERTENZE</dc:title>
  <dc:creator>Marie</dc:creator>
  <cp:lastModifiedBy>Marie</cp:lastModifiedBy>
  <cp:revision>89</cp:revision>
  <dcterms:created xsi:type="dcterms:W3CDTF">2016-04-06T19:45:36Z</dcterms:created>
  <dcterms:modified xsi:type="dcterms:W3CDTF">2016-04-10T16:19:59Z</dcterms:modified>
</cp:coreProperties>
</file>