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65" r:id="rId5"/>
    <p:sldId id="267" r:id="rId6"/>
    <p:sldId id="263" r:id="rId7"/>
    <p:sldId id="259" r:id="rId8"/>
    <p:sldId id="268" r:id="rId9"/>
    <p:sldId id="270" r:id="rId10"/>
    <p:sldId id="273" r:id="rId11"/>
    <p:sldId id="266" r:id="rId12"/>
    <p:sldId id="271" r:id="rId13"/>
    <p:sldId id="272" r:id="rId14"/>
    <p:sldId id="276" r:id="rId15"/>
    <p:sldId id="277" r:id="rId16"/>
    <p:sldId id="260" r:id="rId17"/>
    <p:sldId id="275" r:id="rId18"/>
    <p:sldId id="274" r:id="rId19"/>
    <p:sldId id="262" r:id="rId20"/>
    <p:sldId id="269" r:id="rId21"/>
    <p:sldId id="258"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1"/>
      </p:bgRef>
    </p:bg>
    <p:spTree>
      <p:nvGrpSpPr>
        <p:cNvPr id="1" name=""/>
        <p:cNvGrpSpPr/>
        <p:nvPr/>
      </p:nvGrpSpPr>
      <p:grpSpPr>
        <a:xfrm>
          <a:off x="0" y="0"/>
          <a:ext cx="0" cy="0"/>
          <a:chOff x="0" y="0"/>
          <a:chExt cx="0" cy="0"/>
        </a:xfrm>
      </p:grpSpPr>
      <p:sp>
        <p:nvSpPr>
          <p:cNvPr id="8" name="Obdélník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Přímá spojovací čára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Nadpis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cs-CZ" smtClean="0"/>
              <a:t>Klepnutím lze upravit styl předlohy nadpisů.</a:t>
            </a:r>
            <a:endParaRPr kumimoji="0" lang="en-US"/>
          </a:p>
        </p:txBody>
      </p:sp>
      <p:sp>
        <p:nvSpPr>
          <p:cNvPr id="25" name="Podnadpis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31" name="Zástupný symbol pro datum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77B3547-DA7A-46DA-9105-6763E6EEDA5D}" type="datetimeFigureOut">
              <a:rPr lang="cs-CZ" smtClean="0"/>
              <a:pPr/>
              <a:t>25.4.2016</a:t>
            </a:fld>
            <a:endParaRPr lang="cs-CZ"/>
          </a:p>
        </p:txBody>
      </p:sp>
      <p:sp>
        <p:nvSpPr>
          <p:cNvPr id="18" name="Zástupný symbol pro zápatí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cs-CZ"/>
          </a:p>
        </p:txBody>
      </p:sp>
      <p:sp>
        <p:nvSpPr>
          <p:cNvPr id="29" name="Zástupný symbol pro číslo snímk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84434CC-8B6C-4419-B8DB-1AC82CC8E55B}"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577B3547-DA7A-46DA-9105-6763E6EEDA5D}" type="datetimeFigureOut">
              <a:rPr lang="cs-CZ" smtClean="0"/>
              <a:pPr/>
              <a:t>25.4.2016</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E84434CC-8B6C-4419-B8DB-1AC82CC8E55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274955"/>
            <a:ext cx="1524000" cy="5851525"/>
          </a:xfrm>
        </p:spPr>
        <p:txBody>
          <a:bodyPr vert="eaVert" ancho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2"/>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4242816" y="6557946"/>
            <a:ext cx="2002464" cy="226902"/>
          </a:xfrm>
        </p:spPr>
        <p:txBody>
          <a:bodyPr/>
          <a:lstStyle>
            <a:extLst/>
          </a:lstStyle>
          <a:p>
            <a:fld id="{577B3547-DA7A-46DA-9105-6763E6EEDA5D}" type="datetimeFigureOut">
              <a:rPr lang="cs-CZ" smtClean="0"/>
              <a:pPr/>
              <a:t>25.4.2016</a:t>
            </a:fld>
            <a:endParaRPr lang="cs-CZ"/>
          </a:p>
        </p:txBody>
      </p:sp>
      <p:sp>
        <p:nvSpPr>
          <p:cNvPr id="5" name="Zástupný symbol pro zápatí 4"/>
          <p:cNvSpPr>
            <a:spLocks noGrp="1"/>
          </p:cNvSpPr>
          <p:nvPr>
            <p:ph type="ftr" sz="quarter" idx="11"/>
          </p:nvPr>
        </p:nvSpPr>
        <p:spPr>
          <a:xfrm>
            <a:off x="457200" y="6556248"/>
            <a:ext cx="3657600" cy="228600"/>
          </a:xfrm>
        </p:spPr>
        <p:txBody>
          <a:bodyPr/>
          <a:lstStyle>
            <a:extLst/>
          </a:lstStyle>
          <a:p>
            <a:endParaRPr lang="cs-CZ"/>
          </a:p>
        </p:txBody>
      </p:sp>
      <p:sp>
        <p:nvSpPr>
          <p:cNvPr id="6" name="Zástupný symbol pro číslo snímk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84434CC-8B6C-4419-B8DB-1AC82CC8E55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577B3547-DA7A-46DA-9105-6763E6EEDA5D}" type="datetimeFigureOut">
              <a:rPr lang="cs-CZ" smtClean="0"/>
              <a:pPr/>
              <a:t>25.4.2016</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E84434CC-8B6C-4419-B8DB-1AC82CC8E55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77B3547-DA7A-46DA-9105-6763E6EEDA5D}" type="datetimeFigureOut">
              <a:rPr lang="cs-CZ" smtClean="0"/>
              <a:pPr/>
              <a:t>25.4.2016</a:t>
            </a:fld>
            <a:endParaRPr lang="cs-CZ"/>
          </a:p>
        </p:txBody>
      </p:sp>
      <p:sp>
        <p:nvSpPr>
          <p:cNvPr id="5" name="Zástupný symbol pro zápatí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cs-CZ"/>
          </a:p>
        </p:txBody>
      </p:sp>
      <p:sp>
        <p:nvSpPr>
          <p:cNvPr id="6" name="Zástupný symbol pro číslo snímku 5"/>
          <p:cNvSpPr>
            <a:spLocks noGrp="1"/>
          </p:cNvSpPr>
          <p:nvPr>
            <p:ph type="sldNum" sz="quarter" idx="12"/>
          </p:nvPr>
        </p:nvSpPr>
        <p:spPr>
          <a:xfrm>
            <a:off x="6733952" y="6555112"/>
            <a:ext cx="588336" cy="228600"/>
          </a:xfrm>
        </p:spPr>
        <p:txBody>
          <a:bodyPr/>
          <a:lstStyle>
            <a:extLst/>
          </a:lstStyle>
          <a:p>
            <a:fld id="{E84434CC-8B6C-4419-B8DB-1AC82CC8E55B}"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577B3547-DA7A-46DA-9105-6763E6EEDA5D}" type="datetimeFigureOut">
              <a:rPr lang="cs-CZ" smtClean="0"/>
              <a:pPr/>
              <a:t>25.4.2016</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E84434CC-8B6C-4419-B8DB-1AC82CC8E55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nchor="b"/>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577B3547-DA7A-46DA-9105-6763E6EEDA5D}" type="datetimeFigureOut">
              <a:rPr lang="cs-CZ" smtClean="0"/>
              <a:pPr/>
              <a:t>25.4.2016</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E84434CC-8B6C-4419-B8DB-1AC82CC8E55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577B3547-DA7A-46DA-9105-6763E6EEDA5D}" type="datetimeFigureOut">
              <a:rPr lang="cs-CZ" smtClean="0"/>
              <a:pPr/>
              <a:t>25.4.2016</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E84434CC-8B6C-4419-B8DB-1AC82CC8E55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solidFill>
                  <a:schemeClr val="tx2"/>
                </a:solidFill>
              </a:defRPr>
            </a:lvl1pPr>
            <a:extLst/>
          </a:lstStyle>
          <a:p>
            <a:fld id="{577B3547-DA7A-46DA-9105-6763E6EEDA5D}" type="datetimeFigureOut">
              <a:rPr lang="cs-CZ" smtClean="0"/>
              <a:pPr/>
              <a:t>25.4.2016</a:t>
            </a:fld>
            <a:endParaRPr lang="cs-CZ"/>
          </a:p>
        </p:txBody>
      </p:sp>
      <p:sp>
        <p:nvSpPr>
          <p:cNvPr id="3" name="Zástupný symbol pro zápatí 2"/>
          <p:cNvSpPr>
            <a:spLocks noGrp="1"/>
          </p:cNvSpPr>
          <p:nvPr>
            <p:ph type="ftr" sz="quarter" idx="11"/>
          </p:nvPr>
        </p:nvSpPr>
        <p:spPr/>
        <p:txBody>
          <a:bodyPr/>
          <a:lstStyle>
            <a:lvl1pPr>
              <a:defRPr>
                <a:solidFill>
                  <a:schemeClr val="tx2"/>
                </a:solidFill>
              </a:defRPr>
            </a:lvl1pPr>
            <a:extLst/>
          </a:lstStyle>
          <a:p>
            <a:endParaRPr lang="cs-CZ"/>
          </a:p>
        </p:txBody>
      </p:sp>
      <p:sp>
        <p:nvSpPr>
          <p:cNvPr id="4" name="Zástupný symbol pro číslo snímku 3"/>
          <p:cNvSpPr>
            <a:spLocks noGrp="1"/>
          </p:cNvSpPr>
          <p:nvPr>
            <p:ph type="sldNum" sz="quarter" idx="12"/>
          </p:nvPr>
        </p:nvSpPr>
        <p:spPr/>
        <p:txBody>
          <a:bodyPr/>
          <a:lstStyle>
            <a:extLst/>
          </a:lstStyle>
          <a:p>
            <a:fld id="{E84434CC-8B6C-4419-B8DB-1AC82CC8E55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577B3547-DA7A-46DA-9105-6763E6EEDA5D}" type="datetimeFigureOut">
              <a:rPr lang="cs-CZ" smtClean="0"/>
              <a:pPr/>
              <a:t>25.4.2016</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E84434CC-8B6C-4419-B8DB-1AC82CC8E55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2"/>
      </p:bgRef>
    </p:bg>
    <p:spTree>
      <p:nvGrpSpPr>
        <p:cNvPr id="1" name=""/>
        <p:cNvGrpSpPr/>
        <p:nvPr/>
      </p:nvGrpSpPr>
      <p:grpSpPr>
        <a:xfrm>
          <a:off x="0" y="0"/>
          <a:ext cx="0" cy="0"/>
          <a:chOff x="0" y="0"/>
          <a:chExt cx="0" cy="0"/>
        </a:xfrm>
      </p:grpSpPr>
      <p:sp>
        <p:nvSpPr>
          <p:cNvPr id="8" name="Obdélní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cs-CZ" smtClean="0"/>
              <a:t>Klepnutím lze upravit styl předlohy nadpisů.</a:t>
            </a:r>
            <a:endParaRPr kumimoji="0" lang="en-US" dirty="0"/>
          </a:p>
        </p:txBody>
      </p:sp>
      <p:sp>
        <p:nvSpPr>
          <p:cNvPr id="4" name="Zástupný symbol pro tex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cs-CZ" smtClean="0"/>
              <a:t>Klepnutím lze upravit styly předlohy textu.</a:t>
            </a:r>
          </a:p>
        </p:txBody>
      </p:sp>
      <p:sp>
        <p:nvSpPr>
          <p:cNvPr id="5" name="Zástupný symbol pro datum 4"/>
          <p:cNvSpPr>
            <a:spLocks noGrp="1"/>
          </p:cNvSpPr>
          <p:nvPr>
            <p:ph type="dt" sz="half" idx="10"/>
          </p:nvPr>
        </p:nvSpPr>
        <p:spPr/>
        <p:txBody>
          <a:bodyPr/>
          <a:lstStyle>
            <a:extLst/>
          </a:lstStyle>
          <a:p>
            <a:fld id="{577B3547-DA7A-46DA-9105-6763E6EEDA5D}" type="datetimeFigureOut">
              <a:rPr lang="cs-CZ" smtClean="0"/>
              <a:pPr/>
              <a:t>25.4.2016</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E84434CC-8B6C-4419-B8DB-1AC82CC8E55B}" type="slidenum">
              <a:rPr lang="cs-CZ" smtClean="0"/>
              <a:pPr/>
              <a:t>‹#›</a:t>
            </a:fld>
            <a:endParaRPr lang="cs-CZ"/>
          </a:p>
        </p:txBody>
      </p:sp>
      <p:sp>
        <p:nvSpPr>
          <p:cNvPr id="10" name="Zástupný symbol pro obrázek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cs-CZ" smtClean="0"/>
              <a:t>Klepnutím na ikonu přidáte obrázek.</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nadpis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cs-CZ" smtClean="0"/>
              <a:t>Klepnutím lze upravit styl předlohy nadpisů.</a:t>
            </a:r>
            <a:endParaRPr kumimoji="0" lang="en-US"/>
          </a:p>
        </p:txBody>
      </p:sp>
      <p:sp>
        <p:nvSpPr>
          <p:cNvPr id="31" name="Zástupný symbol pro tex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7" name="Zástupný symbol pro datum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77B3547-DA7A-46DA-9105-6763E6EEDA5D}" type="datetimeFigureOut">
              <a:rPr lang="cs-CZ" smtClean="0"/>
              <a:pPr/>
              <a:t>25.4.2016</a:t>
            </a:fld>
            <a:endParaRPr lang="cs-CZ"/>
          </a:p>
        </p:txBody>
      </p:sp>
      <p:sp>
        <p:nvSpPr>
          <p:cNvPr id="4" name="Zástupný symbol pro zápatí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cs-CZ"/>
          </a:p>
        </p:txBody>
      </p:sp>
      <p:sp>
        <p:nvSpPr>
          <p:cNvPr id="16" name="Zástupný symbol pro číslo snímk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84434CC-8B6C-4419-B8DB-1AC82CC8E55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Ischemická choroba srdeční</a:t>
            </a:r>
            <a:br>
              <a:rPr lang="cs-CZ" dirty="0" smtClean="0"/>
            </a:br>
            <a:r>
              <a:rPr lang="cs-CZ" sz="2200" b="1" dirty="0"/>
              <a:t>Aplikovaná patofyziologie a epidemiologie neinfekčních </a:t>
            </a:r>
            <a:r>
              <a:rPr lang="cs-CZ" sz="2200" b="1" dirty="0" smtClean="0"/>
              <a:t>nemocí</a:t>
            </a:r>
            <a:endParaRPr lang="cs-CZ" dirty="0"/>
          </a:p>
        </p:txBody>
      </p:sp>
      <p:sp>
        <p:nvSpPr>
          <p:cNvPr id="3" name="Podnadpis 2"/>
          <p:cNvSpPr>
            <a:spLocks noGrp="1"/>
          </p:cNvSpPr>
          <p:nvPr>
            <p:ph type="subTitle" idx="1"/>
          </p:nvPr>
        </p:nvSpPr>
        <p:spPr>
          <a:xfrm>
            <a:off x="0" y="5949280"/>
            <a:ext cx="9144000" cy="625624"/>
          </a:xfrm>
        </p:spPr>
        <p:txBody>
          <a:bodyPr>
            <a:normAutofit fontScale="92500"/>
          </a:bodyPr>
          <a:lstStyle/>
          <a:p>
            <a:r>
              <a:rPr lang="cs-CZ" sz="2800" dirty="0" smtClean="0">
                <a:solidFill>
                  <a:schemeClr val="tx1"/>
                </a:solidFill>
              </a:rPr>
              <a:t>APKIN, 2016						 </a:t>
            </a:r>
            <a:r>
              <a:rPr lang="cs-CZ" sz="2800" dirty="0" err="1" smtClean="0">
                <a:solidFill>
                  <a:schemeClr val="tx1"/>
                </a:solidFill>
              </a:rPr>
              <a:t>Čechovská</a:t>
            </a:r>
            <a:r>
              <a:rPr lang="cs-CZ" sz="2800" dirty="0" smtClean="0">
                <a:solidFill>
                  <a:schemeClr val="tx1"/>
                </a:solidFill>
              </a:rPr>
              <a:t> Iveta</a:t>
            </a:r>
            <a:endParaRPr lang="cs-CZ"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ichs evropa.png"/>
          <p:cNvPicPr>
            <a:picLocks noGrp="1" noChangeAspect="1"/>
          </p:cNvPicPr>
          <p:nvPr>
            <p:ph idx="1"/>
          </p:nvPr>
        </p:nvPicPr>
        <p:blipFill>
          <a:blip r:embed="rId2" cstate="print"/>
          <a:stretch>
            <a:fillRect/>
          </a:stretch>
        </p:blipFill>
        <p:spPr>
          <a:xfrm>
            <a:off x="323528" y="404664"/>
            <a:ext cx="7541807" cy="5810470"/>
          </a:xfrm>
        </p:spPr>
      </p:pic>
      <p:sp>
        <p:nvSpPr>
          <p:cNvPr id="5" name="Obdélník 4"/>
          <p:cNvSpPr/>
          <p:nvPr/>
        </p:nvSpPr>
        <p:spPr>
          <a:xfrm>
            <a:off x="539552" y="6488668"/>
            <a:ext cx="4259499" cy="338554"/>
          </a:xfrm>
          <a:prstGeom prst="rect">
            <a:avLst/>
          </a:prstGeom>
        </p:spPr>
        <p:txBody>
          <a:bodyPr wrap="square">
            <a:spAutoFit/>
          </a:bodyPr>
          <a:lstStyle/>
          <a:p>
            <a:pPr>
              <a:buNone/>
            </a:pPr>
            <a:r>
              <a:rPr lang="cs-CZ" sz="1600" i="1" dirty="0" smtClean="0"/>
              <a:t>http://uzis.</a:t>
            </a:r>
            <a:r>
              <a:rPr lang="cs-CZ" sz="1600" b="1" i="1" dirty="0" smtClean="0"/>
              <a:t>cz</a:t>
            </a:r>
            <a:r>
              <a:rPr lang="cs-CZ" sz="1600" i="1" dirty="0" smtClean="0"/>
              <a:t>/system/files/24_12.pdf</a:t>
            </a:r>
            <a:endParaRPr lang="cs-CZ"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908720"/>
          </a:xfrm>
        </p:spPr>
        <p:txBody>
          <a:bodyPr>
            <a:normAutofit/>
          </a:bodyPr>
          <a:lstStyle/>
          <a:p>
            <a:r>
              <a:rPr lang="cs-CZ" dirty="0" smtClean="0"/>
              <a:t>Prevalence ČR</a:t>
            </a:r>
            <a:endParaRPr lang="cs-CZ" dirty="0"/>
          </a:p>
        </p:txBody>
      </p:sp>
      <p:sp>
        <p:nvSpPr>
          <p:cNvPr id="3" name="Zástupný symbol pro obsah 2"/>
          <p:cNvSpPr>
            <a:spLocks noGrp="1"/>
          </p:cNvSpPr>
          <p:nvPr>
            <p:ph idx="1"/>
          </p:nvPr>
        </p:nvSpPr>
        <p:spPr>
          <a:xfrm>
            <a:off x="179512" y="1124744"/>
            <a:ext cx="7848872" cy="5733256"/>
          </a:xfrm>
        </p:spPr>
        <p:txBody>
          <a:bodyPr>
            <a:normAutofit fontScale="40000" lnSpcReduction="20000"/>
          </a:bodyPr>
          <a:lstStyle/>
          <a:p>
            <a:r>
              <a:rPr lang="cs-CZ" sz="4500" dirty="0" smtClean="0"/>
              <a:t>V roce 2010 bylo v nemocnicích v ČR evidováno u 51 365 osob celkem 75 199 případů ICHS, z toho 58,4% na chronické formy ICHS, ženy o 43% nižší </a:t>
            </a:r>
            <a:r>
              <a:rPr lang="cs-CZ" sz="4500" dirty="0" err="1" smtClean="0"/>
              <a:t>hospitalizovanost</a:t>
            </a:r>
            <a:r>
              <a:rPr lang="cs-CZ" sz="4500" dirty="0" smtClean="0"/>
              <a:t>, 773 035 nemocných je evidovaných u lékařů, nových onemocnění 56291 (2010)</a:t>
            </a:r>
          </a:p>
          <a:p>
            <a:endParaRPr lang="cs-CZ" sz="4500" dirty="0" smtClean="0"/>
          </a:p>
          <a:p>
            <a:r>
              <a:rPr lang="cs-CZ" sz="4500" dirty="0" smtClean="0"/>
              <a:t>2003-2010 pokles hospitalizací o 1/3, největší pokles u AP (48,9%)  a ICHS (38,3%), úmrtnost na ICHS mírně vzrostla, 2007 kulminuje a nyní je opět mírný pokles</a:t>
            </a:r>
          </a:p>
          <a:p>
            <a:pPr>
              <a:buNone/>
            </a:pPr>
            <a:endParaRPr lang="cs-CZ" sz="4500" dirty="0" smtClean="0"/>
          </a:p>
          <a:p>
            <a:r>
              <a:rPr lang="cs-CZ" sz="4500" dirty="0" smtClean="0"/>
              <a:t>Na KVO umírá 44,8 % mužů a 48,7 % žen (za rok 2012), 9,4% populace je na ICHS sledováno u praktických lékařů</a:t>
            </a:r>
          </a:p>
          <a:p>
            <a:pPr>
              <a:buNone/>
            </a:pPr>
            <a:endParaRPr lang="cs-CZ" sz="4500" dirty="0" smtClean="0"/>
          </a:p>
          <a:p>
            <a:r>
              <a:rPr lang="cs-CZ" sz="4500" dirty="0" smtClean="0"/>
              <a:t>1985-2007 pokles mortality na ICHS o 66,2% u M a o 65,4% u Ž, výrazný pokles u akutní formy, u chronické značně menší</a:t>
            </a:r>
          </a:p>
          <a:p>
            <a:pPr>
              <a:buNone/>
            </a:pPr>
            <a:endParaRPr lang="cs-CZ" sz="4500" dirty="0" smtClean="0"/>
          </a:p>
          <a:p>
            <a:r>
              <a:rPr lang="cs-CZ" sz="4500" dirty="0" smtClean="0"/>
              <a:t>Celkově úmrtnost obyvatelstva klesá, úmrtnost na oběhová onemocnění chronické formy  (ICHS) stagnuje</a:t>
            </a:r>
          </a:p>
          <a:p>
            <a:pPr>
              <a:buNone/>
            </a:pPr>
            <a:endParaRPr lang="cs-CZ" dirty="0" smtClean="0"/>
          </a:p>
          <a:p>
            <a:pPr>
              <a:buNone/>
            </a:pPr>
            <a:r>
              <a:rPr lang="cs-CZ" sz="3500" i="1" dirty="0" smtClean="0"/>
              <a:t>http://uzis.</a:t>
            </a:r>
            <a:r>
              <a:rPr lang="cs-CZ" sz="3500" b="1" i="1" dirty="0" smtClean="0"/>
              <a:t>cz</a:t>
            </a:r>
            <a:r>
              <a:rPr lang="cs-CZ" sz="3500" i="1" dirty="0" smtClean="0"/>
              <a:t>/system/files/24_12.pdf</a:t>
            </a:r>
            <a:endParaRPr lang="cs-CZ" sz="3500" dirty="0" smtClean="0"/>
          </a:p>
          <a:p>
            <a:pPr>
              <a:buNone/>
            </a:pPr>
            <a:r>
              <a:rPr lang="cs-CZ" sz="3500" dirty="0" smtClean="0"/>
              <a:t>http://zdravi.euro.cz/clanek/priloha-lekarske-listy/vliv-prevence-a-lecby-na-pokles-umrtnosti-na-ichs-analyza-efektu-skupin-farmak-454032</a:t>
            </a:r>
          </a:p>
          <a:p>
            <a:pPr>
              <a:buNone/>
            </a:pPr>
            <a:r>
              <a:rPr lang="cs-CZ" sz="3500" dirty="0" smtClean="0"/>
              <a:t>http://www.</a:t>
            </a:r>
            <a:r>
              <a:rPr lang="cs-CZ" sz="3500" dirty="0" err="1" smtClean="0"/>
              <a:t>szu.cz</a:t>
            </a:r>
            <a:r>
              <a:rPr lang="cs-CZ" sz="3500" dirty="0" smtClean="0"/>
              <a:t>/</a:t>
            </a:r>
            <a:r>
              <a:rPr lang="cs-CZ" sz="3500" dirty="0" err="1" smtClean="0"/>
              <a:t>uploads</a:t>
            </a:r>
            <a:r>
              <a:rPr lang="cs-CZ" sz="3500" dirty="0" smtClean="0"/>
              <a:t>/</a:t>
            </a:r>
            <a:r>
              <a:rPr lang="cs-CZ" sz="3500" dirty="0" err="1" smtClean="0"/>
              <a:t>documents</a:t>
            </a:r>
            <a:r>
              <a:rPr lang="cs-CZ" sz="3500" dirty="0" smtClean="0"/>
              <a:t>/</a:t>
            </a:r>
            <a:r>
              <a:rPr lang="cs-CZ" sz="3500" dirty="0" err="1" smtClean="0"/>
              <a:t>czzp</a:t>
            </a:r>
            <a:r>
              <a:rPr lang="cs-CZ" sz="3500" dirty="0" smtClean="0"/>
              <a:t>/aktuality/Cesi_</a:t>
            </a:r>
            <a:r>
              <a:rPr lang="cs-CZ" sz="3500" dirty="0" err="1" smtClean="0"/>
              <a:t>ziji</a:t>
            </a:r>
            <a:r>
              <a:rPr lang="cs-CZ" sz="3500" dirty="0" smtClean="0"/>
              <a:t>_</a:t>
            </a:r>
            <a:r>
              <a:rPr lang="cs-CZ" sz="3500" dirty="0" err="1" smtClean="0"/>
              <a:t>dele</a:t>
            </a:r>
            <a:r>
              <a:rPr lang="cs-CZ" sz="3500" dirty="0" smtClean="0"/>
              <a:t>_ale_</a:t>
            </a:r>
            <a:r>
              <a:rPr lang="cs-CZ" sz="3500" dirty="0" err="1" smtClean="0"/>
              <a:t>trapi</a:t>
            </a:r>
            <a:r>
              <a:rPr lang="cs-CZ" sz="3500" dirty="0" smtClean="0"/>
              <a:t>_je_</a:t>
            </a:r>
            <a:r>
              <a:rPr lang="cs-CZ" sz="3500" dirty="0" err="1" smtClean="0"/>
              <a:t>civilizacni</a:t>
            </a:r>
            <a:r>
              <a:rPr lang="cs-CZ" sz="3500" dirty="0" smtClean="0"/>
              <a:t>_nemoci/Zprava_o_</a:t>
            </a:r>
            <a:r>
              <a:rPr lang="cs-CZ" sz="3500" dirty="0" err="1" smtClean="0"/>
              <a:t>zdravi</a:t>
            </a:r>
            <a:r>
              <a:rPr lang="cs-CZ" sz="3500" dirty="0" smtClean="0"/>
              <a:t>_obyvatel_CR_.</a:t>
            </a:r>
            <a:r>
              <a:rPr lang="cs-CZ" sz="3500" dirty="0" err="1" smtClean="0"/>
              <a:t>pdf</a:t>
            </a:r>
            <a:endParaRPr lang="cs-CZ" sz="35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Úmrtnost na </a:t>
            </a:r>
            <a:r>
              <a:rPr lang="cs-CZ" dirty="0" err="1" smtClean="0"/>
              <a:t>ichs</a:t>
            </a:r>
            <a:r>
              <a:rPr lang="cs-CZ" dirty="0" smtClean="0"/>
              <a:t> v ČR</a:t>
            </a:r>
            <a:endParaRPr lang="cs-CZ" dirty="0"/>
          </a:p>
        </p:txBody>
      </p:sp>
      <p:graphicFrame>
        <p:nvGraphicFramePr>
          <p:cNvPr id="4" name="Zástupný symbol pro obsah 3"/>
          <p:cNvGraphicFramePr>
            <a:graphicFrameLocks noGrp="1"/>
          </p:cNvGraphicFramePr>
          <p:nvPr>
            <p:ph idx="1"/>
          </p:nvPr>
        </p:nvGraphicFramePr>
        <p:xfrm>
          <a:off x="179510" y="1609723"/>
          <a:ext cx="7848876" cy="2568780"/>
        </p:xfrm>
        <a:graphic>
          <a:graphicData uri="http://schemas.openxmlformats.org/drawingml/2006/table">
            <a:tbl>
              <a:tblPr firstRow="1" bandRow="1">
                <a:tableStyleId>{5C22544A-7EE6-4342-B048-85BDC9FD1C3A}</a:tableStyleId>
              </a:tblPr>
              <a:tblGrid>
                <a:gridCol w="1121268"/>
                <a:gridCol w="1121268"/>
                <a:gridCol w="1121268"/>
                <a:gridCol w="1121268"/>
                <a:gridCol w="1121268"/>
                <a:gridCol w="1121268"/>
                <a:gridCol w="1121268"/>
              </a:tblGrid>
              <a:tr h="837558">
                <a:tc rowSpan="2">
                  <a:txBody>
                    <a:bodyPr/>
                    <a:lstStyle/>
                    <a:p>
                      <a:endParaRPr lang="cs-CZ" dirty="0">
                        <a:latin typeface="Arial"/>
                      </a:endParaRPr>
                    </a:p>
                  </a:txBody>
                  <a:tcPr/>
                </a:tc>
                <a:tc gridSpan="2">
                  <a:txBody>
                    <a:bodyPr/>
                    <a:lstStyle/>
                    <a:p>
                      <a:pPr algn="ctr"/>
                      <a:r>
                        <a:rPr lang="cs-CZ" dirty="0" smtClean="0">
                          <a:latin typeface="Arial"/>
                        </a:rPr>
                        <a:t>NEMOCI OBĚHOVÉ SOUSTAVY</a:t>
                      </a:r>
                      <a:endParaRPr lang="cs-CZ" dirty="0">
                        <a:latin typeface="Arial"/>
                      </a:endParaRPr>
                    </a:p>
                  </a:txBody>
                  <a:tcPr/>
                </a:tc>
                <a:tc hMerge="1">
                  <a:txBody>
                    <a:bodyPr/>
                    <a:lstStyle/>
                    <a:p>
                      <a:endParaRPr lang="cs-CZ" dirty="0">
                        <a:latin typeface="Arial"/>
                      </a:endParaRPr>
                    </a:p>
                  </a:txBody>
                  <a:tcPr/>
                </a:tc>
                <a:tc gridSpan="2">
                  <a:txBody>
                    <a:bodyPr/>
                    <a:lstStyle/>
                    <a:p>
                      <a:pPr algn="ctr"/>
                      <a:r>
                        <a:rPr lang="cs-CZ" dirty="0" smtClean="0">
                          <a:latin typeface="Arial"/>
                        </a:rPr>
                        <a:t>ICHS</a:t>
                      </a:r>
                      <a:endParaRPr lang="cs-CZ" dirty="0">
                        <a:latin typeface="Arial"/>
                      </a:endParaRPr>
                    </a:p>
                  </a:txBody>
                  <a:tcPr/>
                </a:tc>
                <a:tc hMerge="1">
                  <a:txBody>
                    <a:bodyPr/>
                    <a:lstStyle/>
                    <a:p>
                      <a:endParaRPr lang="cs-CZ" dirty="0">
                        <a:latin typeface="Arial"/>
                      </a:endParaRPr>
                    </a:p>
                  </a:txBody>
                  <a:tcPr/>
                </a:tc>
                <a:tc gridSpan="2">
                  <a:txBody>
                    <a:bodyPr/>
                    <a:lstStyle/>
                    <a:p>
                      <a:pPr algn="ctr"/>
                      <a:r>
                        <a:rPr lang="cs-CZ" dirty="0" smtClean="0">
                          <a:latin typeface="Arial"/>
                        </a:rPr>
                        <a:t>CÉVNÍ ONEMOCNĚNÍ MOZKU</a:t>
                      </a:r>
                      <a:endParaRPr lang="cs-CZ" dirty="0">
                        <a:latin typeface="Arial"/>
                      </a:endParaRPr>
                    </a:p>
                  </a:txBody>
                  <a:tcPr/>
                </a:tc>
                <a:tc hMerge="1">
                  <a:txBody>
                    <a:bodyPr/>
                    <a:lstStyle/>
                    <a:p>
                      <a:endParaRPr lang="cs-CZ" dirty="0">
                        <a:latin typeface="Arial"/>
                      </a:endParaRPr>
                    </a:p>
                  </a:txBody>
                  <a:tcPr/>
                </a:tc>
              </a:tr>
              <a:tr h="369372">
                <a:tc vMerge="1">
                  <a:txBody>
                    <a:bodyPr/>
                    <a:lstStyle/>
                    <a:p>
                      <a:endParaRPr lang="cs-CZ" dirty="0">
                        <a:latin typeface="Arial"/>
                      </a:endParaRPr>
                    </a:p>
                  </a:txBody>
                  <a:tcPr/>
                </a:tc>
                <a:tc>
                  <a:txBody>
                    <a:bodyPr/>
                    <a:lstStyle/>
                    <a:p>
                      <a:pPr algn="ctr"/>
                      <a:r>
                        <a:rPr lang="cs-CZ" sz="2000" dirty="0" smtClean="0">
                          <a:latin typeface="Arial"/>
                        </a:rPr>
                        <a:t>M</a:t>
                      </a:r>
                      <a:endParaRPr lang="cs-CZ" sz="2000" dirty="0">
                        <a:latin typeface="Arial"/>
                      </a:endParaRPr>
                    </a:p>
                  </a:txBody>
                  <a:tcPr/>
                </a:tc>
                <a:tc>
                  <a:txBody>
                    <a:bodyPr/>
                    <a:lstStyle/>
                    <a:p>
                      <a:pPr algn="ctr"/>
                      <a:r>
                        <a:rPr lang="cs-CZ" sz="2000" dirty="0" smtClean="0">
                          <a:latin typeface="Arial"/>
                        </a:rPr>
                        <a:t>Ž</a:t>
                      </a:r>
                      <a:endParaRPr lang="cs-CZ" sz="2000" dirty="0">
                        <a:latin typeface="Arial"/>
                      </a:endParaRPr>
                    </a:p>
                  </a:txBody>
                  <a:tcPr/>
                </a:tc>
                <a:tc>
                  <a:txBody>
                    <a:bodyPr/>
                    <a:lstStyle/>
                    <a:p>
                      <a:pPr algn="ctr"/>
                      <a:r>
                        <a:rPr lang="cs-CZ" sz="2000" dirty="0" smtClean="0">
                          <a:latin typeface="Arial"/>
                        </a:rPr>
                        <a:t>M</a:t>
                      </a:r>
                      <a:endParaRPr lang="cs-CZ" sz="2000" dirty="0">
                        <a:latin typeface="Arial"/>
                      </a:endParaRPr>
                    </a:p>
                  </a:txBody>
                  <a:tcPr/>
                </a:tc>
                <a:tc>
                  <a:txBody>
                    <a:bodyPr/>
                    <a:lstStyle/>
                    <a:p>
                      <a:pPr algn="ctr"/>
                      <a:r>
                        <a:rPr lang="cs-CZ" sz="2000" dirty="0" smtClean="0">
                          <a:latin typeface="Arial"/>
                        </a:rPr>
                        <a:t>Ž</a:t>
                      </a:r>
                      <a:endParaRPr lang="cs-CZ" sz="2000" dirty="0">
                        <a:latin typeface="Arial"/>
                      </a:endParaRPr>
                    </a:p>
                  </a:txBody>
                  <a:tcPr/>
                </a:tc>
                <a:tc>
                  <a:txBody>
                    <a:bodyPr/>
                    <a:lstStyle/>
                    <a:p>
                      <a:pPr algn="ctr"/>
                      <a:r>
                        <a:rPr lang="cs-CZ" sz="2000" dirty="0" smtClean="0">
                          <a:latin typeface="Arial"/>
                        </a:rPr>
                        <a:t>M</a:t>
                      </a:r>
                      <a:endParaRPr lang="cs-CZ" sz="2000" dirty="0">
                        <a:latin typeface="Arial"/>
                      </a:endParaRPr>
                    </a:p>
                  </a:txBody>
                  <a:tcPr/>
                </a:tc>
                <a:tc>
                  <a:txBody>
                    <a:bodyPr/>
                    <a:lstStyle/>
                    <a:p>
                      <a:pPr algn="ctr"/>
                      <a:r>
                        <a:rPr lang="cs-CZ" sz="2000" dirty="0" smtClean="0">
                          <a:latin typeface="Arial"/>
                        </a:rPr>
                        <a:t>Ž</a:t>
                      </a:r>
                      <a:endParaRPr lang="cs-CZ" sz="2000" dirty="0">
                        <a:latin typeface="Arial"/>
                      </a:endParaRPr>
                    </a:p>
                  </a:txBody>
                  <a:tcPr/>
                </a:tc>
              </a:tr>
              <a:tr h="607513">
                <a:tc>
                  <a:txBody>
                    <a:bodyPr/>
                    <a:lstStyle/>
                    <a:p>
                      <a:pPr algn="ctr"/>
                      <a:r>
                        <a:rPr lang="cs-CZ" sz="2000" dirty="0" smtClean="0">
                          <a:latin typeface="Arial"/>
                        </a:rPr>
                        <a:t>1990</a:t>
                      </a:r>
                      <a:endParaRPr lang="cs-CZ" sz="2000" dirty="0">
                        <a:latin typeface="Arial"/>
                      </a:endParaRPr>
                    </a:p>
                  </a:txBody>
                  <a:tcPr/>
                </a:tc>
                <a:tc>
                  <a:txBody>
                    <a:bodyPr/>
                    <a:lstStyle/>
                    <a:p>
                      <a:pPr algn="ctr"/>
                      <a:r>
                        <a:rPr lang="cs-CZ" sz="2000" dirty="0" smtClean="0">
                          <a:latin typeface="Arial"/>
                        </a:rPr>
                        <a:t>52,9</a:t>
                      </a:r>
                      <a:endParaRPr lang="cs-CZ" sz="2000" dirty="0">
                        <a:latin typeface="Arial"/>
                      </a:endParaRPr>
                    </a:p>
                  </a:txBody>
                  <a:tcPr/>
                </a:tc>
                <a:tc>
                  <a:txBody>
                    <a:bodyPr/>
                    <a:lstStyle/>
                    <a:p>
                      <a:pPr algn="ctr"/>
                      <a:r>
                        <a:rPr lang="cs-CZ" sz="2000" dirty="0" smtClean="0">
                          <a:latin typeface="Arial"/>
                        </a:rPr>
                        <a:t>27,3</a:t>
                      </a:r>
                      <a:endParaRPr lang="cs-CZ" sz="2000" dirty="0">
                        <a:latin typeface="Arial"/>
                      </a:endParaRPr>
                    </a:p>
                  </a:txBody>
                  <a:tcPr/>
                </a:tc>
                <a:tc>
                  <a:txBody>
                    <a:bodyPr/>
                    <a:lstStyle/>
                    <a:p>
                      <a:pPr algn="ctr"/>
                      <a:r>
                        <a:rPr lang="cs-CZ" sz="2000" b="1" dirty="0" smtClean="0">
                          <a:latin typeface="Arial"/>
                        </a:rPr>
                        <a:t>59,4</a:t>
                      </a:r>
                      <a:endParaRPr lang="cs-CZ" sz="2000" b="1" dirty="0">
                        <a:latin typeface="Arial"/>
                      </a:endParaRPr>
                    </a:p>
                  </a:txBody>
                  <a:tcPr/>
                </a:tc>
                <a:tc>
                  <a:txBody>
                    <a:bodyPr/>
                    <a:lstStyle/>
                    <a:p>
                      <a:pPr algn="ctr"/>
                      <a:r>
                        <a:rPr lang="cs-CZ" sz="2000" b="1" dirty="0" smtClean="0">
                          <a:latin typeface="Arial"/>
                        </a:rPr>
                        <a:t>29,9</a:t>
                      </a:r>
                      <a:endParaRPr lang="cs-CZ" sz="2000" b="1" dirty="0">
                        <a:latin typeface="Arial"/>
                      </a:endParaRPr>
                    </a:p>
                  </a:txBody>
                  <a:tcPr/>
                </a:tc>
                <a:tc>
                  <a:txBody>
                    <a:bodyPr/>
                    <a:lstStyle/>
                    <a:p>
                      <a:pPr algn="ctr"/>
                      <a:r>
                        <a:rPr lang="cs-CZ" sz="2000" dirty="0" smtClean="0">
                          <a:latin typeface="Arial"/>
                        </a:rPr>
                        <a:t>44,5</a:t>
                      </a:r>
                      <a:endParaRPr lang="cs-CZ" sz="2000" dirty="0">
                        <a:latin typeface="Arial"/>
                      </a:endParaRPr>
                    </a:p>
                  </a:txBody>
                  <a:tcPr/>
                </a:tc>
                <a:tc>
                  <a:txBody>
                    <a:bodyPr/>
                    <a:lstStyle/>
                    <a:p>
                      <a:pPr algn="ctr"/>
                      <a:r>
                        <a:rPr lang="cs-CZ" sz="2000" dirty="0" smtClean="0">
                          <a:latin typeface="Arial"/>
                        </a:rPr>
                        <a:t>25,4</a:t>
                      </a:r>
                      <a:endParaRPr lang="cs-CZ" sz="2000" dirty="0">
                        <a:latin typeface="Arial"/>
                      </a:endParaRPr>
                    </a:p>
                  </a:txBody>
                  <a:tcPr/>
                </a:tc>
              </a:tr>
              <a:tr h="650627">
                <a:tc>
                  <a:txBody>
                    <a:bodyPr/>
                    <a:lstStyle/>
                    <a:p>
                      <a:pPr algn="ctr"/>
                      <a:r>
                        <a:rPr lang="cs-CZ" sz="2000" dirty="0" smtClean="0">
                          <a:latin typeface="Arial"/>
                        </a:rPr>
                        <a:t>2012</a:t>
                      </a:r>
                      <a:endParaRPr lang="cs-CZ" sz="2000" dirty="0">
                        <a:latin typeface="Arial"/>
                      </a:endParaRPr>
                    </a:p>
                  </a:txBody>
                  <a:tcPr/>
                </a:tc>
                <a:tc>
                  <a:txBody>
                    <a:bodyPr/>
                    <a:lstStyle/>
                    <a:p>
                      <a:pPr algn="ctr"/>
                      <a:r>
                        <a:rPr lang="cs-CZ" sz="2000" dirty="0" smtClean="0">
                          <a:latin typeface="Arial"/>
                        </a:rPr>
                        <a:t>44,1</a:t>
                      </a:r>
                      <a:endParaRPr lang="cs-CZ" sz="2000" dirty="0">
                        <a:latin typeface="Arial"/>
                      </a:endParaRPr>
                    </a:p>
                  </a:txBody>
                  <a:tcPr/>
                </a:tc>
                <a:tc>
                  <a:txBody>
                    <a:bodyPr/>
                    <a:lstStyle/>
                    <a:p>
                      <a:pPr algn="ctr"/>
                      <a:r>
                        <a:rPr lang="cs-CZ" sz="2000" dirty="0" smtClean="0">
                          <a:latin typeface="Arial"/>
                        </a:rPr>
                        <a:t>17,5</a:t>
                      </a:r>
                      <a:endParaRPr lang="cs-CZ" sz="2000" dirty="0">
                        <a:latin typeface="Arial"/>
                      </a:endParaRPr>
                    </a:p>
                  </a:txBody>
                  <a:tcPr/>
                </a:tc>
                <a:tc>
                  <a:txBody>
                    <a:bodyPr/>
                    <a:lstStyle/>
                    <a:p>
                      <a:pPr algn="ctr"/>
                      <a:r>
                        <a:rPr lang="cs-CZ" sz="2000" b="1" dirty="0" smtClean="0">
                          <a:latin typeface="Arial"/>
                        </a:rPr>
                        <a:t>44,2</a:t>
                      </a:r>
                      <a:endParaRPr lang="cs-CZ" sz="2000" b="1" dirty="0">
                        <a:latin typeface="Arial"/>
                      </a:endParaRPr>
                    </a:p>
                  </a:txBody>
                  <a:tcPr/>
                </a:tc>
                <a:tc>
                  <a:txBody>
                    <a:bodyPr/>
                    <a:lstStyle/>
                    <a:p>
                      <a:pPr algn="ctr"/>
                      <a:r>
                        <a:rPr lang="cs-CZ" sz="2000" b="1" dirty="0" smtClean="0">
                          <a:latin typeface="Arial"/>
                        </a:rPr>
                        <a:t>15,4</a:t>
                      </a:r>
                      <a:endParaRPr lang="cs-CZ" sz="2000" b="1" dirty="0">
                        <a:latin typeface="Arial"/>
                      </a:endParaRPr>
                    </a:p>
                  </a:txBody>
                  <a:tcPr/>
                </a:tc>
                <a:tc>
                  <a:txBody>
                    <a:bodyPr/>
                    <a:lstStyle/>
                    <a:p>
                      <a:pPr algn="ctr"/>
                      <a:r>
                        <a:rPr lang="cs-CZ" sz="2000" dirty="0" smtClean="0">
                          <a:latin typeface="Arial"/>
                        </a:rPr>
                        <a:t>36,7</a:t>
                      </a:r>
                      <a:endParaRPr lang="cs-CZ" sz="2000" dirty="0">
                        <a:latin typeface="Arial"/>
                      </a:endParaRPr>
                    </a:p>
                  </a:txBody>
                  <a:tcPr/>
                </a:tc>
                <a:tc>
                  <a:txBody>
                    <a:bodyPr/>
                    <a:lstStyle/>
                    <a:p>
                      <a:pPr algn="ctr"/>
                      <a:r>
                        <a:rPr lang="cs-CZ" sz="2000" dirty="0" smtClean="0">
                          <a:latin typeface="Arial"/>
                        </a:rPr>
                        <a:t>15,7</a:t>
                      </a:r>
                      <a:endParaRPr lang="cs-CZ" sz="2000" dirty="0">
                        <a:latin typeface="Arial"/>
                      </a:endParaRPr>
                    </a:p>
                  </a:txBody>
                  <a:tcPr/>
                </a:tc>
              </a:tr>
            </a:tbl>
          </a:graphicData>
        </a:graphic>
      </p:graphicFrame>
      <p:sp>
        <p:nvSpPr>
          <p:cNvPr id="5" name="Obdélník 4"/>
          <p:cNvSpPr/>
          <p:nvPr/>
        </p:nvSpPr>
        <p:spPr>
          <a:xfrm>
            <a:off x="179512" y="4149080"/>
            <a:ext cx="7848872" cy="2862322"/>
          </a:xfrm>
          <a:prstGeom prst="rect">
            <a:avLst/>
          </a:prstGeom>
        </p:spPr>
        <p:txBody>
          <a:bodyPr wrap="square">
            <a:spAutoFit/>
          </a:bodyPr>
          <a:lstStyle/>
          <a:p>
            <a:r>
              <a:rPr lang="cs-CZ" dirty="0" smtClean="0"/>
              <a:t>Podíl zemřelých do 75 let věku na vybraná onemocnění ze všech úmrtí na nemoci oběhové soustavy v ČR v letech 1990 a 2012 (všechna úmrtí jsou 100 %) </a:t>
            </a:r>
          </a:p>
          <a:p>
            <a:r>
              <a:rPr lang="cs-CZ" dirty="0" smtClean="0"/>
              <a:t>Úmrtnost diabetiků na KVO u mužů až trojnásobná, u žen dvou až pěti násobná!!</a:t>
            </a:r>
          </a:p>
          <a:p>
            <a:endParaRPr lang="cs-CZ" dirty="0" smtClean="0"/>
          </a:p>
          <a:p>
            <a:endParaRPr lang="cs-CZ" dirty="0" smtClean="0"/>
          </a:p>
          <a:p>
            <a:endParaRPr lang="cs-CZ" dirty="0" smtClean="0"/>
          </a:p>
          <a:p>
            <a:endParaRPr lang="cs-CZ" dirty="0" smtClean="0"/>
          </a:p>
          <a:p>
            <a:endParaRPr lang="cs-CZ" dirty="0"/>
          </a:p>
        </p:txBody>
      </p:sp>
      <p:sp>
        <p:nvSpPr>
          <p:cNvPr id="6" name="Obdélník 5"/>
          <p:cNvSpPr/>
          <p:nvPr/>
        </p:nvSpPr>
        <p:spPr>
          <a:xfrm>
            <a:off x="251520" y="5688449"/>
            <a:ext cx="7920880" cy="1169551"/>
          </a:xfrm>
          <a:prstGeom prst="rect">
            <a:avLst/>
          </a:prstGeom>
        </p:spPr>
        <p:txBody>
          <a:bodyPr wrap="square">
            <a:spAutoFit/>
          </a:bodyPr>
          <a:lstStyle/>
          <a:p>
            <a:r>
              <a:rPr lang="cs-CZ" sz="1400" dirty="0" smtClean="0"/>
              <a:t>http://www.</a:t>
            </a:r>
            <a:r>
              <a:rPr lang="cs-CZ" sz="1400" dirty="0" err="1" smtClean="0"/>
              <a:t>szu.cz</a:t>
            </a:r>
            <a:r>
              <a:rPr lang="cs-CZ" sz="1400" dirty="0" smtClean="0"/>
              <a:t>/</a:t>
            </a:r>
            <a:r>
              <a:rPr lang="cs-CZ" sz="1400" dirty="0" err="1" smtClean="0"/>
              <a:t>uploads</a:t>
            </a:r>
            <a:r>
              <a:rPr lang="cs-CZ" sz="1400" dirty="0" smtClean="0"/>
              <a:t>/</a:t>
            </a:r>
            <a:r>
              <a:rPr lang="cs-CZ" sz="1400" dirty="0" err="1" smtClean="0"/>
              <a:t>documents</a:t>
            </a:r>
            <a:r>
              <a:rPr lang="cs-CZ" sz="1400" dirty="0" smtClean="0"/>
              <a:t>/</a:t>
            </a:r>
            <a:r>
              <a:rPr lang="cs-CZ" sz="1400" dirty="0" err="1" smtClean="0"/>
              <a:t>czzp</a:t>
            </a:r>
            <a:r>
              <a:rPr lang="cs-CZ" sz="1400" dirty="0" smtClean="0"/>
              <a:t>/aktuality/Cesi_</a:t>
            </a:r>
            <a:r>
              <a:rPr lang="cs-CZ" sz="1400" dirty="0" err="1" smtClean="0"/>
              <a:t>ziji</a:t>
            </a:r>
            <a:r>
              <a:rPr lang="cs-CZ" sz="1400" dirty="0" smtClean="0"/>
              <a:t>_</a:t>
            </a:r>
            <a:r>
              <a:rPr lang="cs-CZ" sz="1400" dirty="0" err="1" smtClean="0"/>
              <a:t>dele</a:t>
            </a:r>
            <a:r>
              <a:rPr lang="cs-CZ" sz="1400" dirty="0" smtClean="0"/>
              <a:t>_ale_</a:t>
            </a:r>
            <a:r>
              <a:rPr lang="cs-CZ" sz="1400" dirty="0" err="1" smtClean="0"/>
              <a:t>trapi</a:t>
            </a:r>
            <a:r>
              <a:rPr lang="cs-CZ" sz="1400" dirty="0" smtClean="0"/>
              <a:t>_je_</a:t>
            </a:r>
            <a:r>
              <a:rPr lang="cs-CZ" sz="1400" dirty="0" err="1" smtClean="0"/>
              <a:t>civilizacni</a:t>
            </a:r>
            <a:r>
              <a:rPr lang="cs-CZ" sz="1400" dirty="0" smtClean="0"/>
              <a:t>_nemoci/Zprava_o_</a:t>
            </a:r>
            <a:r>
              <a:rPr lang="cs-CZ" sz="1400" dirty="0" err="1" smtClean="0"/>
              <a:t>zdravi</a:t>
            </a:r>
            <a:r>
              <a:rPr lang="cs-CZ" sz="1400" dirty="0" smtClean="0"/>
              <a:t>_obyvatel_CR_.</a:t>
            </a:r>
            <a:r>
              <a:rPr lang="cs-CZ" sz="1400" dirty="0" err="1" smtClean="0"/>
              <a:t>pdf</a:t>
            </a:r>
            <a:endParaRPr lang="cs-CZ" sz="1400" dirty="0" smtClean="0"/>
          </a:p>
          <a:p>
            <a:r>
              <a:rPr lang="cs-CZ" sz="1400" dirty="0" smtClean="0"/>
              <a:t>http://www.</a:t>
            </a:r>
            <a:r>
              <a:rPr lang="cs-CZ" sz="1400" dirty="0" err="1" smtClean="0"/>
              <a:t>kardio</a:t>
            </a:r>
            <a:r>
              <a:rPr lang="cs-CZ" sz="1400" dirty="0" smtClean="0"/>
              <a:t>-</a:t>
            </a:r>
            <a:r>
              <a:rPr lang="cs-CZ" sz="1400" dirty="0" err="1" smtClean="0"/>
              <a:t>cz.cz</a:t>
            </a:r>
            <a:r>
              <a:rPr lang="cs-CZ" sz="1400" dirty="0" smtClean="0"/>
              <a:t>/data/</a:t>
            </a:r>
            <a:r>
              <a:rPr lang="cs-CZ" sz="1400" dirty="0" err="1" smtClean="0"/>
              <a:t>upload</a:t>
            </a:r>
            <a:r>
              <a:rPr lang="cs-CZ" sz="1400" dirty="0" smtClean="0"/>
              <a:t>/Souhrn_</a:t>
            </a:r>
            <a:r>
              <a:rPr lang="cs-CZ" sz="1400" dirty="0" err="1" smtClean="0"/>
              <a:t>Doporucenych</a:t>
            </a:r>
            <a:r>
              <a:rPr lang="cs-CZ" sz="1400" dirty="0" smtClean="0"/>
              <a:t>_postup_ESC_pro_diagnostiku_a_</a:t>
            </a:r>
            <a:r>
              <a:rPr lang="cs-CZ" sz="1400" dirty="0" err="1" smtClean="0"/>
              <a:t>lecbu</a:t>
            </a:r>
            <a:r>
              <a:rPr lang="cs-CZ" sz="1400" dirty="0" smtClean="0"/>
              <a:t>_</a:t>
            </a:r>
            <a:r>
              <a:rPr lang="cs-CZ" sz="1400" dirty="0" err="1" smtClean="0"/>
              <a:t>stabilni</a:t>
            </a:r>
            <a:r>
              <a:rPr lang="cs-CZ" sz="1400" dirty="0" smtClean="0"/>
              <a:t>_</a:t>
            </a:r>
            <a:r>
              <a:rPr lang="cs-CZ" sz="1400" dirty="0" err="1" smtClean="0"/>
              <a:t>ischemicke</a:t>
            </a:r>
            <a:r>
              <a:rPr lang="cs-CZ" sz="1400" dirty="0" smtClean="0"/>
              <a:t>_choroby_</a:t>
            </a:r>
            <a:r>
              <a:rPr lang="cs-CZ" sz="1400" dirty="0" err="1" smtClean="0"/>
              <a:t>srdecni</a:t>
            </a:r>
            <a:r>
              <a:rPr lang="cs-CZ" sz="1400" dirty="0" smtClean="0"/>
              <a:t>_2013.pdf</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maž.png"/>
          <p:cNvPicPr>
            <a:picLocks noGrp="1" noChangeAspect="1"/>
          </p:cNvPicPr>
          <p:nvPr>
            <p:ph idx="1"/>
          </p:nvPr>
        </p:nvPicPr>
        <p:blipFill>
          <a:blip r:embed="rId2" cstate="print"/>
          <a:stretch>
            <a:fillRect/>
          </a:stretch>
        </p:blipFill>
        <p:spPr>
          <a:xfrm>
            <a:off x="323528" y="439101"/>
            <a:ext cx="7857558" cy="6418899"/>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143000"/>
          </a:xfrm>
        </p:spPr>
        <p:txBody>
          <a:bodyPr/>
          <a:lstStyle/>
          <a:p>
            <a:r>
              <a:rPr lang="cs-CZ" dirty="0" smtClean="0"/>
              <a:t>POHYBOVÁ INTERVENCE</a:t>
            </a:r>
            <a:endParaRPr lang="cs-CZ" dirty="0"/>
          </a:p>
        </p:txBody>
      </p:sp>
      <p:sp>
        <p:nvSpPr>
          <p:cNvPr id="3" name="Zástupný symbol pro obsah 2"/>
          <p:cNvSpPr>
            <a:spLocks noGrp="1"/>
          </p:cNvSpPr>
          <p:nvPr>
            <p:ph idx="1"/>
          </p:nvPr>
        </p:nvSpPr>
        <p:spPr>
          <a:xfrm>
            <a:off x="467544" y="1124744"/>
            <a:ext cx="7632848" cy="4846320"/>
          </a:xfrm>
        </p:spPr>
        <p:txBody>
          <a:bodyPr/>
          <a:lstStyle/>
          <a:p>
            <a:r>
              <a:rPr lang="cs-CZ" dirty="0" smtClean="0"/>
              <a:t>Prevence je účinná: &gt; 50 % snížení mortality na KVO je důsledkem změn v rizikových faktorech a 40 % připadá na zlepšení léčebných postupů</a:t>
            </a:r>
          </a:p>
          <a:p>
            <a:endParaRPr lang="cs-CZ" dirty="0"/>
          </a:p>
        </p:txBody>
      </p:sp>
      <p:pic>
        <p:nvPicPr>
          <p:cNvPr id="4" name="Obrázek 3" descr="ichs.png"/>
          <p:cNvPicPr>
            <a:picLocks noChangeAspect="1"/>
          </p:cNvPicPr>
          <p:nvPr/>
        </p:nvPicPr>
        <p:blipFill>
          <a:blip r:embed="rId2" cstate="print"/>
          <a:stretch>
            <a:fillRect/>
          </a:stretch>
        </p:blipFill>
        <p:spPr>
          <a:xfrm>
            <a:off x="0" y="2564904"/>
            <a:ext cx="8059275" cy="3933056"/>
          </a:xfrm>
          <a:prstGeom prst="rect">
            <a:avLst/>
          </a:prstGeom>
        </p:spPr>
      </p:pic>
      <p:sp>
        <p:nvSpPr>
          <p:cNvPr id="5" name="Obdélník 4"/>
          <p:cNvSpPr/>
          <p:nvPr/>
        </p:nvSpPr>
        <p:spPr>
          <a:xfrm>
            <a:off x="179512" y="6550223"/>
            <a:ext cx="8100392" cy="307777"/>
          </a:xfrm>
          <a:prstGeom prst="rect">
            <a:avLst/>
          </a:prstGeom>
        </p:spPr>
        <p:txBody>
          <a:bodyPr wrap="square">
            <a:spAutoFit/>
          </a:bodyPr>
          <a:lstStyle/>
          <a:p>
            <a:r>
              <a:rPr lang="cs-CZ" sz="1400" dirty="0" smtClean="0"/>
              <a:t>http://www.</a:t>
            </a:r>
            <a:r>
              <a:rPr lang="cs-CZ" sz="1400" dirty="0" err="1" smtClean="0"/>
              <a:t>kardio</a:t>
            </a:r>
            <a:r>
              <a:rPr lang="cs-CZ" sz="1400" dirty="0" smtClean="0"/>
              <a:t>-</a:t>
            </a:r>
            <a:r>
              <a:rPr lang="cs-CZ" sz="1400" dirty="0" err="1" smtClean="0"/>
              <a:t>cz.cz</a:t>
            </a:r>
            <a:r>
              <a:rPr lang="cs-CZ" sz="1400" dirty="0" smtClean="0"/>
              <a:t>/data/</a:t>
            </a:r>
            <a:r>
              <a:rPr lang="cs-CZ" sz="1400" dirty="0" err="1" smtClean="0"/>
              <a:t>upload</a:t>
            </a:r>
            <a:r>
              <a:rPr lang="cs-CZ" sz="1400" dirty="0" smtClean="0"/>
              <a:t>/Souhrn_</a:t>
            </a:r>
            <a:r>
              <a:rPr lang="cs-CZ" sz="1400" dirty="0" err="1" smtClean="0"/>
              <a:t>Evropskych</a:t>
            </a:r>
            <a:r>
              <a:rPr lang="cs-CZ" sz="1400" dirty="0" smtClean="0"/>
              <a:t>_</a:t>
            </a:r>
            <a:r>
              <a:rPr lang="cs-CZ" sz="1400" dirty="0" err="1" smtClean="0"/>
              <a:t>doporuceni</a:t>
            </a:r>
            <a:r>
              <a:rPr lang="cs-CZ" sz="1400" dirty="0" smtClean="0"/>
              <a:t>_pro_prevenci.</a:t>
            </a:r>
            <a:r>
              <a:rPr lang="cs-CZ" sz="1400" dirty="0" err="1" smtClean="0"/>
              <a:t>pdf</a:t>
            </a:r>
            <a:endParaRPr lang="cs-CZ"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908720"/>
          </a:xfrm>
        </p:spPr>
        <p:txBody>
          <a:bodyPr/>
          <a:lstStyle/>
          <a:p>
            <a:r>
              <a:rPr lang="cs-CZ" dirty="0" smtClean="0"/>
              <a:t>POHYBOVÁ INTERVENCE</a:t>
            </a:r>
            <a:endParaRPr lang="cs-CZ" dirty="0"/>
          </a:p>
        </p:txBody>
      </p:sp>
      <p:graphicFrame>
        <p:nvGraphicFramePr>
          <p:cNvPr id="4" name="Zástupný symbol pro obsah 3"/>
          <p:cNvGraphicFramePr>
            <a:graphicFrameLocks noGrp="1"/>
          </p:cNvGraphicFramePr>
          <p:nvPr>
            <p:ph idx="1"/>
          </p:nvPr>
        </p:nvGraphicFramePr>
        <p:xfrm>
          <a:off x="179512" y="836712"/>
          <a:ext cx="7921500" cy="5821680"/>
        </p:xfrm>
        <a:graphic>
          <a:graphicData uri="http://schemas.openxmlformats.org/drawingml/2006/table">
            <a:tbl>
              <a:tblPr firstRow="1" bandRow="1">
                <a:tableStyleId>{5C22544A-7EE6-4342-B048-85BDC9FD1C3A}</a:tableStyleId>
              </a:tblPr>
              <a:tblGrid>
                <a:gridCol w="5040560"/>
                <a:gridCol w="792088"/>
                <a:gridCol w="1008112"/>
                <a:gridCol w="1080740"/>
              </a:tblGrid>
              <a:tr h="360040">
                <a:tc>
                  <a:txBody>
                    <a:bodyPr/>
                    <a:lstStyle/>
                    <a:p>
                      <a:r>
                        <a:rPr lang="cs-CZ" dirty="0" smtClean="0"/>
                        <a:t>Doporučení</a:t>
                      </a:r>
                      <a:endParaRPr lang="cs-CZ" dirty="0">
                        <a:latin typeface="Arial"/>
                      </a:endParaRPr>
                    </a:p>
                  </a:txBody>
                  <a:tcPr/>
                </a:tc>
                <a:tc>
                  <a:txBody>
                    <a:bodyPr/>
                    <a:lstStyle/>
                    <a:p>
                      <a:pPr algn="ctr"/>
                      <a:r>
                        <a:rPr lang="cs-CZ" dirty="0" smtClean="0">
                          <a:latin typeface="Arial"/>
                        </a:rPr>
                        <a:t>Třída</a:t>
                      </a:r>
                      <a:endParaRPr lang="cs-CZ" dirty="0">
                        <a:latin typeface="Arial"/>
                      </a:endParaRPr>
                    </a:p>
                  </a:txBody>
                  <a:tcPr/>
                </a:tc>
                <a:tc>
                  <a:txBody>
                    <a:bodyPr/>
                    <a:lstStyle/>
                    <a:p>
                      <a:pPr algn="ctr"/>
                      <a:r>
                        <a:rPr lang="cs-CZ" dirty="0" smtClean="0">
                          <a:latin typeface="Arial"/>
                        </a:rPr>
                        <a:t>Úroveň</a:t>
                      </a:r>
                      <a:endParaRPr lang="cs-CZ" dirty="0">
                        <a:latin typeface="Arial"/>
                      </a:endParaRPr>
                    </a:p>
                  </a:txBody>
                  <a:tcPr/>
                </a:tc>
                <a:tc>
                  <a:txBody>
                    <a:bodyPr/>
                    <a:lstStyle/>
                    <a:p>
                      <a:pPr algn="ctr"/>
                      <a:r>
                        <a:rPr lang="cs-CZ" dirty="0" smtClean="0">
                          <a:latin typeface="Arial"/>
                        </a:rPr>
                        <a:t>GRADE</a:t>
                      </a:r>
                      <a:endParaRPr lang="cs-CZ" dirty="0">
                        <a:latin typeface="Arial"/>
                      </a:endParaRPr>
                    </a:p>
                  </a:txBody>
                  <a:tcPr/>
                </a:tc>
              </a:tr>
              <a:tr h="1866488">
                <a:tc>
                  <a:txBody>
                    <a:bodyPr/>
                    <a:lstStyle/>
                    <a:p>
                      <a:pPr algn="just"/>
                      <a:r>
                        <a:rPr kumimoji="0" lang="cs-CZ" sz="1700" kern="1200" dirty="0" smtClean="0">
                          <a:solidFill>
                            <a:schemeClr val="dk1"/>
                          </a:solidFill>
                          <a:latin typeface="+mn-lt"/>
                          <a:ea typeface="+mn-ea"/>
                          <a:cs typeface="+mn-cs"/>
                        </a:rPr>
                        <a:t>Zdraví dospělí všech věkových kategorií by měli věnovat 2,5–5 hodin týdně fyzické aktivitě nebo aerobnímu cvičení alespoň střední intenzity, nebo 1–2,5 hodiny týdně intenzivní fyzické zátěži. Osoby se sedavým způsobem života je nutno důrazně podněcovat, aby začaly vyvíjet zátěž alespoň mírné intenzity.</a:t>
                      </a:r>
                    </a:p>
                  </a:txBody>
                  <a:tcPr/>
                </a:tc>
                <a:tc>
                  <a:txBody>
                    <a:bodyPr/>
                    <a:lstStyle/>
                    <a:p>
                      <a:pPr algn="ctr"/>
                      <a:r>
                        <a:rPr lang="cs-CZ" dirty="0" smtClean="0"/>
                        <a:t>I</a:t>
                      </a:r>
                      <a:endParaRPr lang="cs-CZ" dirty="0"/>
                    </a:p>
                  </a:txBody>
                  <a:tcPr/>
                </a:tc>
                <a:tc>
                  <a:txBody>
                    <a:bodyPr/>
                    <a:lstStyle/>
                    <a:p>
                      <a:pPr algn="ctr"/>
                      <a:r>
                        <a:rPr lang="cs-CZ" dirty="0" smtClean="0"/>
                        <a:t>A</a:t>
                      </a:r>
                      <a:endParaRPr lang="cs-CZ" dirty="0"/>
                    </a:p>
                  </a:txBody>
                  <a:tcPr/>
                </a:tc>
                <a:tc>
                  <a:txBody>
                    <a:bodyPr/>
                    <a:lstStyle/>
                    <a:p>
                      <a:pPr algn="ctr"/>
                      <a:r>
                        <a:rPr lang="cs-CZ" dirty="0" smtClean="0"/>
                        <a:t>Silný</a:t>
                      </a:r>
                      <a:endParaRPr lang="cs-CZ" dirty="0"/>
                    </a:p>
                  </a:txBody>
                  <a:tcPr/>
                </a:tc>
              </a:tr>
              <a:tr h="1080120">
                <a:tc>
                  <a:txBody>
                    <a:bodyPr/>
                    <a:lstStyle/>
                    <a:p>
                      <a:r>
                        <a:rPr kumimoji="0" lang="cs-CZ" sz="1700" kern="1200" dirty="0" smtClean="0">
                          <a:solidFill>
                            <a:schemeClr val="dk1"/>
                          </a:solidFill>
                          <a:latin typeface="+mn-lt"/>
                          <a:ea typeface="+mn-ea"/>
                          <a:cs typeface="+mn-cs"/>
                        </a:rPr>
                        <a:t>Fyzickou aktivitu/aerobní cvičení je třeba rozdělit do několika cvičebních jednotek o délce ≥ 10 minut a rovnoměrně rozložených </a:t>
                      </a:r>
                    </a:p>
                    <a:p>
                      <a:r>
                        <a:rPr kumimoji="0" lang="cs-CZ" sz="1700" kern="1200" dirty="0" smtClean="0">
                          <a:solidFill>
                            <a:schemeClr val="dk1"/>
                          </a:solidFill>
                          <a:latin typeface="+mn-lt"/>
                          <a:ea typeface="+mn-ea"/>
                          <a:cs typeface="+mn-cs"/>
                        </a:rPr>
                        <a:t>v</a:t>
                      </a:r>
                      <a:r>
                        <a:rPr kumimoji="0" lang="cs-CZ" sz="1700" kern="1200" baseline="0" dirty="0" smtClean="0">
                          <a:solidFill>
                            <a:schemeClr val="dk1"/>
                          </a:solidFill>
                          <a:latin typeface="+mn-lt"/>
                          <a:ea typeface="+mn-ea"/>
                          <a:cs typeface="+mn-cs"/>
                        </a:rPr>
                        <a:t> </a:t>
                      </a:r>
                      <a:r>
                        <a:rPr kumimoji="0" lang="cs-CZ" sz="1700" kern="1200" dirty="0" smtClean="0">
                          <a:solidFill>
                            <a:schemeClr val="dk1"/>
                          </a:solidFill>
                          <a:latin typeface="+mn-lt"/>
                          <a:ea typeface="+mn-ea"/>
                          <a:cs typeface="+mn-cs"/>
                        </a:rPr>
                        <a:t>celém týdnu (tzn. 4–5 dní/týden).</a:t>
                      </a:r>
                    </a:p>
                  </a:txBody>
                  <a:tcPr/>
                </a:tc>
                <a:tc>
                  <a:txBody>
                    <a:bodyPr/>
                    <a:lstStyle/>
                    <a:p>
                      <a:pPr algn="ctr"/>
                      <a:r>
                        <a:rPr lang="cs-CZ" dirty="0" err="1" smtClean="0"/>
                        <a:t>IIa</a:t>
                      </a:r>
                      <a:endParaRPr lang="cs-CZ" dirty="0"/>
                    </a:p>
                  </a:txBody>
                  <a:tcPr/>
                </a:tc>
                <a:tc>
                  <a:txBody>
                    <a:bodyPr/>
                    <a:lstStyle/>
                    <a:p>
                      <a:pPr algn="ctr"/>
                      <a:r>
                        <a:rPr lang="cs-CZ" dirty="0" smtClean="0"/>
                        <a:t>A</a:t>
                      </a:r>
                      <a:endParaRPr lang="cs-CZ" dirty="0"/>
                    </a:p>
                  </a:txBody>
                  <a:tcPr/>
                </a:tc>
                <a:tc>
                  <a:txBody>
                    <a:bodyPr/>
                    <a:lstStyle/>
                    <a:p>
                      <a:pPr algn="ctr"/>
                      <a:r>
                        <a:rPr lang="cs-CZ" dirty="0" smtClean="0"/>
                        <a:t>Silný</a:t>
                      </a:r>
                      <a:endParaRPr lang="cs-CZ" dirty="0"/>
                    </a:p>
                  </a:txBody>
                  <a:tcPr/>
                </a:tc>
              </a:tr>
              <a:tr h="1167137">
                <a:tc>
                  <a:txBody>
                    <a:bodyPr/>
                    <a:lstStyle/>
                    <a:p>
                      <a:r>
                        <a:rPr kumimoji="0" lang="cs-CZ" sz="1700" kern="1200" dirty="0" smtClean="0">
                          <a:solidFill>
                            <a:schemeClr val="dk1"/>
                          </a:solidFill>
                          <a:latin typeface="+mn-lt"/>
                          <a:ea typeface="+mn-ea"/>
                          <a:cs typeface="+mn-cs"/>
                        </a:rPr>
                        <a:t>Pacienti po akutním infarktu myokardu, CABG, PCI, se stabilní </a:t>
                      </a:r>
                      <a:r>
                        <a:rPr kumimoji="0" lang="cs-CZ" sz="1700" kern="1200" dirty="0" err="1" smtClean="0">
                          <a:solidFill>
                            <a:schemeClr val="dk1"/>
                          </a:solidFill>
                          <a:latin typeface="+mn-lt"/>
                          <a:ea typeface="+mn-ea"/>
                          <a:cs typeface="+mn-cs"/>
                        </a:rPr>
                        <a:t>anginou</a:t>
                      </a:r>
                      <a:r>
                        <a:rPr kumimoji="0" lang="cs-CZ" sz="1700" kern="1200" dirty="0" smtClean="0">
                          <a:solidFill>
                            <a:schemeClr val="dk1"/>
                          </a:solidFill>
                          <a:latin typeface="+mn-lt"/>
                          <a:ea typeface="+mn-ea"/>
                          <a:cs typeface="+mn-cs"/>
                        </a:rPr>
                        <a:t> </a:t>
                      </a:r>
                      <a:r>
                        <a:rPr kumimoji="0" lang="cs-CZ" sz="1700" kern="1200" dirty="0" err="1" smtClean="0">
                          <a:solidFill>
                            <a:schemeClr val="dk1"/>
                          </a:solidFill>
                          <a:latin typeface="+mn-lt"/>
                          <a:ea typeface="+mn-ea"/>
                          <a:cs typeface="+mn-cs"/>
                        </a:rPr>
                        <a:t>pectoris</a:t>
                      </a:r>
                      <a:r>
                        <a:rPr kumimoji="0" lang="cs-CZ" sz="1700" kern="1200" dirty="0" smtClean="0">
                          <a:solidFill>
                            <a:schemeClr val="dk1"/>
                          </a:solidFill>
                          <a:latin typeface="+mn-lt"/>
                          <a:ea typeface="+mn-ea"/>
                          <a:cs typeface="+mn-cs"/>
                        </a:rPr>
                        <a:t> nebo se stabilním chronickým srdečním selháním mají provádět aerobní cvičení střední až</a:t>
                      </a:r>
                      <a:r>
                        <a:rPr kumimoji="0" lang="cs-CZ" sz="1700" kern="1200" baseline="0" dirty="0" smtClean="0">
                          <a:solidFill>
                            <a:schemeClr val="dk1"/>
                          </a:solidFill>
                          <a:latin typeface="+mn-lt"/>
                          <a:ea typeface="+mn-ea"/>
                          <a:cs typeface="+mn-cs"/>
                        </a:rPr>
                        <a:t> </a:t>
                      </a:r>
                      <a:r>
                        <a:rPr kumimoji="0" lang="cs-CZ" sz="1700" kern="1200" dirty="0" smtClean="0">
                          <a:solidFill>
                            <a:schemeClr val="dk1"/>
                          </a:solidFill>
                          <a:latin typeface="+mn-lt"/>
                          <a:ea typeface="+mn-ea"/>
                          <a:cs typeface="+mn-cs"/>
                        </a:rPr>
                        <a:t>velmi vysoké intenzity ≥ třikrát týdně (vždy </a:t>
                      </a:r>
                    </a:p>
                    <a:p>
                      <a:r>
                        <a:rPr kumimoji="0" lang="cs-CZ" sz="1700" kern="1200" dirty="0" smtClean="0">
                          <a:solidFill>
                            <a:schemeClr val="dk1"/>
                          </a:solidFill>
                          <a:latin typeface="+mn-lt"/>
                          <a:ea typeface="+mn-ea"/>
                          <a:cs typeface="+mn-cs"/>
                        </a:rPr>
                        <a:t>po 30 min). Osoby se sedavým způsobem</a:t>
                      </a:r>
                      <a:r>
                        <a:rPr kumimoji="0" lang="cs-CZ" sz="1700" kern="1200" baseline="0" dirty="0" smtClean="0">
                          <a:solidFill>
                            <a:schemeClr val="dk1"/>
                          </a:solidFill>
                          <a:latin typeface="+mn-lt"/>
                          <a:ea typeface="+mn-ea"/>
                          <a:cs typeface="+mn-cs"/>
                        </a:rPr>
                        <a:t> </a:t>
                      </a:r>
                      <a:r>
                        <a:rPr kumimoji="0" lang="cs-CZ" sz="1700" kern="1200" dirty="0" smtClean="0">
                          <a:solidFill>
                            <a:schemeClr val="dk1"/>
                          </a:solidFill>
                          <a:latin typeface="+mn-lt"/>
                          <a:ea typeface="+mn-ea"/>
                          <a:cs typeface="+mn-cs"/>
                        </a:rPr>
                        <a:t>života je nutno důrazně podněcovat, aby začaly vyvíjet zátěž alespoň mírné intenzity (po odpovídající stratifikaci rizika se </a:t>
                      </a:r>
                      <a:r>
                        <a:rPr kumimoji="0" lang="cs-CZ" sz="1700" kern="1200" baseline="0" dirty="0" smtClean="0">
                          <a:solidFill>
                            <a:schemeClr val="dk1"/>
                          </a:solidFill>
                          <a:latin typeface="+mn-lt"/>
                          <a:ea typeface="+mn-ea"/>
                          <a:cs typeface="+mn-cs"/>
                        </a:rPr>
                        <a:t> </a:t>
                      </a:r>
                      <a:r>
                        <a:rPr kumimoji="0" lang="cs-CZ" sz="1700" kern="1200" dirty="0" smtClean="0">
                          <a:solidFill>
                            <a:schemeClr val="dk1"/>
                          </a:solidFill>
                          <a:latin typeface="+mn-lt"/>
                          <a:ea typeface="+mn-ea"/>
                          <a:cs typeface="+mn-cs"/>
                        </a:rPr>
                        <a:t>zaměřením na zátěž).</a:t>
                      </a:r>
                    </a:p>
                  </a:txBody>
                  <a:tcPr/>
                </a:tc>
                <a:tc>
                  <a:txBody>
                    <a:bodyPr/>
                    <a:lstStyle/>
                    <a:p>
                      <a:pPr algn="ctr"/>
                      <a:r>
                        <a:rPr lang="cs-CZ" dirty="0" smtClean="0"/>
                        <a:t>I</a:t>
                      </a:r>
                      <a:endParaRPr lang="cs-CZ" dirty="0"/>
                    </a:p>
                  </a:txBody>
                  <a:tcPr/>
                </a:tc>
                <a:tc>
                  <a:txBody>
                    <a:bodyPr/>
                    <a:lstStyle/>
                    <a:p>
                      <a:pPr algn="ctr"/>
                      <a:r>
                        <a:rPr lang="cs-CZ" dirty="0" smtClean="0"/>
                        <a:t>A</a:t>
                      </a:r>
                      <a:endParaRPr lang="cs-CZ" dirty="0"/>
                    </a:p>
                  </a:txBody>
                  <a:tcPr/>
                </a:tc>
                <a:tc>
                  <a:txBody>
                    <a:bodyPr/>
                    <a:lstStyle/>
                    <a:p>
                      <a:pPr algn="ctr"/>
                      <a:r>
                        <a:rPr lang="cs-CZ" dirty="0" smtClean="0"/>
                        <a:t>Silný</a:t>
                      </a:r>
                      <a:endParaRPr lang="cs-CZ"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052736"/>
          </a:xfrm>
        </p:spPr>
        <p:txBody>
          <a:bodyPr/>
          <a:lstStyle/>
          <a:p>
            <a:r>
              <a:rPr lang="cs-CZ" dirty="0" smtClean="0"/>
              <a:t>Pohybová intervence</a:t>
            </a:r>
            <a:endParaRPr lang="cs-CZ" dirty="0"/>
          </a:p>
        </p:txBody>
      </p:sp>
      <p:sp>
        <p:nvSpPr>
          <p:cNvPr id="3" name="Zástupný symbol pro obsah 2"/>
          <p:cNvSpPr>
            <a:spLocks noGrp="1"/>
          </p:cNvSpPr>
          <p:nvPr>
            <p:ph idx="1"/>
          </p:nvPr>
        </p:nvSpPr>
        <p:spPr>
          <a:xfrm>
            <a:off x="179512" y="1340768"/>
            <a:ext cx="7848872" cy="5517232"/>
          </a:xfrm>
        </p:spPr>
        <p:txBody>
          <a:bodyPr>
            <a:normAutofit fontScale="25000" lnSpcReduction="20000"/>
          </a:bodyPr>
          <a:lstStyle/>
          <a:p>
            <a:r>
              <a:rPr lang="en-US" sz="9600" b="1" dirty="0" smtClean="0"/>
              <a:t>Experience from controlled trials of physical training</a:t>
            </a:r>
            <a:r>
              <a:rPr lang="cs-CZ" sz="9600" b="1" dirty="0" smtClean="0"/>
              <a:t> </a:t>
            </a:r>
            <a:r>
              <a:rPr lang="en-US" sz="9600" b="1" dirty="0" smtClean="0"/>
              <a:t>in chronic heart failure</a:t>
            </a:r>
            <a:endParaRPr lang="cs-CZ" sz="9600" b="1" dirty="0" smtClean="0"/>
          </a:p>
          <a:p>
            <a:pPr>
              <a:buNone/>
            </a:pPr>
            <a:r>
              <a:rPr lang="cs-CZ" sz="8800" dirty="0" smtClean="0"/>
              <a:t>-134 pacientů, 2skupiny</a:t>
            </a:r>
          </a:p>
          <a:p>
            <a:pPr>
              <a:buNone/>
            </a:pPr>
            <a:r>
              <a:rPr lang="cs-CZ" sz="8800" dirty="0" smtClean="0"/>
              <a:t>- 1. bicyklový ergometr- 20min,4x-5xtýdně, rozjezd a </a:t>
            </a:r>
            <a:r>
              <a:rPr lang="cs-CZ" sz="8800" dirty="0" err="1" smtClean="0"/>
              <a:t>cool</a:t>
            </a:r>
            <a:r>
              <a:rPr lang="cs-CZ" sz="8800" dirty="0" smtClean="0"/>
              <a:t> </a:t>
            </a:r>
            <a:r>
              <a:rPr lang="cs-CZ" sz="8800" dirty="0" err="1" smtClean="0"/>
              <a:t>down</a:t>
            </a:r>
            <a:r>
              <a:rPr lang="cs-CZ" sz="8800" dirty="0" smtClean="0"/>
              <a:t> 25w 1-3min, 20min 70-80%</a:t>
            </a:r>
            <a:r>
              <a:rPr lang="cs-CZ" sz="8800" dirty="0" err="1" smtClean="0"/>
              <a:t>SFmax</a:t>
            </a:r>
            <a:r>
              <a:rPr lang="cs-CZ" sz="8800" dirty="0" smtClean="0"/>
              <a:t>+</a:t>
            </a:r>
            <a:r>
              <a:rPr lang="cs-CZ" sz="8800" dirty="0" err="1" smtClean="0"/>
              <a:t>kalanetika</a:t>
            </a:r>
            <a:r>
              <a:rPr lang="cs-CZ" sz="8800" dirty="0" smtClean="0"/>
              <a:t>-12min 10cviků,5x týdně, 6-16týdnů cvičení, 69% pac. cvičilo doma</a:t>
            </a:r>
          </a:p>
          <a:p>
            <a:pPr>
              <a:buFontTx/>
              <a:buChar char="-"/>
            </a:pPr>
            <a:r>
              <a:rPr lang="cs-CZ" sz="8800" dirty="0" smtClean="0"/>
              <a:t>2. pouze BER, muži(126) i ženy(8), 44-77let, nižší spotřeba kyslíku po 16týdnech (oproti 6týdnům)</a:t>
            </a:r>
          </a:p>
          <a:p>
            <a:pPr>
              <a:buFontTx/>
              <a:buChar char="-"/>
            </a:pPr>
            <a:endParaRPr lang="cs-CZ" sz="8800" dirty="0" smtClean="0"/>
          </a:p>
          <a:p>
            <a:pPr>
              <a:buNone/>
            </a:pPr>
            <a:r>
              <a:rPr lang="cs-CZ" sz="8800" dirty="0" smtClean="0"/>
              <a:t>- Lepších výsledků dosáhla první skupina, celkově studie doporučuje pac. pohyb, bicyklový ergometr a </a:t>
            </a:r>
            <a:r>
              <a:rPr lang="cs-CZ" sz="8800" dirty="0" err="1" smtClean="0"/>
              <a:t>kalanetické</a:t>
            </a:r>
            <a:r>
              <a:rPr lang="cs-CZ" sz="8800" dirty="0" smtClean="0"/>
              <a:t> cvičení považuje za bezpečné</a:t>
            </a:r>
          </a:p>
          <a:p>
            <a:pPr>
              <a:buFontTx/>
              <a:buChar char="-"/>
            </a:pPr>
            <a:endParaRPr lang="cs-CZ" sz="8800" dirty="0" smtClean="0"/>
          </a:p>
          <a:p>
            <a:pPr>
              <a:buFontTx/>
              <a:buChar char="-"/>
            </a:pPr>
            <a:endParaRPr lang="cs-CZ" sz="8800" dirty="0" smtClean="0"/>
          </a:p>
          <a:p>
            <a:pPr>
              <a:buFontTx/>
              <a:buChar char="-"/>
            </a:pPr>
            <a:endParaRPr lang="en-US" sz="8800" dirty="0" smtClean="0"/>
          </a:p>
          <a:p>
            <a:pPr>
              <a:buNone/>
            </a:pPr>
            <a:r>
              <a:rPr lang="cs-CZ" sz="6000" dirty="0" smtClean="0"/>
              <a:t>http://eurheartj.oxfordjournals.org/content/ehj/19/3/466.full.pdf</a:t>
            </a:r>
          </a:p>
          <a:p>
            <a:endParaRPr lang="cs-CZ" sz="9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143000"/>
          </a:xfrm>
        </p:spPr>
        <p:txBody>
          <a:bodyPr/>
          <a:lstStyle/>
          <a:p>
            <a:r>
              <a:rPr lang="cs-CZ" dirty="0" smtClean="0"/>
              <a:t>Pohybová intervence</a:t>
            </a:r>
            <a:endParaRPr lang="cs-CZ" dirty="0"/>
          </a:p>
        </p:txBody>
      </p:sp>
      <p:sp>
        <p:nvSpPr>
          <p:cNvPr id="3" name="Zástupný symbol pro obsah 2"/>
          <p:cNvSpPr>
            <a:spLocks noGrp="1"/>
          </p:cNvSpPr>
          <p:nvPr>
            <p:ph idx="1"/>
          </p:nvPr>
        </p:nvSpPr>
        <p:spPr>
          <a:xfrm>
            <a:off x="251520" y="1268760"/>
            <a:ext cx="7776864" cy="5589240"/>
          </a:xfrm>
        </p:spPr>
        <p:txBody>
          <a:bodyPr>
            <a:normAutofit/>
          </a:bodyPr>
          <a:lstStyle/>
          <a:p>
            <a:r>
              <a:rPr lang="cs-CZ" sz="2400" b="1" dirty="0" smtClean="0"/>
              <a:t>Pohybová aktivita u nemocných s KVO</a:t>
            </a:r>
          </a:p>
          <a:p>
            <a:pPr>
              <a:buNone/>
            </a:pPr>
            <a:r>
              <a:rPr lang="cs-CZ" sz="2400" dirty="0" smtClean="0"/>
              <a:t>-</a:t>
            </a:r>
            <a:r>
              <a:rPr lang="cs-CZ" sz="3200" dirty="0" smtClean="0"/>
              <a:t> </a:t>
            </a:r>
            <a:r>
              <a:rPr lang="cs-CZ" sz="2400" dirty="0" smtClean="0"/>
              <a:t>pravidelné cvičení střední intenzity, tj.4-7kcal/min snižuje kardiovaskulární mortalitu</a:t>
            </a:r>
          </a:p>
          <a:p>
            <a:pPr>
              <a:buNone/>
            </a:pPr>
            <a:r>
              <a:rPr lang="cs-CZ" sz="2400" dirty="0" smtClean="0"/>
              <a:t>- cvičit 3-5x týdně, střední intenzitou, kombinovat vytrvalostní i odporový trénink, zlepšení kondice po 8-10týdnech</a:t>
            </a:r>
          </a:p>
          <a:p>
            <a:pPr>
              <a:buNone/>
            </a:pPr>
            <a:r>
              <a:rPr lang="cs-CZ" sz="2400" dirty="0" smtClean="0"/>
              <a:t>- vytrvalostní trénink s výdejem více než 2000kcal za týden může vést k regresi angiografických změn ICHS, tj. např. hodinová chůze rychlostí 6km/h 6x týdně nebo 20km/h na kole 3x týdně </a:t>
            </a:r>
          </a:p>
          <a:p>
            <a:pPr>
              <a:buNone/>
            </a:pPr>
            <a:r>
              <a:rPr lang="cs-CZ" sz="2400" dirty="0" smtClean="0"/>
              <a:t>- 2měsíční program, základ aerobní cvičení, zařazení i odporového tréninku, 3x týdně, </a:t>
            </a:r>
            <a:r>
              <a:rPr lang="cs-CZ" sz="2400" dirty="0" err="1" smtClean="0"/>
              <a:t>sk</a:t>
            </a:r>
            <a:r>
              <a:rPr lang="cs-CZ" sz="2400" dirty="0" smtClean="0"/>
              <a:t>. 4-6osob</a:t>
            </a:r>
          </a:p>
          <a:p>
            <a:pPr>
              <a:buNone/>
            </a:pPr>
            <a:r>
              <a:rPr lang="cs-CZ" sz="1600" dirty="0" smtClean="0"/>
              <a:t>http://www.</a:t>
            </a:r>
            <a:r>
              <a:rPr lang="cs-CZ" sz="1600" dirty="0" err="1" smtClean="0"/>
              <a:t>prolekare.cz</a:t>
            </a:r>
            <a:r>
              <a:rPr lang="cs-CZ" sz="1600" dirty="0" smtClean="0"/>
              <a:t>/</a:t>
            </a:r>
            <a:r>
              <a:rPr lang="cs-CZ" sz="1600" dirty="0" err="1" smtClean="0"/>
              <a:t>pdf</a:t>
            </a:r>
            <a:r>
              <a:rPr lang="cs-CZ" sz="1600" dirty="0" smtClean="0"/>
              <a:t>?</a:t>
            </a:r>
            <a:r>
              <a:rPr lang="cs-CZ" sz="1600" dirty="0" err="1" smtClean="0"/>
              <a:t>ida</a:t>
            </a:r>
            <a:r>
              <a:rPr lang="cs-CZ" sz="1600" dirty="0" smtClean="0"/>
              <a:t>=</a:t>
            </a:r>
            <a:r>
              <a:rPr lang="cs-CZ" sz="1600" dirty="0" err="1" smtClean="0"/>
              <a:t>kr</a:t>
            </a:r>
            <a:r>
              <a:rPr lang="cs-CZ" sz="1600" dirty="0" smtClean="0"/>
              <a:t>_03_01_03.pdf</a:t>
            </a:r>
          </a:p>
          <a:p>
            <a:pPr>
              <a:buFontTx/>
              <a:buChar char="-"/>
            </a:pPr>
            <a:endParaRPr lang="cs-CZ" sz="2800" dirty="0" smtClean="0"/>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143000"/>
          </a:xfrm>
        </p:spPr>
        <p:txBody>
          <a:bodyPr/>
          <a:lstStyle/>
          <a:p>
            <a:r>
              <a:rPr lang="cs-CZ" dirty="0" smtClean="0"/>
              <a:t>Pohybová intervence</a:t>
            </a:r>
            <a:endParaRPr lang="cs-CZ" dirty="0"/>
          </a:p>
        </p:txBody>
      </p:sp>
      <p:sp>
        <p:nvSpPr>
          <p:cNvPr id="3" name="Zástupný symbol pro obsah 2"/>
          <p:cNvSpPr>
            <a:spLocks noGrp="1"/>
          </p:cNvSpPr>
          <p:nvPr>
            <p:ph idx="1"/>
          </p:nvPr>
        </p:nvSpPr>
        <p:spPr>
          <a:xfrm>
            <a:off x="179512" y="1268760"/>
            <a:ext cx="7848872" cy="5589240"/>
          </a:xfrm>
        </p:spPr>
        <p:txBody>
          <a:bodyPr>
            <a:normAutofit lnSpcReduction="10000"/>
          </a:bodyPr>
          <a:lstStyle/>
          <a:p>
            <a:r>
              <a:rPr lang="en-US" sz="2200" b="1" dirty="0" smtClean="0"/>
              <a:t>Regular Physical Exercise and Low-Fat </a:t>
            </a:r>
            <a:r>
              <a:rPr lang="en-US" sz="2200" b="1" dirty="0" err="1" smtClean="0"/>
              <a:t>DietEffects</a:t>
            </a:r>
            <a:r>
              <a:rPr lang="en-US" sz="2200" b="1" dirty="0" smtClean="0"/>
              <a:t> on Progression of Coronary Artery Disease</a:t>
            </a:r>
            <a:endParaRPr lang="cs-CZ" sz="2200" b="1" dirty="0" smtClean="0"/>
          </a:p>
          <a:p>
            <a:pPr>
              <a:buNone/>
            </a:pPr>
            <a:r>
              <a:rPr lang="cs-CZ" sz="2000" dirty="0" smtClean="0"/>
              <a:t>-113 pac. se stabilní AP</a:t>
            </a:r>
          </a:p>
          <a:p>
            <a:pPr>
              <a:buNone/>
            </a:pPr>
            <a:r>
              <a:rPr lang="cs-CZ" sz="2000" dirty="0" smtClean="0"/>
              <a:t>-1sk. intervenční program, tj. doma denně minimálně 30min na bicyklovém ergometru na 75% </a:t>
            </a:r>
            <a:r>
              <a:rPr lang="cs-CZ" sz="2000" dirty="0" err="1" smtClean="0"/>
              <a:t>SFmax</a:t>
            </a:r>
            <a:r>
              <a:rPr lang="cs-CZ" sz="2000" dirty="0" smtClean="0"/>
              <a:t> (limitované symptomy)+2x60min ve skupině týdně+dieta, </a:t>
            </a:r>
          </a:p>
          <a:p>
            <a:pPr>
              <a:buNone/>
            </a:pPr>
            <a:r>
              <a:rPr lang="cs-CZ" sz="2000" dirty="0" smtClean="0"/>
              <a:t>-2sk. kontrolní, tj. běžná péče, cvičili ve skupině „</a:t>
            </a:r>
            <a:r>
              <a:rPr lang="cs-CZ" sz="2000" dirty="0" err="1" smtClean="0"/>
              <a:t>local</a:t>
            </a:r>
            <a:r>
              <a:rPr lang="cs-CZ" sz="2000" dirty="0" smtClean="0"/>
              <a:t> </a:t>
            </a:r>
            <a:r>
              <a:rPr lang="cs-CZ" sz="2000" dirty="0" err="1" smtClean="0"/>
              <a:t>coronary</a:t>
            </a:r>
            <a:r>
              <a:rPr lang="cs-CZ" sz="2000" dirty="0" smtClean="0"/>
              <a:t> </a:t>
            </a:r>
            <a:r>
              <a:rPr lang="cs-CZ" sz="2000" dirty="0" err="1" smtClean="0"/>
              <a:t>exercise</a:t>
            </a:r>
            <a:r>
              <a:rPr lang="cs-CZ" sz="2000" dirty="0" smtClean="0"/>
              <a:t> </a:t>
            </a:r>
            <a:r>
              <a:rPr lang="cs-CZ" sz="2000" dirty="0" err="1" smtClean="0"/>
              <a:t>group</a:t>
            </a:r>
            <a:r>
              <a:rPr lang="cs-CZ" sz="2000" dirty="0" smtClean="0"/>
              <a:t>“(bez uvedení jak často), taktéž </a:t>
            </a:r>
            <a:r>
              <a:rPr lang="cs-CZ" sz="2000" dirty="0" smtClean="0"/>
              <a:t>dieta</a:t>
            </a:r>
          </a:p>
          <a:p>
            <a:pPr>
              <a:buNone/>
            </a:pPr>
            <a:endParaRPr lang="cs-CZ" sz="2000" dirty="0" smtClean="0"/>
          </a:p>
          <a:p>
            <a:pPr>
              <a:buNone/>
            </a:pPr>
            <a:r>
              <a:rPr lang="cs-CZ" sz="2000" dirty="0" smtClean="0"/>
              <a:t>- Skupina s intervenčním programem dosáhla lepších výsledků- výraznější pokles celkového CH, zvýšení HDL, snížení LDL, pokles hmotnosti</a:t>
            </a:r>
          </a:p>
          <a:p>
            <a:pPr>
              <a:buNone/>
            </a:pPr>
            <a:endParaRPr lang="cs-CZ" sz="2000" dirty="0" smtClean="0"/>
          </a:p>
          <a:p>
            <a:pPr>
              <a:buNone/>
            </a:pPr>
            <a:endParaRPr lang="cs-CZ" sz="2000" dirty="0" smtClean="0"/>
          </a:p>
          <a:p>
            <a:pPr>
              <a:buNone/>
            </a:pPr>
            <a:endParaRPr lang="cs-CZ" sz="2000" dirty="0" smtClean="0"/>
          </a:p>
          <a:p>
            <a:pPr>
              <a:buNone/>
            </a:pPr>
            <a:r>
              <a:rPr lang="cs-CZ" sz="1500" dirty="0" smtClean="0"/>
              <a:t>http://www.</a:t>
            </a:r>
            <a:r>
              <a:rPr lang="cs-CZ" sz="1500" dirty="0" err="1" smtClean="0"/>
              <a:t>ncbi.nlm.nih.gov</a:t>
            </a:r>
            <a:r>
              <a:rPr lang="cs-CZ" sz="1500" dirty="0" smtClean="0"/>
              <a:t>/</a:t>
            </a:r>
            <a:r>
              <a:rPr lang="cs-CZ" sz="1500" dirty="0" err="1" smtClean="0"/>
              <a:t>pubmed</a:t>
            </a:r>
            <a:r>
              <a:rPr lang="cs-CZ" sz="1500" dirty="0" smtClean="0"/>
              <a:t>/1617762</a:t>
            </a:r>
          </a:p>
          <a:p>
            <a:pPr>
              <a:buNone/>
            </a:pPr>
            <a:endParaRPr lang="cs-CZ"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cs-CZ" dirty="0"/>
          </a:p>
        </p:txBody>
      </p:sp>
      <p:sp>
        <p:nvSpPr>
          <p:cNvPr id="3" name="Zástupný symbol pro obsah 2"/>
          <p:cNvSpPr>
            <a:spLocks noGrp="1"/>
          </p:cNvSpPr>
          <p:nvPr>
            <p:ph idx="1"/>
          </p:nvPr>
        </p:nvSpPr>
        <p:spPr>
          <a:xfrm>
            <a:off x="251520" y="1609416"/>
            <a:ext cx="7632848" cy="5248584"/>
          </a:xfrm>
        </p:spPr>
        <p:txBody>
          <a:bodyPr/>
          <a:lstStyle/>
          <a:p>
            <a:r>
              <a:rPr lang="cs-CZ" dirty="0" smtClean="0"/>
              <a:t>ICHS je nejčastějším KVO a jejím nejčetnějším projevem je AP</a:t>
            </a:r>
          </a:p>
          <a:p>
            <a:r>
              <a:rPr lang="cs-CZ" dirty="0" smtClean="0"/>
              <a:t>Celkově pokles mortality ICHS, ale chronická forma stagnuje, výrazný rozdíl mezi západní a východní Evropou, taktéž rozdíly mezi etniky</a:t>
            </a:r>
          </a:p>
          <a:p>
            <a:r>
              <a:rPr lang="cs-CZ" dirty="0" smtClean="0"/>
              <a:t>Většina studií neudává přesný popis cvičení pacientů, nejčastěji uvádí pouze aerobní a odporové cvičení, pacientům je v globále pohyb doporučován jakožto prevence a zlepšení některých ukazatelů KVO</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p:txBody>
          <a:bodyPr/>
          <a:lstStyle/>
          <a:p>
            <a:r>
              <a:rPr lang="cs-CZ" dirty="0" smtClean="0"/>
              <a:t>Z historie</a:t>
            </a:r>
          </a:p>
          <a:p>
            <a:r>
              <a:rPr lang="cs-CZ" dirty="0" smtClean="0"/>
              <a:t>ICHS</a:t>
            </a:r>
          </a:p>
          <a:p>
            <a:r>
              <a:rPr lang="cs-CZ" dirty="0" smtClean="0"/>
              <a:t>Angína </a:t>
            </a:r>
            <a:r>
              <a:rPr lang="cs-CZ" dirty="0" err="1" smtClean="0"/>
              <a:t>pectoris</a:t>
            </a:r>
            <a:endParaRPr lang="cs-CZ" dirty="0" smtClean="0"/>
          </a:p>
          <a:p>
            <a:r>
              <a:rPr lang="cs-CZ" dirty="0" smtClean="0"/>
              <a:t>Prevalence/úmrtnost</a:t>
            </a:r>
          </a:p>
          <a:p>
            <a:r>
              <a:rPr lang="cs-CZ" dirty="0" smtClean="0"/>
              <a:t>Prevence a léčba</a:t>
            </a:r>
          </a:p>
          <a:p>
            <a:r>
              <a:rPr lang="cs-CZ" dirty="0" smtClean="0"/>
              <a:t>Závěr</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ZKRATKY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AHA- </a:t>
            </a:r>
            <a:r>
              <a:rPr lang="cs-CZ" dirty="0" err="1" smtClean="0"/>
              <a:t>American</a:t>
            </a:r>
            <a:r>
              <a:rPr lang="cs-CZ" dirty="0" smtClean="0"/>
              <a:t> </a:t>
            </a:r>
            <a:r>
              <a:rPr lang="cs-CZ" dirty="0" err="1" smtClean="0"/>
              <a:t>Heart</a:t>
            </a:r>
            <a:r>
              <a:rPr lang="cs-CZ" dirty="0" smtClean="0"/>
              <a:t> </a:t>
            </a:r>
            <a:r>
              <a:rPr lang="cs-CZ" dirty="0" err="1" smtClean="0"/>
              <a:t>Association</a:t>
            </a:r>
            <a:endParaRPr lang="cs-CZ" dirty="0" smtClean="0"/>
          </a:p>
          <a:p>
            <a:r>
              <a:rPr lang="cs-CZ" dirty="0" smtClean="0"/>
              <a:t>AP- angína </a:t>
            </a:r>
            <a:r>
              <a:rPr lang="cs-CZ" dirty="0" err="1" smtClean="0"/>
              <a:t>pectoric</a:t>
            </a:r>
            <a:endParaRPr lang="cs-CZ" dirty="0" smtClean="0"/>
          </a:p>
          <a:p>
            <a:r>
              <a:rPr lang="cs-CZ" dirty="0" smtClean="0"/>
              <a:t>BER- bicyklový ergometr</a:t>
            </a:r>
          </a:p>
          <a:p>
            <a:r>
              <a:rPr lang="cs-CZ" dirty="0" smtClean="0"/>
              <a:t>BRFSS- </a:t>
            </a:r>
            <a:r>
              <a:rPr lang="en-US" dirty="0" smtClean="0"/>
              <a:t>Behavioral Risk Factor Surveillance </a:t>
            </a:r>
            <a:r>
              <a:rPr lang="en-US" dirty="0" err="1" smtClean="0"/>
              <a:t>Systém</a:t>
            </a:r>
            <a:r>
              <a:rPr lang="cs-CZ" dirty="0" smtClean="0"/>
              <a:t> </a:t>
            </a:r>
          </a:p>
          <a:p>
            <a:r>
              <a:rPr lang="cs-CZ" dirty="0" smtClean="0"/>
              <a:t>CH-cholesterol</a:t>
            </a:r>
          </a:p>
          <a:p>
            <a:r>
              <a:rPr lang="cs-CZ" dirty="0" smtClean="0"/>
              <a:t>NHANES-</a:t>
            </a:r>
            <a:r>
              <a:rPr lang="en-US" dirty="0" smtClean="0"/>
              <a:t>National Health and Nutrition Examination Survey</a:t>
            </a:r>
            <a:endParaRPr lang="cs-CZ" dirty="0" smtClean="0"/>
          </a:p>
          <a:p>
            <a:r>
              <a:rPr lang="cs-CZ" dirty="0" smtClean="0"/>
              <a:t>ISCH- ischemická choroba srdeční</a:t>
            </a:r>
          </a:p>
          <a:p>
            <a:r>
              <a:rPr lang="cs-CZ" dirty="0" smtClean="0"/>
              <a:t>KVO- kardiovaskulární onemocnění</a:t>
            </a:r>
          </a:p>
          <a:p>
            <a:r>
              <a:rPr lang="cs-CZ" dirty="0" smtClean="0"/>
              <a:t>RF- rizikové faktory</a:t>
            </a:r>
          </a:p>
          <a:p>
            <a:r>
              <a:rPr lang="cs-CZ" dirty="0" smtClean="0"/>
              <a:t>WHO- </a:t>
            </a:r>
            <a:r>
              <a:rPr lang="cs-CZ" dirty="0" err="1" smtClean="0"/>
              <a:t>World</a:t>
            </a:r>
            <a:r>
              <a:rPr lang="cs-CZ" dirty="0" smtClean="0"/>
              <a:t> </a:t>
            </a:r>
            <a:r>
              <a:rPr lang="cs-CZ" dirty="0" err="1" smtClean="0"/>
              <a:t>Health</a:t>
            </a:r>
            <a:r>
              <a:rPr lang="cs-CZ" dirty="0" smtClean="0"/>
              <a:t> </a:t>
            </a:r>
            <a:r>
              <a:rPr lang="cs-CZ" dirty="0" err="1" smtClean="0"/>
              <a:t>Organization</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764704"/>
          </a:xfrm>
        </p:spPr>
        <p:txBody>
          <a:bodyPr>
            <a:normAutofit/>
          </a:bodyPr>
          <a:lstStyle/>
          <a:p>
            <a:r>
              <a:rPr lang="cs-CZ" dirty="0" smtClean="0"/>
              <a:t>Použité zdroje</a:t>
            </a:r>
            <a:endParaRPr lang="cs-CZ" dirty="0"/>
          </a:p>
        </p:txBody>
      </p:sp>
      <p:sp>
        <p:nvSpPr>
          <p:cNvPr id="3" name="Zástupný symbol pro obsah 2"/>
          <p:cNvSpPr>
            <a:spLocks noGrp="1"/>
          </p:cNvSpPr>
          <p:nvPr>
            <p:ph idx="1"/>
          </p:nvPr>
        </p:nvSpPr>
        <p:spPr>
          <a:xfrm>
            <a:off x="179512" y="692696"/>
            <a:ext cx="7920880" cy="6165304"/>
          </a:xfrm>
        </p:spPr>
        <p:txBody>
          <a:bodyPr>
            <a:noAutofit/>
          </a:bodyPr>
          <a:lstStyle/>
          <a:p>
            <a:r>
              <a:rPr lang="cs-CZ" sz="1300" dirty="0" smtClean="0"/>
              <a:t>https://obalky.kosmas.cz/ArticleFiles/194491/194491-uk%C3%A1zka.pdf/FILE/preventivni-kardiologie-v-kostce-194491-ukazka.pdf</a:t>
            </a:r>
          </a:p>
          <a:p>
            <a:r>
              <a:rPr lang="cs-CZ" sz="1300" dirty="0" smtClean="0"/>
              <a:t>http://www.</a:t>
            </a:r>
            <a:r>
              <a:rPr lang="cs-CZ" sz="1300" dirty="0" err="1" smtClean="0"/>
              <a:t>wikiskripta.eu</a:t>
            </a:r>
            <a:r>
              <a:rPr lang="cs-CZ" sz="1300" dirty="0" smtClean="0"/>
              <a:t>/index.</a:t>
            </a:r>
            <a:r>
              <a:rPr lang="cs-CZ" sz="1300" dirty="0" err="1" smtClean="0"/>
              <a:t>php</a:t>
            </a:r>
            <a:r>
              <a:rPr lang="cs-CZ" sz="1300" dirty="0" smtClean="0"/>
              <a:t>/</a:t>
            </a:r>
            <a:r>
              <a:rPr lang="cs-CZ" sz="1300" dirty="0" err="1" smtClean="0"/>
              <a:t>Ischemick</a:t>
            </a:r>
            <a:r>
              <a:rPr lang="cs-CZ" sz="1300" dirty="0" smtClean="0"/>
              <a:t>%C3%A1_choroba_</a:t>
            </a:r>
            <a:r>
              <a:rPr lang="cs-CZ" sz="1300" dirty="0" err="1" smtClean="0"/>
              <a:t>srde</a:t>
            </a:r>
            <a:r>
              <a:rPr lang="cs-CZ" sz="1300" dirty="0" smtClean="0"/>
              <a:t>%C4%8Dn%C3%AD</a:t>
            </a:r>
          </a:p>
          <a:p>
            <a:r>
              <a:rPr lang="cs-CZ" sz="1300" dirty="0" smtClean="0"/>
              <a:t>http://www.</a:t>
            </a:r>
            <a:r>
              <a:rPr lang="cs-CZ" sz="1300" dirty="0" err="1" smtClean="0"/>
              <a:t>ikem</a:t>
            </a:r>
            <a:r>
              <a:rPr lang="cs-CZ" sz="1300" dirty="0" smtClean="0"/>
              <a:t>-kardiologie.</a:t>
            </a:r>
            <a:r>
              <a:rPr lang="cs-CZ" sz="1300" dirty="0" err="1" smtClean="0"/>
              <a:t>cz</a:t>
            </a:r>
            <a:r>
              <a:rPr lang="cs-CZ" sz="1300" dirty="0" smtClean="0"/>
              <a:t>/</a:t>
            </a:r>
            <a:r>
              <a:rPr lang="cs-CZ" sz="1300" dirty="0" err="1" smtClean="0"/>
              <a:t>cs</a:t>
            </a:r>
            <a:r>
              <a:rPr lang="cs-CZ" sz="1300" dirty="0" smtClean="0"/>
              <a:t>/pro-pacienty/co-u-</a:t>
            </a:r>
            <a:r>
              <a:rPr lang="cs-CZ" sz="1300" dirty="0" err="1" smtClean="0"/>
              <a:t>nas</a:t>
            </a:r>
            <a:r>
              <a:rPr lang="cs-CZ" sz="1300" dirty="0" smtClean="0"/>
              <a:t>-</a:t>
            </a:r>
            <a:r>
              <a:rPr lang="cs-CZ" sz="1300" dirty="0" err="1" smtClean="0"/>
              <a:t>lecime</a:t>
            </a:r>
            <a:r>
              <a:rPr lang="cs-CZ" sz="1300" dirty="0" smtClean="0"/>
              <a:t>/</a:t>
            </a:r>
            <a:r>
              <a:rPr lang="cs-CZ" sz="1300" dirty="0" err="1" smtClean="0"/>
              <a:t>angina</a:t>
            </a:r>
            <a:r>
              <a:rPr lang="cs-CZ" sz="1300" dirty="0" smtClean="0"/>
              <a:t>-</a:t>
            </a:r>
            <a:r>
              <a:rPr lang="cs-CZ" sz="1300" dirty="0" err="1" smtClean="0"/>
              <a:t>pectoris</a:t>
            </a:r>
            <a:r>
              <a:rPr lang="cs-CZ" sz="1300" dirty="0" smtClean="0"/>
              <a:t>/</a:t>
            </a:r>
          </a:p>
          <a:p>
            <a:r>
              <a:rPr lang="cs-CZ" sz="1300" dirty="0" smtClean="0"/>
              <a:t>http://www.</a:t>
            </a:r>
            <a:r>
              <a:rPr lang="cs-CZ" sz="1300" dirty="0" err="1" smtClean="0"/>
              <a:t>who.int</a:t>
            </a:r>
            <a:r>
              <a:rPr lang="cs-CZ" sz="1300" dirty="0" smtClean="0"/>
              <a:t>/</a:t>
            </a:r>
            <a:r>
              <a:rPr lang="cs-CZ" sz="1300" dirty="0" err="1" smtClean="0"/>
              <a:t>mediacentre</a:t>
            </a:r>
            <a:r>
              <a:rPr lang="cs-CZ" sz="1300" dirty="0" smtClean="0"/>
              <a:t>/</a:t>
            </a:r>
            <a:r>
              <a:rPr lang="cs-CZ" sz="1300" dirty="0" err="1" smtClean="0"/>
              <a:t>factsheets</a:t>
            </a:r>
            <a:r>
              <a:rPr lang="cs-CZ" sz="1300" dirty="0" smtClean="0"/>
              <a:t>/fs317/</a:t>
            </a:r>
            <a:r>
              <a:rPr lang="cs-CZ" sz="1300" dirty="0" err="1" smtClean="0"/>
              <a:t>en</a:t>
            </a:r>
            <a:r>
              <a:rPr lang="cs-CZ" sz="1300" dirty="0" smtClean="0"/>
              <a:t>/</a:t>
            </a:r>
          </a:p>
          <a:p>
            <a:r>
              <a:rPr lang="cs-CZ" sz="1300" dirty="0" smtClean="0"/>
              <a:t>http://circ.ahajournals.org/content/133/4/e38.full.pdf+http://circ.ahajournals.org/content/133/13/1302.full</a:t>
            </a:r>
          </a:p>
          <a:p>
            <a:r>
              <a:rPr lang="cs-CZ" sz="1300" dirty="0" smtClean="0"/>
              <a:t>https://books.google.cz/books?id=5SBaAgAAQBAJ&amp;pg=PA590&amp;lpg=PA590&amp;dq=prevalence+ichs+eu&amp;source=bl&amp;ots=Ow-Etvu6iE&amp;sig=zMVJrAsB1m3NrOoXXii3-xt1jTQ&amp;hl=cs&amp;sa=X&amp;ved=0ahUKEwjD6pLdxpbMAhVqIJoKHY6mCu4Q6AEIJDAB#v=onepage&amp;q=prevalence%20ichs%20eu&amp;f=false</a:t>
            </a:r>
          </a:p>
          <a:p>
            <a:r>
              <a:rPr lang="cs-CZ" sz="1300" i="1" dirty="0" smtClean="0"/>
              <a:t>http://uzis.</a:t>
            </a:r>
            <a:r>
              <a:rPr lang="cs-CZ" sz="1300" b="1" i="1" dirty="0" smtClean="0"/>
              <a:t>cz</a:t>
            </a:r>
            <a:r>
              <a:rPr lang="cs-CZ" sz="1300" i="1" dirty="0" smtClean="0"/>
              <a:t>/system/files/24_12.pdf</a:t>
            </a:r>
          </a:p>
          <a:p>
            <a:r>
              <a:rPr lang="cs-CZ" sz="1300" dirty="0" smtClean="0"/>
              <a:t>http://www.</a:t>
            </a:r>
            <a:r>
              <a:rPr lang="cs-CZ" sz="1300" dirty="0" err="1" smtClean="0"/>
              <a:t>ncbi.nlm.nih.gov</a:t>
            </a:r>
            <a:r>
              <a:rPr lang="cs-CZ" sz="1300" dirty="0" smtClean="0"/>
              <a:t>/</a:t>
            </a:r>
            <a:r>
              <a:rPr lang="cs-CZ" sz="1300" dirty="0" err="1" smtClean="0"/>
              <a:t>pubmed</a:t>
            </a:r>
            <a:r>
              <a:rPr lang="cs-CZ" sz="1300" dirty="0" smtClean="0"/>
              <a:t>/27006480</a:t>
            </a:r>
            <a:endParaRPr lang="cs-CZ" sz="1300" i="1" dirty="0" smtClean="0"/>
          </a:p>
          <a:p>
            <a:r>
              <a:rPr lang="cs-CZ" sz="1300" dirty="0" smtClean="0"/>
              <a:t>http://zdravi.euro.cz/clanek/priloha-lekarske-listy/vliv-prevence-a-lecby-na-pokles-umrtnosti-na-ichs-analyza-efektu-skupin-farmak-454032</a:t>
            </a:r>
          </a:p>
          <a:p>
            <a:r>
              <a:rPr lang="cs-CZ" sz="1300" dirty="0" smtClean="0"/>
              <a:t>http://www.</a:t>
            </a:r>
            <a:r>
              <a:rPr lang="cs-CZ" sz="1300" dirty="0" err="1" smtClean="0"/>
              <a:t>szu.cz</a:t>
            </a:r>
            <a:r>
              <a:rPr lang="cs-CZ" sz="1300" dirty="0" smtClean="0"/>
              <a:t>/</a:t>
            </a:r>
            <a:r>
              <a:rPr lang="cs-CZ" sz="1300" dirty="0" err="1" smtClean="0"/>
              <a:t>uploads</a:t>
            </a:r>
            <a:r>
              <a:rPr lang="cs-CZ" sz="1300" dirty="0" smtClean="0"/>
              <a:t>/</a:t>
            </a:r>
            <a:r>
              <a:rPr lang="cs-CZ" sz="1300" dirty="0" err="1" smtClean="0"/>
              <a:t>documents</a:t>
            </a:r>
            <a:r>
              <a:rPr lang="cs-CZ" sz="1300" dirty="0" smtClean="0"/>
              <a:t>/</a:t>
            </a:r>
            <a:r>
              <a:rPr lang="cs-CZ" sz="1300" dirty="0" err="1" smtClean="0"/>
              <a:t>czzp</a:t>
            </a:r>
            <a:r>
              <a:rPr lang="cs-CZ" sz="1300" dirty="0" smtClean="0"/>
              <a:t>/aktuality/Cesi_</a:t>
            </a:r>
            <a:r>
              <a:rPr lang="cs-CZ" sz="1300" dirty="0" err="1" smtClean="0"/>
              <a:t>ziji</a:t>
            </a:r>
            <a:r>
              <a:rPr lang="cs-CZ" sz="1300" dirty="0" smtClean="0"/>
              <a:t>_</a:t>
            </a:r>
            <a:r>
              <a:rPr lang="cs-CZ" sz="1300" dirty="0" err="1" smtClean="0"/>
              <a:t>dele</a:t>
            </a:r>
            <a:r>
              <a:rPr lang="cs-CZ" sz="1300" dirty="0" smtClean="0"/>
              <a:t>_ale_</a:t>
            </a:r>
            <a:r>
              <a:rPr lang="cs-CZ" sz="1300" dirty="0" err="1" smtClean="0"/>
              <a:t>trapi</a:t>
            </a:r>
            <a:r>
              <a:rPr lang="cs-CZ" sz="1300" dirty="0" smtClean="0"/>
              <a:t>_je_</a:t>
            </a:r>
            <a:r>
              <a:rPr lang="cs-CZ" sz="1300" dirty="0" err="1" smtClean="0"/>
              <a:t>civilizacni</a:t>
            </a:r>
            <a:r>
              <a:rPr lang="cs-CZ" sz="1300" dirty="0" smtClean="0"/>
              <a:t>_nemoci/Zprava_o_</a:t>
            </a:r>
            <a:r>
              <a:rPr lang="cs-CZ" sz="1300" dirty="0" err="1" smtClean="0"/>
              <a:t>zdravi</a:t>
            </a:r>
            <a:r>
              <a:rPr lang="cs-CZ" sz="1300" dirty="0" smtClean="0"/>
              <a:t>_obyvatel_CR_.</a:t>
            </a:r>
            <a:r>
              <a:rPr lang="cs-CZ" sz="1300" dirty="0" err="1" smtClean="0"/>
              <a:t>pdf</a:t>
            </a:r>
            <a:endParaRPr lang="cs-CZ" sz="1300" dirty="0" smtClean="0"/>
          </a:p>
          <a:p>
            <a:r>
              <a:rPr lang="cs-CZ" sz="1300" dirty="0" smtClean="0"/>
              <a:t>http://www.</a:t>
            </a:r>
            <a:r>
              <a:rPr lang="cs-CZ" sz="1300" dirty="0" err="1" smtClean="0"/>
              <a:t>kardio</a:t>
            </a:r>
            <a:r>
              <a:rPr lang="cs-CZ" sz="1300" dirty="0" smtClean="0"/>
              <a:t>-</a:t>
            </a:r>
            <a:r>
              <a:rPr lang="cs-CZ" sz="1300" dirty="0" err="1" smtClean="0"/>
              <a:t>cz.cz</a:t>
            </a:r>
            <a:r>
              <a:rPr lang="cs-CZ" sz="1300" dirty="0" smtClean="0"/>
              <a:t>/data/</a:t>
            </a:r>
            <a:r>
              <a:rPr lang="cs-CZ" sz="1300" dirty="0" err="1" smtClean="0"/>
              <a:t>upload</a:t>
            </a:r>
            <a:r>
              <a:rPr lang="cs-CZ" sz="1300" dirty="0" smtClean="0"/>
              <a:t>/Souhrn_</a:t>
            </a:r>
            <a:r>
              <a:rPr lang="cs-CZ" sz="1300" dirty="0" err="1" smtClean="0"/>
              <a:t>Doporucenych</a:t>
            </a:r>
            <a:r>
              <a:rPr lang="cs-CZ" sz="1300" dirty="0" smtClean="0"/>
              <a:t>_postup_ESC_pro_diagnostiku_a_</a:t>
            </a:r>
            <a:r>
              <a:rPr lang="cs-CZ" sz="1300" dirty="0" err="1" smtClean="0"/>
              <a:t>lecbu</a:t>
            </a:r>
            <a:r>
              <a:rPr lang="cs-CZ" sz="1300" dirty="0" smtClean="0"/>
              <a:t>_</a:t>
            </a:r>
            <a:r>
              <a:rPr lang="cs-CZ" sz="1300" dirty="0" err="1" smtClean="0"/>
              <a:t>stabilni</a:t>
            </a:r>
            <a:r>
              <a:rPr lang="cs-CZ" sz="1300" dirty="0" smtClean="0"/>
              <a:t>_</a:t>
            </a:r>
            <a:r>
              <a:rPr lang="cs-CZ" sz="1300" dirty="0" err="1" smtClean="0"/>
              <a:t>ischemicke</a:t>
            </a:r>
            <a:r>
              <a:rPr lang="cs-CZ" sz="1300" dirty="0" smtClean="0"/>
              <a:t>_choroby_</a:t>
            </a:r>
            <a:r>
              <a:rPr lang="cs-CZ" sz="1300" dirty="0" err="1" smtClean="0"/>
              <a:t>srdecni</a:t>
            </a:r>
            <a:r>
              <a:rPr lang="cs-CZ" sz="1300" dirty="0" smtClean="0"/>
              <a:t>_2013.pdf</a:t>
            </a:r>
          </a:p>
          <a:p>
            <a:r>
              <a:rPr lang="cs-CZ" sz="1300" dirty="0" smtClean="0"/>
              <a:t>http://www.</a:t>
            </a:r>
            <a:r>
              <a:rPr lang="cs-CZ" sz="1300" dirty="0" err="1" smtClean="0"/>
              <a:t>kardio</a:t>
            </a:r>
            <a:r>
              <a:rPr lang="cs-CZ" sz="1300" dirty="0" smtClean="0"/>
              <a:t>-</a:t>
            </a:r>
            <a:r>
              <a:rPr lang="cs-CZ" sz="1300" dirty="0" err="1" smtClean="0"/>
              <a:t>cz.cz</a:t>
            </a:r>
            <a:r>
              <a:rPr lang="cs-CZ" sz="1300" dirty="0" smtClean="0"/>
              <a:t>/data/</a:t>
            </a:r>
            <a:r>
              <a:rPr lang="cs-CZ" sz="1300" dirty="0" err="1" smtClean="0"/>
              <a:t>upload</a:t>
            </a:r>
            <a:r>
              <a:rPr lang="cs-CZ" sz="1300" dirty="0" smtClean="0"/>
              <a:t>/Souhrn_</a:t>
            </a:r>
            <a:r>
              <a:rPr lang="cs-CZ" sz="1300" dirty="0" err="1" smtClean="0"/>
              <a:t>Evropskych</a:t>
            </a:r>
            <a:r>
              <a:rPr lang="cs-CZ" sz="1300" dirty="0" smtClean="0"/>
              <a:t>_</a:t>
            </a:r>
            <a:r>
              <a:rPr lang="cs-CZ" sz="1300" dirty="0" err="1" smtClean="0"/>
              <a:t>doporuceni</a:t>
            </a:r>
            <a:r>
              <a:rPr lang="cs-CZ" sz="1300" dirty="0" smtClean="0"/>
              <a:t>_pro_prevenci.</a:t>
            </a:r>
            <a:r>
              <a:rPr lang="cs-CZ" sz="1300" dirty="0" err="1" smtClean="0"/>
              <a:t>pdf</a:t>
            </a:r>
            <a:endParaRPr lang="cs-CZ" sz="1300" dirty="0" smtClean="0"/>
          </a:p>
          <a:p>
            <a:r>
              <a:rPr lang="cs-CZ" sz="1300" dirty="0" smtClean="0"/>
              <a:t>http://eurheartj.oxfordjournals.org/content/ehj/19/3/466.full.pdf</a:t>
            </a:r>
          </a:p>
          <a:p>
            <a:r>
              <a:rPr lang="cs-CZ" sz="1300" dirty="0" smtClean="0"/>
              <a:t>http://www.</a:t>
            </a:r>
            <a:r>
              <a:rPr lang="cs-CZ" sz="1300" dirty="0" err="1" smtClean="0"/>
              <a:t>prolekare.cz</a:t>
            </a:r>
            <a:r>
              <a:rPr lang="cs-CZ" sz="1300" dirty="0" smtClean="0"/>
              <a:t>/</a:t>
            </a:r>
            <a:r>
              <a:rPr lang="cs-CZ" sz="1300" dirty="0" err="1" smtClean="0"/>
              <a:t>pdf</a:t>
            </a:r>
            <a:r>
              <a:rPr lang="cs-CZ" sz="1300" dirty="0" smtClean="0"/>
              <a:t>?</a:t>
            </a:r>
            <a:r>
              <a:rPr lang="cs-CZ" sz="1300" dirty="0" err="1" smtClean="0"/>
              <a:t>ida</a:t>
            </a:r>
            <a:r>
              <a:rPr lang="cs-CZ" sz="1300" dirty="0" smtClean="0"/>
              <a:t>=</a:t>
            </a:r>
            <a:r>
              <a:rPr lang="cs-CZ" sz="1300" dirty="0" err="1" smtClean="0"/>
              <a:t>kr</a:t>
            </a:r>
            <a:r>
              <a:rPr lang="cs-CZ" sz="1300" dirty="0" smtClean="0"/>
              <a:t>_03_01_03.pdf</a:t>
            </a:r>
          </a:p>
          <a:p>
            <a:r>
              <a:rPr lang="cs-CZ" sz="1300" dirty="0" smtClean="0"/>
              <a:t>http://www.</a:t>
            </a:r>
            <a:r>
              <a:rPr lang="cs-CZ" sz="1300" dirty="0" err="1" smtClean="0"/>
              <a:t>ncbi.nlm.nih.gov</a:t>
            </a:r>
            <a:r>
              <a:rPr lang="cs-CZ" sz="1300" dirty="0" smtClean="0"/>
              <a:t>/</a:t>
            </a:r>
            <a:r>
              <a:rPr lang="cs-CZ" sz="1300" dirty="0" err="1" smtClean="0"/>
              <a:t>pubmed</a:t>
            </a:r>
            <a:r>
              <a:rPr lang="cs-CZ" sz="1300" dirty="0" smtClean="0"/>
              <a:t>/1617762</a:t>
            </a:r>
          </a:p>
          <a:p>
            <a:r>
              <a:rPr lang="cs-CZ" sz="1300" dirty="0" smtClean="0"/>
              <a:t>http://www.</a:t>
            </a:r>
            <a:r>
              <a:rPr lang="cs-CZ" sz="1300" dirty="0" err="1" smtClean="0"/>
              <a:t>ikem</a:t>
            </a:r>
            <a:r>
              <a:rPr lang="cs-CZ" sz="1300" dirty="0" smtClean="0"/>
              <a:t>-kardiologie.</a:t>
            </a:r>
            <a:r>
              <a:rPr lang="cs-CZ" sz="1300" dirty="0" err="1" smtClean="0"/>
              <a:t>cz</a:t>
            </a:r>
            <a:r>
              <a:rPr lang="cs-CZ" sz="1300" dirty="0" smtClean="0"/>
              <a:t>/</a:t>
            </a:r>
            <a:r>
              <a:rPr lang="cs-CZ" sz="1300" dirty="0" err="1" smtClean="0"/>
              <a:t>cs</a:t>
            </a:r>
            <a:r>
              <a:rPr lang="cs-CZ" sz="1300" dirty="0" smtClean="0"/>
              <a:t>/pro-pacienty/co-u-</a:t>
            </a:r>
            <a:r>
              <a:rPr lang="cs-CZ" sz="1300" dirty="0" err="1" smtClean="0"/>
              <a:t>nas</a:t>
            </a:r>
            <a:r>
              <a:rPr lang="cs-CZ" sz="1300" dirty="0" smtClean="0"/>
              <a:t>-</a:t>
            </a:r>
            <a:r>
              <a:rPr lang="cs-CZ" sz="1300" dirty="0" err="1" smtClean="0"/>
              <a:t>lecime</a:t>
            </a:r>
            <a:r>
              <a:rPr lang="cs-CZ" sz="1300" dirty="0" smtClean="0"/>
              <a:t>/</a:t>
            </a:r>
            <a:r>
              <a:rPr lang="cs-CZ" sz="1300" dirty="0" err="1" smtClean="0"/>
              <a:t>angina</a:t>
            </a:r>
            <a:r>
              <a:rPr lang="cs-CZ" sz="1300" dirty="0" smtClean="0"/>
              <a:t>-</a:t>
            </a:r>
            <a:r>
              <a:rPr lang="cs-CZ" sz="1300" dirty="0" err="1" smtClean="0"/>
              <a:t>pectoris</a:t>
            </a:r>
            <a:r>
              <a:rPr lang="cs-CZ" sz="1300"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143000"/>
          </a:xfrm>
        </p:spPr>
        <p:txBody>
          <a:bodyPr/>
          <a:lstStyle/>
          <a:p>
            <a:r>
              <a:rPr lang="cs-CZ" dirty="0" smtClean="0"/>
              <a:t>Z HISTORIE</a:t>
            </a:r>
            <a:endParaRPr lang="cs-CZ" dirty="0"/>
          </a:p>
        </p:txBody>
      </p:sp>
      <p:sp>
        <p:nvSpPr>
          <p:cNvPr id="3" name="Zástupný symbol pro obsah 2"/>
          <p:cNvSpPr>
            <a:spLocks noGrp="1"/>
          </p:cNvSpPr>
          <p:nvPr>
            <p:ph idx="1"/>
          </p:nvPr>
        </p:nvSpPr>
        <p:spPr>
          <a:xfrm>
            <a:off x="179512" y="1268760"/>
            <a:ext cx="7859216" cy="5589240"/>
          </a:xfrm>
        </p:spPr>
        <p:txBody>
          <a:bodyPr>
            <a:normAutofit lnSpcReduction="10000"/>
          </a:bodyPr>
          <a:lstStyle/>
          <a:p>
            <a:r>
              <a:rPr lang="cs-CZ" dirty="0" smtClean="0"/>
              <a:t>Poprvé se epidemie začala šířit v USA ve 20.tých a 30.tých letech minulého století, vrcholí ke konci let 60.tých- nejčastější příčina úmrtí v USA</a:t>
            </a:r>
          </a:p>
          <a:p>
            <a:r>
              <a:rPr lang="cs-CZ" dirty="0" smtClean="0"/>
              <a:t>Rozvoj kardiovaskulární epidemiologie po 2. sv.</a:t>
            </a:r>
          </a:p>
          <a:p>
            <a:r>
              <a:rPr lang="cs-CZ" b="1" dirty="0" smtClean="0"/>
              <a:t>1948</a:t>
            </a:r>
            <a:r>
              <a:rPr lang="cs-CZ" dirty="0" smtClean="0"/>
              <a:t>  první epidemiologická kardiovaskulární studie provedená na </a:t>
            </a:r>
            <a:r>
              <a:rPr lang="cs-CZ" dirty="0" err="1" smtClean="0"/>
              <a:t>framinghamské</a:t>
            </a:r>
            <a:r>
              <a:rPr lang="cs-CZ" dirty="0" smtClean="0"/>
              <a:t> populaci, tzv. </a:t>
            </a:r>
            <a:r>
              <a:rPr lang="cs-CZ" dirty="0" err="1" smtClean="0"/>
              <a:t>Framinghamská</a:t>
            </a:r>
            <a:r>
              <a:rPr lang="cs-CZ" dirty="0" smtClean="0"/>
              <a:t> studie, na které pracovali lékaři, epidemiologové i statistici</a:t>
            </a:r>
          </a:p>
          <a:p>
            <a:r>
              <a:rPr lang="cs-CZ" dirty="0" smtClean="0"/>
              <a:t>Tři hlavní RF- hypertenze, kouření a zvýšené hladiny cholesterolu- jejich ovlivněním lze ovlivnit výskyt ICHS</a:t>
            </a:r>
          </a:p>
          <a:p>
            <a:pPr>
              <a:buNone/>
            </a:pPr>
            <a:endParaRPr lang="cs-CZ" dirty="0" smtClean="0"/>
          </a:p>
          <a:p>
            <a:pPr>
              <a:buNone/>
            </a:pPr>
            <a:r>
              <a:rPr lang="cs-CZ" sz="1500" dirty="0" smtClean="0"/>
              <a:t>https://obalky.kosmas.cz/ArticleFiles/194491/194491-uk%C3%A1zka.pdf/FILE/preventivni-kardiologie-v-kostce-194491-ukazka.pdf</a:t>
            </a:r>
            <a:endParaRPr lang="cs-CZ" sz="15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143000"/>
          </a:xfrm>
        </p:spPr>
        <p:txBody>
          <a:bodyPr/>
          <a:lstStyle/>
          <a:p>
            <a:r>
              <a:rPr lang="cs-CZ" dirty="0" smtClean="0"/>
              <a:t>Z HISTORIE</a:t>
            </a:r>
            <a:endParaRPr lang="cs-CZ" dirty="0"/>
          </a:p>
        </p:txBody>
      </p:sp>
      <p:sp>
        <p:nvSpPr>
          <p:cNvPr id="3" name="Zástupný symbol pro obsah 2"/>
          <p:cNvSpPr>
            <a:spLocks noGrp="1"/>
          </p:cNvSpPr>
          <p:nvPr>
            <p:ph idx="1"/>
          </p:nvPr>
        </p:nvSpPr>
        <p:spPr>
          <a:xfrm>
            <a:off x="179512" y="1340768"/>
            <a:ext cx="7848872" cy="5517232"/>
          </a:xfrm>
        </p:spPr>
        <p:txBody>
          <a:bodyPr>
            <a:normAutofit fontScale="92500" lnSpcReduction="20000"/>
          </a:bodyPr>
          <a:lstStyle/>
          <a:p>
            <a:r>
              <a:rPr lang="cs-CZ" sz="2800" dirty="0" smtClean="0"/>
              <a:t>Dále se začala projevovat v Evropě a průmyslově vyspělých zemích světa </a:t>
            </a:r>
          </a:p>
          <a:p>
            <a:r>
              <a:rPr lang="cs-CZ" sz="2800" dirty="0" smtClean="0"/>
              <a:t>50.-60.léta zjištěn rozdíl RF a výskytu ICHS v jednotlivých populacích</a:t>
            </a:r>
          </a:p>
          <a:p>
            <a:r>
              <a:rPr lang="cs-CZ" sz="2800" dirty="0" err="1" smtClean="0"/>
              <a:t>Keysova</a:t>
            </a:r>
            <a:r>
              <a:rPr lang="cs-CZ" sz="2800" dirty="0" smtClean="0"/>
              <a:t> studie sedmi zemí- v Itálii, Řecku, Jugoslávii, Finsku, Holandsku, Japonsku a USA, M 40-59let, 12000,výskyt ICHS závisí nejvíce na hladině CH, nejvyšší výskyt v severních zemích Evropy a USA, naopak nejnižší v Japonsku a středozemí</a:t>
            </a:r>
          </a:p>
          <a:p>
            <a:r>
              <a:rPr lang="cs-CZ" sz="2800" dirty="0" smtClean="0"/>
              <a:t>V 70. letech 20. století se epidemie ICHS šíří i v zemích východní a střední Evropy.</a:t>
            </a:r>
          </a:p>
          <a:p>
            <a:pPr>
              <a:buNone/>
            </a:pPr>
            <a:endParaRPr lang="cs-CZ" dirty="0" smtClean="0"/>
          </a:p>
          <a:p>
            <a:pPr>
              <a:buNone/>
            </a:pPr>
            <a:endParaRPr lang="cs-CZ" dirty="0" smtClean="0"/>
          </a:p>
          <a:p>
            <a:pPr>
              <a:buNone/>
            </a:pPr>
            <a:r>
              <a:rPr lang="cs-CZ" sz="1600" dirty="0" smtClean="0"/>
              <a:t>https://obalky.kosmas.cz/ArticleFiles/194491/194491-uk%C3%A1zka.pdf/FILE/preventivni-kardiologie-v-kostce-194491-ukazka.pdf</a:t>
            </a:r>
            <a:endParaRPr lang="cs-CZ"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092736"/>
          </a:xfrm>
        </p:spPr>
        <p:txBody>
          <a:bodyPr/>
          <a:lstStyle/>
          <a:p>
            <a:r>
              <a:rPr lang="cs-CZ" dirty="0" smtClean="0"/>
              <a:t>ICHS </a:t>
            </a:r>
            <a:endParaRPr lang="cs-CZ" dirty="0"/>
          </a:p>
        </p:txBody>
      </p:sp>
      <p:graphicFrame>
        <p:nvGraphicFramePr>
          <p:cNvPr id="6" name="Zástupný symbol pro obsah 5"/>
          <p:cNvGraphicFramePr>
            <a:graphicFrameLocks noGrp="1"/>
          </p:cNvGraphicFramePr>
          <p:nvPr>
            <p:ph idx="1"/>
          </p:nvPr>
        </p:nvGraphicFramePr>
        <p:xfrm>
          <a:off x="179512" y="1609725"/>
          <a:ext cx="7920880" cy="3845024"/>
        </p:xfrm>
        <a:graphic>
          <a:graphicData uri="http://schemas.openxmlformats.org/drawingml/2006/table">
            <a:tbl>
              <a:tblPr firstRow="1" bandRow="1">
                <a:tableStyleId>{5C22544A-7EE6-4342-B048-85BDC9FD1C3A}</a:tableStyleId>
              </a:tblPr>
              <a:tblGrid>
                <a:gridCol w="3960440"/>
                <a:gridCol w="3960440"/>
              </a:tblGrid>
              <a:tr h="357172">
                <a:tc>
                  <a:txBody>
                    <a:bodyPr/>
                    <a:lstStyle/>
                    <a:p>
                      <a:r>
                        <a:rPr lang="cs-CZ" dirty="0"/>
                        <a:t>Akutní formy ICHS </a:t>
                      </a:r>
                    </a:p>
                  </a:txBody>
                  <a:tcPr anchor="ctr"/>
                </a:tc>
                <a:tc>
                  <a:txBody>
                    <a:bodyPr/>
                    <a:lstStyle/>
                    <a:p>
                      <a:r>
                        <a:rPr lang="cs-CZ"/>
                        <a:t>Chronické formy ICHS </a:t>
                      </a:r>
                    </a:p>
                  </a:txBody>
                  <a:tcPr anchor="ctr"/>
                </a:tc>
              </a:tr>
              <a:tr h="616489">
                <a:tc>
                  <a:txBody>
                    <a:bodyPr/>
                    <a:lstStyle/>
                    <a:p>
                      <a:r>
                        <a:rPr lang="cs-CZ" dirty="0"/>
                        <a:t>Akutní infarkt myokardu (STEMI, NSTEMI) </a:t>
                      </a:r>
                    </a:p>
                  </a:txBody>
                  <a:tcPr anchor="ctr"/>
                </a:tc>
                <a:tc>
                  <a:txBody>
                    <a:bodyPr/>
                    <a:lstStyle/>
                    <a:p>
                      <a:r>
                        <a:rPr lang="cs-CZ"/>
                        <a:t>Stabilní angina pectoris </a:t>
                      </a:r>
                    </a:p>
                  </a:txBody>
                  <a:tcPr anchor="ctr"/>
                </a:tc>
              </a:tr>
              <a:tr h="357172">
                <a:tc>
                  <a:txBody>
                    <a:bodyPr/>
                    <a:lstStyle/>
                    <a:p>
                      <a:r>
                        <a:rPr lang="cs-CZ" dirty="0"/>
                        <a:t>Nestabilní </a:t>
                      </a:r>
                      <a:r>
                        <a:rPr lang="cs-CZ" dirty="0" err="1"/>
                        <a:t>angina</a:t>
                      </a:r>
                      <a:r>
                        <a:rPr lang="cs-CZ" dirty="0"/>
                        <a:t> </a:t>
                      </a:r>
                      <a:r>
                        <a:rPr lang="cs-CZ" dirty="0" err="1"/>
                        <a:t>pectoris</a:t>
                      </a:r>
                      <a:r>
                        <a:rPr lang="cs-CZ" dirty="0"/>
                        <a:t> </a:t>
                      </a:r>
                    </a:p>
                  </a:txBody>
                  <a:tcPr anchor="ctr"/>
                </a:tc>
                <a:tc>
                  <a:txBody>
                    <a:bodyPr/>
                    <a:lstStyle/>
                    <a:p>
                      <a:r>
                        <a:rPr lang="cs-CZ" dirty="0" err="1"/>
                        <a:t>Prinzmetalova</a:t>
                      </a:r>
                      <a:r>
                        <a:rPr lang="cs-CZ" dirty="0"/>
                        <a:t> </a:t>
                      </a:r>
                      <a:r>
                        <a:rPr lang="cs-CZ" dirty="0" err="1"/>
                        <a:t>angina</a:t>
                      </a:r>
                      <a:r>
                        <a:rPr lang="cs-CZ" dirty="0"/>
                        <a:t> </a:t>
                      </a:r>
                      <a:r>
                        <a:rPr lang="cs-CZ" dirty="0" err="1"/>
                        <a:t>pectoris</a:t>
                      </a:r>
                      <a:r>
                        <a:rPr lang="cs-CZ" dirty="0"/>
                        <a:t> </a:t>
                      </a:r>
                    </a:p>
                  </a:txBody>
                  <a:tcPr anchor="ctr"/>
                </a:tc>
              </a:tr>
              <a:tr h="357172">
                <a:tc>
                  <a:txBody>
                    <a:bodyPr/>
                    <a:lstStyle/>
                    <a:p>
                      <a:r>
                        <a:rPr lang="cs-CZ" dirty="0"/>
                        <a:t>Náhlá koronární smrt </a:t>
                      </a:r>
                    </a:p>
                  </a:txBody>
                  <a:tcPr anchor="ctr"/>
                </a:tc>
                <a:tc>
                  <a:txBody>
                    <a:bodyPr/>
                    <a:lstStyle/>
                    <a:p>
                      <a:r>
                        <a:rPr lang="cs-CZ" dirty="0"/>
                        <a:t>Koronární syndrom X </a:t>
                      </a:r>
                    </a:p>
                  </a:txBody>
                  <a:tcPr anchor="ctr"/>
                </a:tc>
              </a:tr>
              <a:tr h="357172">
                <a:tc>
                  <a:txBody>
                    <a:bodyPr/>
                    <a:lstStyle/>
                    <a:p>
                      <a:endParaRPr lang="cs-CZ" dirty="0"/>
                    </a:p>
                  </a:txBody>
                  <a:tcPr anchor="ctr"/>
                </a:tc>
                <a:tc>
                  <a:txBody>
                    <a:bodyPr/>
                    <a:lstStyle/>
                    <a:p>
                      <a:r>
                        <a:rPr lang="cs-CZ"/>
                        <a:t>Němá ischémie myokardu </a:t>
                      </a:r>
                    </a:p>
                  </a:txBody>
                  <a:tcPr anchor="ctr"/>
                </a:tc>
              </a:tr>
              <a:tr h="616489">
                <a:tc>
                  <a:txBody>
                    <a:bodyPr/>
                    <a:lstStyle/>
                    <a:p>
                      <a:endParaRPr lang="cs-CZ"/>
                    </a:p>
                  </a:txBody>
                  <a:tcPr anchor="ctr"/>
                </a:tc>
                <a:tc>
                  <a:txBody>
                    <a:bodyPr/>
                    <a:lstStyle/>
                    <a:p>
                      <a:r>
                        <a:rPr lang="cs-CZ" dirty="0"/>
                        <a:t>ICHS manifestující srdeční nedostatečností </a:t>
                      </a:r>
                    </a:p>
                  </a:txBody>
                  <a:tcPr anchor="ctr"/>
                </a:tc>
              </a:tr>
              <a:tr h="1101824">
                <a:tc>
                  <a:txBody>
                    <a:bodyPr/>
                    <a:lstStyle/>
                    <a:p>
                      <a:endParaRPr lang="cs-CZ"/>
                    </a:p>
                  </a:txBody>
                  <a:tcPr anchor="ctr"/>
                </a:tc>
                <a:tc>
                  <a:txBody>
                    <a:bodyPr/>
                    <a:lstStyle/>
                    <a:p>
                      <a:r>
                        <a:rPr lang="cs-CZ" dirty="0"/>
                        <a:t>ICHS manifestující se arytmií</a:t>
                      </a:r>
                    </a:p>
                  </a:txBody>
                  <a:tcPr anchor="ctr"/>
                </a:tc>
              </a:tr>
            </a:tbl>
          </a:graphicData>
        </a:graphic>
      </p:graphicFrame>
      <p:sp>
        <p:nvSpPr>
          <p:cNvPr id="7" name="Obdélník 6"/>
          <p:cNvSpPr/>
          <p:nvPr/>
        </p:nvSpPr>
        <p:spPr>
          <a:xfrm>
            <a:off x="251520" y="6211669"/>
            <a:ext cx="7920880" cy="323165"/>
          </a:xfrm>
          <a:prstGeom prst="rect">
            <a:avLst/>
          </a:prstGeom>
        </p:spPr>
        <p:txBody>
          <a:bodyPr wrap="square">
            <a:spAutoFit/>
          </a:bodyPr>
          <a:lstStyle/>
          <a:p>
            <a:r>
              <a:rPr lang="cs-CZ" sz="1500" dirty="0" smtClean="0"/>
              <a:t>http://www.</a:t>
            </a:r>
            <a:r>
              <a:rPr lang="cs-CZ" sz="1500" dirty="0" err="1" smtClean="0"/>
              <a:t>wikiskripta.eu</a:t>
            </a:r>
            <a:r>
              <a:rPr lang="cs-CZ" sz="1500" dirty="0" smtClean="0"/>
              <a:t>/index.</a:t>
            </a:r>
            <a:r>
              <a:rPr lang="cs-CZ" sz="1500" dirty="0" err="1" smtClean="0"/>
              <a:t>php</a:t>
            </a:r>
            <a:r>
              <a:rPr lang="cs-CZ" sz="1500" dirty="0" smtClean="0"/>
              <a:t>/</a:t>
            </a:r>
            <a:r>
              <a:rPr lang="cs-CZ" sz="1500" dirty="0" err="1" smtClean="0"/>
              <a:t>Ischemick</a:t>
            </a:r>
            <a:r>
              <a:rPr lang="cs-CZ" sz="1500" dirty="0" smtClean="0"/>
              <a:t>%C3%A1_choroba_</a:t>
            </a:r>
            <a:r>
              <a:rPr lang="cs-CZ" sz="1500" dirty="0" err="1" smtClean="0"/>
              <a:t>srde</a:t>
            </a:r>
            <a:r>
              <a:rPr lang="cs-CZ" sz="1500" dirty="0" smtClean="0"/>
              <a:t>%C4%8Dn%C3%AD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143000"/>
          </a:xfrm>
        </p:spPr>
        <p:txBody>
          <a:bodyPr/>
          <a:lstStyle/>
          <a:p>
            <a:r>
              <a:rPr lang="cs-CZ" dirty="0" smtClean="0"/>
              <a:t>Angína </a:t>
            </a:r>
            <a:r>
              <a:rPr lang="cs-CZ" dirty="0" err="1" smtClean="0"/>
              <a:t>pectoris</a:t>
            </a:r>
            <a:endParaRPr lang="cs-CZ" dirty="0"/>
          </a:p>
        </p:txBody>
      </p:sp>
      <p:sp>
        <p:nvSpPr>
          <p:cNvPr id="3" name="Zástupný symbol pro obsah 2"/>
          <p:cNvSpPr>
            <a:spLocks noGrp="1"/>
          </p:cNvSpPr>
          <p:nvPr>
            <p:ph idx="1"/>
          </p:nvPr>
        </p:nvSpPr>
        <p:spPr>
          <a:xfrm>
            <a:off x="179512" y="1412776"/>
            <a:ext cx="7776864" cy="5445224"/>
          </a:xfrm>
        </p:spPr>
        <p:txBody>
          <a:bodyPr>
            <a:normAutofit/>
          </a:bodyPr>
          <a:lstStyle/>
          <a:p>
            <a:r>
              <a:rPr lang="cs-CZ" sz="2400" dirty="0" smtClean="0"/>
              <a:t>Je jeden z nejčastějších projevů ICHS (+palpitace, úzkost, pocení, dušnost, nevolnost…)</a:t>
            </a:r>
          </a:p>
          <a:p>
            <a:r>
              <a:rPr lang="cs-CZ" sz="2400" dirty="0" smtClean="0"/>
              <a:t>Typy – symptomatické- stabilní, nestabilní, </a:t>
            </a:r>
            <a:r>
              <a:rPr lang="cs-CZ" sz="2400" dirty="0" err="1" smtClean="0"/>
              <a:t>vazospastická</a:t>
            </a:r>
            <a:endParaRPr lang="cs-CZ" sz="2400" dirty="0" smtClean="0"/>
          </a:p>
          <a:p>
            <a:pPr>
              <a:buNone/>
            </a:pPr>
            <a:r>
              <a:rPr lang="cs-CZ" sz="2400" dirty="0" smtClean="0"/>
              <a:t>		  - asymptomatická- němá ICHS</a:t>
            </a:r>
          </a:p>
          <a:p>
            <a:r>
              <a:rPr lang="cs-CZ" sz="2400" dirty="0" smtClean="0"/>
              <a:t>Projevy- tlak, pálení, řezání, bolesti za hrudní kostí, bolesti levé ruky, krku, zad</a:t>
            </a:r>
          </a:p>
          <a:p>
            <a:r>
              <a:rPr lang="cs-CZ" sz="2400" dirty="0" smtClean="0"/>
              <a:t>Výskyt- zátěž (případně po zátěži), vzrušení, chlad, stresové situace</a:t>
            </a:r>
          </a:p>
          <a:p>
            <a:pPr>
              <a:buNone/>
            </a:pPr>
            <a:endParaRPr lang="cs-CZ" sz="1600" dirty="0" smtClean="0"/>
          </a:p>
          <a:p>
            <a:pPr>
              <a:buNone/>
            </a:pPr>
            <a:endParaRPr lang="cs-CZ" sz="1600" dirty="0" smtClean="0"/>
          </a:p>
          <a:p>
            <a:pPr>
              <a:buNone/>
            </a:pPr>
            <a:endParaRPr lang="cs-CZ" sz="1600" dirty="0" smtClean="0"/>
          </a:p>
          <a:p>
            <a:pPr>
              <a:buNone/>
            </a:pPr>
            <a:endParaRPr lang="cs-CZ" sz="1600" dirty="0" smtClean="0"/>
          </a:p>
          <a:p>
            <a:pPr>
              <a:buNone/>
            </a:pPr>
            <a:r>
              <a:rPr lang="cs-CZ" sz="1500" dirty="0" smtClean="0"/>
              <a:t>http://www.</a:t>
            </a:r>
            <a:r>
              <a:rPr lang="cs-CZ" sz="1500" dirty="0" err="1" smtClean="0"/>
              <a:t>ikem</a:t>
            </a:r>
            <a:r>
              <a:rPr lang="cs-CZ" sz="1500" dirty="0" smtClean="0"/>
              <a:t>-kardiologie.</a:t>
            </a:r>
            <a:r>
              <a:rPr lang="cs-CZ" sz="1500" dirty="0" err="1" smtClean="0"/>
              <a:t>cz</a:t>
            </a:r>
            <a:r>
              <a:rPr lang="cs-CZ" sz="1500" dirty="0" smtClean="0"/>
              <a:t>/</a:t>
            </a:r>
            <a:r>
              <a:rPr lang="cs-CZ" sz="1500" dirty="0" err="1" smtClean="0"/>
              <a:t>cs</a:t>
            </a:r>
            <a:r>
              <a:rPr lang="cs-CZ" sz="1500" dirty="0" smtClean="0"/>
              <a:t>/pro-pacienty/co-u-</a:t>
            </a:r>
            <a:r>
              <a:rPr lang="cs-CZ" sz="1500" dirty="0" err="1" smtClean="0"/>
              <a:t>nas</a:t>
            </a:r>
            <a:r>
              <a:rPr lang="cs-CZ" sz="1500" dirty="0" smtClean="0"/>
              <a:t>-</a:t>
            </a:r>
            <a:r>
              <a:rPr lang="cs-CZ" sz="1500" dirty="0" err="1" smtClean="0"/>
              <a:t>lecime</a:t>
            </a:r>
            <a:r>
              <a:rPr lang="cs-CZ" sz="1500" dirty="0" smtClean="0"/>
              <a:t>/</a:t>
            </a:r>
            <a:r>
              <a:rPr lang="cs-CZ" sz="1500" dirty="0" err="1" smtClean="0"/>
              <a:t>angina</a:t>
            </a:r>
            <a:r>
              <a:rPr lang="cs-CZ" sz="1500" dirty="0" smtClean="0"/>
              <a:t>-</a:t>
            </a:r>
            <a:r>
              <a:rPr lang="cs-CZ" sz="1500" dirty="0" err="1" smtClean="0"/>
              <a:t>pectoris</a:t>
            </a:r>
            <a:r>
              <a:rPr lang="cs-CZ" sz="1500" dirty="0" smtClean="0"/>
              <a:t>/</a:t>
            </a:r>
          </a:p>
          <a:p>
            <a:endParaRPr lang="cs-CZ"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143000"/>
          </a:xfrm>
        </p:spPr>
        <p:txBody>
          <a:bodyPr>
            <a:normAutofit/>
          </a:bodyPr>
          <a:lstStyle/>
          <a:p>
            <a:r>
              <a:rPr lang="cs-CZ" dirty="0" smtClean="0"/>
              <a:t>PREVALENCE</a:t>
            </a:r>
            <a:endParaRPr lang="cs-CZ" dirty="0"/>
          </a:p>
        </p:txBody>
      </p:sp>
      <p:sp>
        <p:nvSpPr>
          <p:cNvPr id="3" name="Zástupný symbol pro obsah 2"/>
          <p:cNvSpPr>
            <a:spLocks noGrp="1"/>
          </p:cNvSpPr>
          <p:nvPr>
            <p:ph idx="1"/>
          </p:nvPr>
        </p:nvSpPr>
        <p:spPr>
          <a:xfrm>
            <a:off x="179512" y="1340768"/>
            <a:ext cx="7848872" cy="5517232"/>
          </a:xfrm>
        </p:spPr>
        <p:txBody>
          <a:bodyPr>
            <a:normAutofit fontScale="92500" lnSpcReduction="20000"/>
          </a:bodyPr>
          <a:lstStyle/>
          <a:p>
            <a:r>
              <a:rPr lang="cs-CZ" dirty="0" smtClean="0"/>
              <a:t> Odhaduje se, že 17,5 milionu lidí zemřelo na KVO v roce 2012, tj. 31% všech úmrtí na světě. Z těchto úmrtí se odhaduje, že 7,4 milionu bylo způsobeno ICHS. ¾ úmrtí v zemích s nízkým či středním příjmem.</a:t>
            </a:r>
          </a:p>
          <a:p>
            <a:r>
              <a:rPr lang="cs-CZ" dirty="0" smtClean="0"/>
              <a:t>RF dle WHO- nezdravé stravování, pohybová </a:t>
            </a:r>
            <a:r>
              <a:rPr lang="cs-CZ" dirty="0" err="1" smtClean="0"/>
              <a:t>inaktivita</a:t>
            </a:r>
            <a:r>
              <a:rPr lang="cs-CZ" dirty="0" smtClean="0"/>
              <a:t>, kouření, konzumace alkoholu</a:t>
            </a:r>
          </a:p>
          <a:p>
            <a:endParaRPr lang="cs-CZ" dirty="0" smtClean="0"/>
          </a:p>
          <a:p>
            <a:r>
              <a:rPr lang="cs-CZ" dirty="0" smtClean="0"/>
              <a:t>Výskyt se liší podle pohlaví a věku. Odhaduje se, že ženy ve věku 45-54 trpí AP v méně než 1% případů, ale ve věku nad 65 let to může být 10-15 %. U mladších mužů to je 2-5 % a u mužů nad 65 let 10-20 %. </a:t>
            </a:r>
          </a:p>
          <a:p>
            <a:r>
              <a:rPr lang="cs-CZ" dirty="0" smtClean="0"/>
              <a:t>V Evropě se odhaduje výskyt AP na 20-40 000 postižených na 1 milion obyvatel</a:t>
            </a:r>
          </a:p>
          <a:p>
            <a:pPr>
              <a:buNone/>
            </a:pPr>
            <a:r>
              <a:rPr lang="cs-CZ" sz="1600" dirty="0" smtClean="0"/>
              <a:t>http://www.</a:t>
            </a:r>
            <a:r>
              <a:rPr lang="cs-CZ" sz="1600" dirty="0" err="1" smtClean="0"/>
              <a:t>who.int</a:t>
            </a:r>
            <a:r>
              <a:rPr lang="cs-CZ" sz="1600" dirty="0" smtClean="0"/>
              <a:t>/</a:t>
            </a:r>
            <a:r>
              <a:rPr lang="cs-CZ" sz="1600" dirty="0" err="1" smtClean="0"/>
              <a:t>mediacentre</a:t>
            </a:r>
            <a:r>
              <a:rPr lang="cs-CZ" sz="1600" dirty="0" smtClean="0"/>
              <a:t>/</a:t>
            </a:r>
            <a:r>
              <a:rPr lang="cs-CZ" sz="1600" dirty="0" err="1" smtClean="0"/>
              <a:t>factsheets</a:t>
            </a:r>
            <a:r>
              <a:rPr lang="cs-CZ" sz="1600" dirty="0" smtClean="0"/>
              <a:t>/fs317/</a:t>
            </a:r>
            <a:r>
              <a:rPr lang="cs-CZ" sz="1600" dirty="0" err="1" smtClean="0"/>
              <a:t>en</a:t>
            </a:r>
            <a:r>
              <a:rPr lang="cs-CZ" sz="1600" dirty="0" smtClean="0"/>
              <a:t>/</a:t>
            </a:r>
          </a:p>
          <a:p>
            <a:pPr>
              <a:buNone/>
            </a:pPr>
            <a:r>
              <a:rPr lang="cs-CZ" sz="1600" dirty="0" smtClean="0"/>
              <a:t>http://www.</a:t>
            </a:r>
            <a:r>
              <a:rPr lang="cs-CZ" sz="1600" dirty="0" err="1" smtClean="0"/>
              <a:t>ikem</a:t>
            </a:r>
            <a:r>
              <a:rPr lang="cs-CZ" sz="1600" dirty="0" smtClean="0"/>
              <a:t>-kardiologie.</a:t>
            </a:r>
            <a:r>
              <a:rPr lang="cs-CZ" sz="1600" dirty="0" err="1" smtClean="0"/>
              <a:t>cz</a:t>
            </a:r>
            <a:r>
              <a:rPr lang="cs-CZ" sz="1600" dirty="0" smtClean="0"/>
              <a:t>/</a:t>
            </a:r>
            <a:r>
              <a:rPr lang="cs-CZ" sz="1600" dirty="0" err="1" smtClean="0"/>
              <a:t>cs</a:t>
            </a:r>
            <a:r>
              <a:rPr lang="cs-CZ" sz="1600" dirty="0" smtClean="0"/>
              <a:t>/pro-pacienty/co-u-</a:t>
            </a:r>
            <a:r>
              <a:rPr lang="cs-CZ" sz="1600" dirty="0" err="1" smtClean="0"/>
              <a:t>nas</a:t>
            </a:r>
            <a:r>
              <a:rPr lang="cs-CZ" sz="1600" dirty="0" smtClean="0"/>
              <a:t>-</a:t>
            </a:r>
            <a:r>
              <a:rPr lang="cs-CZ" sz="1600" dirty="0" err="1" smtClean="0"/>
              <a:t>lecime</a:t>
            </a:r>
            <a:r>
              <a:rPr lang="cs-CZ" sz="1600" dirty="0" smtClean="0"/>
              <a:t>/</a:t>
            </a:r>
            <a:r>
              <a:rPr lang="cs-CZ" sz="1600" dirty="0" err="1" smtClean="0"/>
              <a:t>angina</a:t>
            </a:r>
            <a:r>
              <a:rPr lang="cs-CZ" sz="1600" dirty="0" smtClean="0"/>
              <a:t>-</a:t>
            </a:r>
            <a:r>
              <a:rPr lang="cs-CZ" sz="1600" dirty="0" err="1" smtClean="0"/>
              <a:t>pectoris</a:t>
            </a:r>
            <a:r>
              <a:rPr lang="cs-CZ" sz="1600" dirty="0" smtClean="0"/>
              <a:t>/</a:t>
            </a:r>
          </a:p>
          <a:p>
            <a:pPr>
              <a:buNone/>
            </a:pPr>
            <a:endParaRPr lang="cs-CZ"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Prevalence </a:t>
            </a:r>
            <a:r>
              <a:rPr lang="cs-CZ" dirty="0" err="1" smtClean="0"/>
              <a:t>usa</a:t>
            </a:r>
            <a:r>
              <a:rPr lang="cs-CZ" dirty="0" smtClean="0"/>
              <a:t> (</a:t>
            </a:r>
            <a:r>
              <a:rPr lang="cs-CZ" cap="none" dirty="0" smtClean="0"/>
              <a:t>dle </a:t>
            </a:r>
            <a:r>
              <a:rPr lang="cs-CZ" dirty="0" smtClean="0"/>
              <a:t>AHA)</a:t>
            </a:r>
            <a:endParaRPr lang="cs-CZ" dirty="0"/>
          </a:p>
        </p:txBody>
      </p:sp>
      <p:sp>
        <p:nvSpPr>
          <p:cNvPr id="3" name="Zástupný symbol pro obsah 2"/>
          <p:cNvSpPr>
            <a:spLocks noGrp="1"/>
          </p:cNvSpPr>
          <p:nvPr>
            <p:ph idx="1"/>
          </p:nvPr>
        </p:nvSpPr>
        <p:spPr>
          <a:xfrm>
            <a:off x="457200" y="1609416"/>
            <a:ext cx="7499176" cy="5248584"/>
          </a:xfrm>
        </p:spPr>
        <p:txBody>
          <a:bodyPr>
            <a:normAutofit fontScale="92500" lnSpcReduction="20000"/>
          </a:bodyPr>
          <a:lstStyle/>
          <a:p>
            <a:r>
              <a:rPr lang="cs-CZ" sz="2400" dirty="0" smtClean="0"/>
              <a:t>15,5mil. obyvatel US starších 20let trpí nějakou formou ICHS, celkově se jedná o 6,2% obyvatel (M 7,6%  a Ž 5,0%), (data dle NHANES,2009-2012)</a:t>
            </a:r>
          </a:p>
          <a:p>
            <a:pPr>
              <a:buNone/>
            </a:pPr>
            <a:endParaRPr lang="cs-CZ" sz="2400" dirty="0" smtClean="0"/>
          </a:p>
          <a:p>
            <a:r>
              <a:rPr lang="cs-CZ" sz="2400" dirty="0" smtClean="0"/>
              <a:t>Výzkum BRFSS z roku 2013, uvádí že 3,8% respondentů uvedlo AP nebo jinou formu ICHS, nejvíce v západní Virginii (6,2%) a nejméně na </a:t>
            </a:r>
            <a:r>
              <a:rPr lang="cs-CZ" sz="2400" dirty="0" err="1" smtClean="0"/>
              <a:t>Hawai</a:t>
            </a:r>
            <a:r>
              <a:rPr lang="cs-CZ" sz="2400" dirty="0" smtClean="0"/>
              <a:t> (2,3%)</a:t>
            </a:r>
          </a:p>
          <a:p>
            <a:pPr>
              <a:buNone/>
            </a:pPr>
            <a:endParaRPr lang="cs-CZ" sz="2400" dirty="0" smtClean="0"/>
          </a:p>
          <a:p>
            <a:r>
              <a:rPr lang="cs-CZ" sz="2400" dirty="0" smtClean="0"/>
              <a:t>Černé ženy mají vyšší prevalenci (7,0%) než </a:t>
            </a:r>
            <a:r>
              <a:rPr lang="cs-CZ" sz="2400" dirty="0" err="1" smtClean="0"/>
              <a:t>hispánky</a:t>
            </a:r>
            <a:r>
              <a:rPr lang="cs-CZ" sz="2400" dirty="0" smtClean="0"/>
              <a:t> (5,9%) a ženy bílé (4,6%)=</a:t>
            </a:r>
            <a:r>
              <a:rPr lang="en-US" sz="2400" dirty="0" smtClean="0"/>
              <a:t>&gt;</a:t>
            </a:r>
            <a:r>
              <a:rPr lang="cs-CZ" sz="2400" dirty="0" smtClean="0"/>
              <a:t> rozdíly dle etnik (data z let 2000-2015)</a:t>
            </a:r>
          </a:p>
          <a:p>
            <a:pPr>
              <a:buNone/>
            </a:pPr>
            <a:endParaRPr lang="cs-CZ" sz="2400" dirty="0" smtClean="0"/>
          </a:p>
          <a:p>
            <a:r>
              <a:rPr lang="cs-CZ" sz="2400" dirty="0" smtClean="0"/>
              <a:t>Incidence- do roku 2030 se očekává nárůst ICHS o 18% (od roku 2013, výpočet dle AHA)</a:t>
            </a:r>
          </a:p>
          <a:p>
            <a:endParaRPr lang="cs-CZ" dirty="0" smtClean="0"/>
          </a:p>
          <a:p>
            <a:pPr>
              <a:buNone/>
            </a:pPr>
            <a:r>
              <a:rPr lang="cs-CZ" sz="1600" dirty="0" smtClean="0"/>
              <a:t>http://circ.ahajournals.org/content/133/4/e38.full.pdf+http://circ.ahajournals.org/content/133/13/1302.full</a:t>
            </a:r>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7239000" cy="1143000"/>
          </a:xfrm>
        </p:spPr>
        <p:txBody>
          <a:bodyPr/>
          <a:lstStyle/>
          <a:p>
            <a:r>
              <a:rPr lang="cs-CZ" dirty="0" smtClean="0"/>
              <a:t>Prevalence evropské země</a:t>
            </a:r>
            <a:endParaRPr lang="cs-CZ" dirty="0"/>
          </a:p>
        </p:txBody>
      </p:sp>
      <p:sp>
        <p:nvSpPr>
          <p:cNvPr id="3" name="Zástupný symbol pro obsah 2"/>
          <p:cNvSpPr>
            <a:spLocks noGrp="1"/>
          </p:cNvSpPr>
          <p:nvPr>
            <p:ph idx="1"/>
          </p:nvPr>
        </p:nvSpPr>
        <p:spPr>
          <a:xfrm>
            <a:off x="179512" y="1340768"/>
            <a:ext cx="7776864" cy="5517232"/>
          </a:xfrm>
        </p:spPr>
        <p:txBody>
          <a:bodyPr>
            <a:normAutofit fontScale="85000" lnSpcReduction="20000"/>
          </a:bodyPr>
          <a:lstStyle/>
          <a:p>
            <a:r>
              <a:rPr lang="cs-CZ" dirty="0" smtClean="0"/>
              <a:t>Celková prevalence v evropských zemích je přibližně 10%, u osob starších až 20%</a:t>
            </a:r>
          </a:p>
          <a:p>
            <a:r>
              <a:rPr lang="cs-CZ" dirty="0" smtClean="0"/>
              <a:t>Severní Irsko (1987-2007) pokles úmrtnosti o 52%M a 60%Ž</a:t>
            </a:r>
          </a:p>
          <a:p>
            <a:r>
              <a:rPr lang="cs-CZ" dirty="0" smtClean="0"/>
              <a:t>Island (1980-2006) pokles úmrtnosti o 80%</a:t>
            </a:r>
          </a:p>
          <a:p>
            <a:r>
              <a:rPr lang="cs-CZ" dirty="0" smtClean="0"/>
              <a:t>Německo (1980-2007) pokles 50%M a 39%Ž</a:t>
            </a:r>
          </a:p>
          <a:p>
            <a:r>
              <a:rPr lang="cs-CZ" dirty="0" smtClean="0"/>
              <a:t>Polsko (1995-2001) pokles úmrtnosti o 50%</a:t>
            </a:r>
          </a:p>
          <a:p>
            <a:r>
              <a:rPr lang="cs-CZ" dirty="0" smtClean="0"/>
              <a:t>EU (27zemí)- pokles úmrtnosti, rok 2000 114,8tisíc úmrtí a 2009 „jen“ 79,8tisíc</a:t>
            </a:r>
          </a:p>
          <a:p>
            <a:r>
              <a:rPr lang="cs-CZ" dirty="0" smtClean="0"/>
              <a:t>Nejvýraznější pokles úmrtnosti v západní Evropě (60%-Nizozemsko, Irsko, UK), velmi malý pokles v </a:t>
            </a:r>
            <a:r>
              <a:rPr lang="cs-CZ" dirty="0" err="1" smtClean="0"/>
              <a:t>Rumusnku</a:t>
            </a:r>
            <a:r>
              <a:rPr lang="cs-CZ" dirty="0" smtClean="0"/>
              <a:t>, Slovensku, Chorvatsku. Nejvyšší úmrtnost Litva, Lotyšsko a Slovensko. Nejnižší naopak Francie. (data 1980-2009)</a:t>
            </a:r>
          </a:p>
          <a:p>
            <a:endParaRPr lang="cs-CZ" dirty="0" smtClean="0"/>
          </a:p>
          <a:p>
            <a:pPr>
              <a:buNone/>
            </a:pPr>
            <a:r>
              <a:rPr lang="cs-CZ" sz="1600" dirty="0" smtClean="0"/>
              <a:t>https://books.google.cz/books?id=5SBaAgAAQBAJ&amp;pg=PA590&amp;lpg=PA590&amp;dq=prevalence+ichs+eu&amp;source=bl&amp;ots=Ow-Etvu6iE&amp;sig=zMVJrAsB1m3NrOoXXii3-xt1jTQ&amp;hl=cs&amp;sa=X&amp;ved=0ahUKEwjD6pLdxpbMAhVqIJoKHY6mCu4Q6AEIJDAB#v=onepage&amp;q=prevalence%20ichs%20eu&amp;f=false</a:t>
            </a:r>
          </a:p>
          <a:p>
            <a:pPr>
              <a:buNone/>
            </a:pPr>
            <a:r>
              <a:rPr lang="cs-CZ" sz="1600" i="1" dirty="0" smtClean="0"/>
              <a:t>http://uzis.</a:t>
            </a:r>
            <a:r>
              <a:rPr lang="cs-CZ" sz="1600" b="1" i="1" dirty="0" smtClean="0"/>
              <a:t>cz</a:t>
            </a:r>
            <a:r>
              <a:rPr lang="cs-CZ" sz="1600" i="1" dirty="0" smtClean="0"/>
              <a:t>/system/files/24_12.pdf</a:t>
            </a:r>
          </a:p>
          <a:p>
            <a:pPr>
              <a:buNone/>
            </a:pPr>
            <a:r>
              <a:rPr lang="cs-CZ" sz="1600" dirty="0" smtClean="0"/>
              <a:t>http://www.</a:t>
            </a:r>
            <a:r>
              <a:rPr lang="cs-CZ" sz="1600" dirty="0" err="1" smtClean="0"/>
              <a:t>ncbi.nlm.nih.gov</a:t>
            </a:r>
            <a:r>
              <a:rPr lang="cs-CZ" sz="1600" dirty="0" smtClean="0"/>
              <a:t>/</a:t>
            </a:r>
            <a:r>
              <a:rPr lang="cs-CZ" sz="1600" dirty="0" err="1" smtClean="0"/>
              <a:t>pubmed</a:t>
            </a:r>
            <a:r>
              <a:rPr lang="cs-CZ" sz="1600" dirty="0" smtClean="0"/>
              <a:t>/27006480</a:t>
            </a:r>
          </a:p>
          <a:p>
            <a:pPr>
              <a:buNone/>
            </a:pP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hatý">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hat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hat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4169</TotalTime>
  <Words>1376</Words>
  <Application>Microsoft Office PowerPoint</Application>
  <PresentationFormat>Předvádění na obrazovce (4:3)</PresentationFormat>
  <Paragraphs>207</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Bohatý</vt:lpstr>
      <vt:lpstr>Ischemická choroba srdeční Aplikovaná patofyziologie a epidemiologie neinfekčních nemocí</vt:lpstr>
      <vt:lpstr>Obsah</vt:lpstr>
      <vt:lpstr>Z HISTORIE</vt:lpstr>
      <vt:lpstr>Z HISTORIE</vt:lpstr>
      <vt:lpstr>ICHS </vt:lpstr>
      <vt:lpstr>Angína pectoris</vt:lpstr>
      <vt:lpstr>PREVALENCE</vt:lpstr>
      <vt:lpstr>Prevalence usa (dle AHA)</vt:lpstr>
      <vt:lpstr>Prevalence evropské země</vt:lpstr>
      <vt:lpstr>Snímek 10</vt:lpstr>
      <vt:lpstr>Prevalence ČR</vt:lpstr>
      <vt:lpstr>Úmrtnost na ichs v ČR</vt:lpstr>
      <vt:lpstr>Snímek 13</vt:lpstr>
      <vt:lpstr>POHYBOVÁ INTERVENCE</vt:lpstr>
      <vt:lpstr>POHYBOVÁ INTERVENCE</vt:lpstr>
      <vt:lpstr>Pohybová intervence</vt:lpstr>
      <vt:lpstr>Pohybová intervence</vt:lpstr>
      <vt:lpstr>Pohybová intervence</vt:lpstr>
      <vt:lpstr>Závěr</vt:lpstr>
      <vt:lpstr>ZKRATKY</vt:lpstr>
      <vt:lpstr>Použité 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Ischemická choroba srdeční Aplikovaná patofyziologie a epidemiologie neinfekčních nemocí</dc:title>
  <dc:creator>Iví</dc:creator>
  <cp:lastModifiedBy>Iví</cp:lastModifiedBy>
  <cp:revision>116</cp:revision>
  <dcterms:created xsi:type="dcterms:W3CDTF">2016-04-01T18:26:33Z</dcterms:created>
  <dcterms:modified xsi:type="dcterms:W3CDTF">2016-04-25T07:08:51Z</dcterms:modified>
</cp:coreProperties>
</file>