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  <p:sldMasterId id="2147483685" r:id="rId2"/>
  </p:sldMasterIdLst>
  <p:sldIdLst>
    <p:sldId id="256" r:id="rId3"/>
    <p:sldId id="257" r:id="rId4"/>
    <p:sldId id="258" r:id="rId5"/>
    <p:sldId id="270" r:id="rId6"/>
    <p:sldId id="271" r:id="rId7"/>
    <p:sldId id="260" r:id="rId8"/>
    <p:sldId id="261" r:id="rId9"/>
    <p:sldId id="262" r:id="rId10"/>
    <p:sldId id="272" r:id="rId11"/>
    <p:sldId id="273" r:id="rId12"/>
    <p:sldId id="263" r:id="rId13"/>
    <p:sldId id="264" r:id="rId14"/>
    <p:sldId id="265" r:id="rId15"/>
    <p:sldId id="266" r:id="rId16"/>
    <p:sldId id="267" r:id="rId17"/>
    <p:sldId id="274" r:id="rId18"/>
    <p:sldId id="277" r:id="rId19"/>
    <p:sldId id="278" r:id="rId20"/>
    <p:sldId id="275" r:id="rId21"/>
    <p:sldId id="276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80" r:id="rId33"/>
    <p:sldId id="279" r:id="rId34"/>
    <p:sldId id="294" r:id="rId35"/>
    <p:sldId id="295" r:id="rId36"/>
    <p:sldId id="296" r:id="rId37"/>
    <p:sldId id="291" r:id="rId38"/>
    <p:sldId id="292" r:id="rId39"/>
    <p:sldId id="293" r:id="rId40"/>
    <p:sldId id="304" r:id="rId41"/>
    <p:sldId id="300" r:id="rId42"/>
    <p:sldId id="298" r:id="rId43"/>
    <p:sldId id="299" r:id="rId44"/>
    <p:sldId id="301" r:id="rId45"/>
    <p:sldId id="302" r:id="rId46"/>
    <p:sldId id="303" r:id="rId47"/>
    <p:sldId id="305" r:id="rId48"/>
    <p:sldId id="259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5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0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3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845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20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6821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11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28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095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96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85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2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7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02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36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54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908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49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8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50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7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8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6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53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3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0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7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9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6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111/ajco.12474" TargetMode="External"/><Relationship Id="rId2" Type="http://schemas.openxmlformats.org/officeDocument/2006/relationships/hyperlink" Target="http://doi.org/10.1007/s11764-016-0543-6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093/annonc/mdt025" TargetMode="External"/><Relationship Id="rId2" Type="http://schemas.openxmlformats.org/officeDocument/2006/relationships/hyperlink" Target="http://doi.org/10.1164/rccm.19010P7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ncerresearchuk.org/health-professional/cancer-statistics/worldwide-cancer/incidence" TargetMode="External"/><Relationship Id="rId13" Type="http://schemas.openxmlformats.org/officeDocument/2006/relationships/hyperlink" Target="file:///C:\Users\karel\Downloads\Meyerhardt%20et%20al%20NHS%20PA%20and%20Colon%20CA.pdf" TargetMode="External"/><Relationship Id="rId3" Type="http://schemas.openxmlformats.org/officeDocument/2006/relationships/hyperlink" Target="https://is.muni.cz/do/rect/el/estud/prif/ps13/genotox/web/pages/01_nador.html" TargetMode="External"/><Relationship Id="rId7" Type="http://schemas.openxmlformats.org/officeDocument/2006/relationships/hyperlink" Target="http://www.uzis.cz/katalog/zdravotnicka-statistika/novotvary" TargetMode="External"/><Relationship Id="rId12" Type="http://schemas.openxmlformats.org/officeDocument/2006/relationships/hyperlink" Target="http://www.wikiskripta.eu/index.php/N%C3%A1dory_prsu" TargetMode="External"/><Relationship Id="rId2" Type="http://schemas.openxmlformats.org/officeDocument/2006/relationships/hyperlink" Target="http://www.wikiskripta.eu/index.php/Klasifikace_n%C3%A1dor%C5%AF" TargetMode="External"/><Relationship Id="rId16" Type="http://schemas.openxmlformats.org/officeDocument/2006/relationships/hyperlink" Target="http://eds.b.ebscohost.com.ezproxy.muni.cz/eds/detail/detail?vid=31&amp;sid=8772a05d-9090-4c64-b3f0-4a038f1e7e23@sessionmgr104&amp;hid=122&amp;bdata=JkF1dGhUeXBlPWlwLGNvb2tpZSx1aWQmbGFuZz1jcyZzaXRlPWVkcy1saXZlJnNjb3BlPXNpdGU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.europa.eu/eurostat/statistics-explained/index.php/Causes_of_death_statistics/cs" TargetMode="External"/><Relationship Id="rId11" Type="http://schemas.openxmlformats.org/officeDocument/2006/relationships/hyperlink" Target="http://www.med.muni.cz/centrumprevence/informace-pro-vas/rizika-nemoci/7-priciny-rakoviny.html" TargetMode="External"/><Relationship Id="rId5" Type="http://schemas.openxmlformats.org/officeDocument/2006/relationships/hyperlink" Target="http://www.wikiskripta.eu/index.php/Speci%C3%A1ln%C3%AD:Zdroje_knih/8086297063" TargetMode="External"/><Relationship Id="rId15" Type="http://schemas.openxmlformats.org/officeDocument/2006/relationships/hyperlink" Target="http://jama.jamanetwork.com/article.aspx?articleid=200955&amp;resultclick=3" TargetMode="External"/><Relationship Id="rId10" Type="http://schemas.openxmlformats.org/officeDocument/2006/relationships/hyperlink" Target="http://www.wikiskripta.eu/index.php/Kolorekt%C3%A1ln%C3%AD_karcinom" TargetMode="External"/><Relationship Id="rId4" Type="http://schemas.openxmlformats.org/officeDocument/2006/relationships/hyperlink" Target="http://www.wikiskripta.eu/index.php/N%C3%A1dory_neuroektodermov%C3%A9" TargetMode="External"/><Relationship Id="rId9" Type="http://schemas.openxmlformats.org/officeDocument/2006/relationships/hyperlink" Target="http://www.svod.cz/analyse.php?modul=incmor" TargetMode="External"/><Relationship Id="rId14" Type="http://schemas.openxmlformats.org/officeDocument/2006/relationships/hyperlink" Target="http://eds.b.ebscohost.com.ezproxy.muni.cz/eds/detail/detail?vid=17&amp;sid=8772a05d-9090-4c64-b3f0-4a038f1e7e23@sessionmgr104&amp;hid=122&amp;bdata=JkF1dGhUeXBlPWlwLGNvb2tpZSx1aWQmbGFuZz1jcyZzaXRlPWVkcy1saXZlJnNjb3BlPXNpdGU=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7408" y="893617"/>
            <a:ext cx="7197726" cy="1839959"/>
          </a:xfrm>
        </p:spPr>
        <p:txBody>
          <a:bodyPr/>
          <a:lstStyle/>
          <a:p>
            <a:r>
              <a:rPr lang="cs-CZ" sz="7200" dirty="0" smtClean="0"/>
              <a:t>Karcinomy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38140" y="3448160"/>
            <a:ext cx="7766936" cy="109689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Aleš </a:t>
            </a:r>
            <a:r>
              <a:rPr lang="cs-CZ" dirty="0" err="1" smtClean="0"/>
              <a:t>Pindur</a:t>
            </a:r>
            <a:endParaRPr lang="cs-CZ" dirty="0" smtClean="0"/>
          </a:p>
          <a:p>
            <a:r>
              <a:rPr lang="cs-CZ" cap="none" dirty="0" smtClean="0"/>
              <a:t>Veronika Zelenková</a:t>
            </a:r>
          </a:p>
          <a:p>
            <a:r>
              <a:rPr lang="cs-CZ" cap="none" dirty="0" smtClean="0"/>
              <a:t>Aplikovaná patofyziologi</a:t>
            </a:r>
            <a:r>
              <a:rPr lang="cs-CZ" dirty="0" smtClean="0"/>
              <a:t>e a epidemiologie neinfekčních onemocnění np2412</a:t>
            </a:r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19874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52400"/>
            <a:ext cx="8596668" cy="1320800"/>
          </a:xfrm>
        </p:spPr>
        <p:txBody>
          <a:bodyPr/>
          <a:lstStyle/>
          <a:p>
            <a:r>
              <a:rPr lang="cs-CZ" dirty="0" smtClean="0"/>
              <a:t>Míra úmrtnosti</a:t>
            </a:r>
            <a:r>
              <a:rPr lang="cs-CZ" dirty="0" smtClean="0"/>
              <a:t> </a:t>
            </a:r>
            <a:r>
              <a:rPr lang="cs-CZ" dirty="0" smtClean="0"/>
              <a:t>ČR/svět na 100 000 obyvatel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779" y="1173452"/>
            <a:ext cx="8747221" cy="5945746"/>
          </a:xfrm>
        </p:spPr>
      </p:pic>
      <p:sp>
        <p:nvSpPr>
          <p:cNvPr id="5" name="TextovéPole 4"/>
          <p:cNvSpPr txBox="1"/>
          <p:nvPr/>
        </p:nvSpPr>
        <p:spPr>
          <a:xfrm>
            <a:off x="396780" y="1473199"/>
            <a:ext cx="304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Úmrtnost</a:t>
            </a:r>
            <a:r>
              <a:rPr lang="cs-CZ" dirty="0" smtClean="0"/>
              <a:t> </a:t>
            </a:r>
            <a:r>
              <a:rPr lang="cs-CZ" dirty="0" smtClean="0"/>
              <a:t>ČR v roce 2012 na rakovinu: 121/100 000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030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14745"/>
            <a:ext cx="8596668" cy="1320800"/>
          </a:xfrm>
        </p:spPr>
        <p:txBody>
          <a:bodyPr/>
          <a:lstStyle/>
          <a:p>
            <a:r>
              <a:rPr lang="cs-CZ" dirty="0" smtClean="0"/>
              <a:t>Incidence a úmrtnost na zhoubné nádory v ČR v letech 2010 - 2011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8" y="1693719"/>
            <a:ext cx="9061738" cy="414250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77334" y="6172200"/>
            <a:ext cx="672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http://www.uzis.cz/katalog/zdravotnicka-statistika/novotvary</a:t>
            </a:r>
          </a:p>
        </p:txBody>
      </p:sp>
    </p:spTree>
    <p:extLst>
      <p:ext uri="{BB962C8B-B14F-4D97-AF65-F5344CB8AC3E}">
        <p14:creationId xmlns:p14="http://schemas.microsoft.com/office/powerpoint/2010/main" val="1275188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" y="384463"/>
            <a:ext cx="9985664" cy="5277234"/>
          </a:xfrm>
        </p:spPr>
      </p:pic>
      <p:sp>
        <p:nvSpPr>
          <p:cNvPr id="6" name="TextovéPole 5"/>
          <p:cNvSpPr txBox="1"/>
          <p:nvPr/>
        </p:nvSpPr>
        <p:spPr>
          <a:xfrm>
            <a:off x="602672" y="6359236"/>
            <a:ext cx="686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http://www.uzis.cz/katalog/zdravotnicka-statistika/novotvary</a:t>
            </a:r>
          </a:p>
        </p:txBody>
      </p:sp>
    </p:spTree>
    <p:extLst>
      <p:ext uri="{BB962C8B-B14F-4D97-AF65-F5344CB8AC3E}">
        <p14:creationId xmlns:p14="http://schemas.microsoft.com/office/powerpoint/2010/main" val="1212851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7" y="459798"/>
            <a:ext cx="9225259" cy="527598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02672" y="6359236"/>
            <a:ext cx="686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http://www.uzis.cz/katalog/zdravotnicka-statistika/novotvary</a:t>
            </a:r>
          </a:p>
        </p:txBody>
      </p:sp>
    </p:spTree>
    <p:extLst>
      <p:ext uri="{BB962C8B-B14F-4D97-AF65-F5344CB8AC3E}">
        <p14:creationId xmlns:p14="http://schemas.microsoft.com/office/powerpoint/2010/main" val="1633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32" y="326268"/>
            <a:ext cx="8508424" cy="606024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02672" y="6359236"/>
            <a:ext cx="686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http://www.uzis.cz/katalog/zdravotnicka-statistika/novotvary</a:t>
            </a:r>
          </a:p>
        </p:txBody>
      </p:sp>
    </p:spTree>
    <p:extLst>
      <p:ext uri="{BB962C8B-B14F-4D97-AF65-F5344CB8AC3E}">
        <p14:creationId xmlns:p14="http://schemas.microsoft.com/office/powerpoint/2010/main" val="1778375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01" y="118123"/>
            <a:ext cx="6648018" cy="612681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02672" y="6359236"/>
            <a:ext cx="686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http://www.uzis.cz/katalog/zdravotnicka-statistika/novotvary</a:t>
            </a:r>
          </a:p>
        </p:txBody>
      </p:sp>
    </p:spTree>
    <p:extLst>
      <p:ext uri="{BB962C8B-B14F-4D97-AF65-F5344CB8AC3E}">
        <p14:creationId xmlns:p14="http://schemas.microsoft.com/office/powerpoint/2010/main" val="3742090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66700"/>
            <a:ext cx="8596668" cy="1320800"/>
          </a:xfrm>
        </p:spPr>
        <p:txBody>
          <a:bodyPr/>
          <a:lstStyle/>
          <a:p>
            <a:r>
              <a:rPr lang="cs-CZ" dirty="0" smtClean="0"/>
              <a:t>Kolorektální karcinom C18-C21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19645"/>
            <a:ext cx="9174032" cy="5361709"/>
          </a:xfrm>
        </p:spPr>
        <p:txBody>
          <a:bodyPr>
            <a:normAutofit/>
          </a:bodyPr>
          <a:lstStyle/>
          <a:p>
            <a:r>
              <a:rPr lang="cs-CZ" dirty="0" smtClean="0"/>
              <a:t>Maligní nádorové onemocnění</a:t>
            </a:r>
          </a:p>
          <a:p>
            <a:r>
              <a:rPr lang="cs-CZ" dirty="0" smtClean="0"/>
              <a:t>Sekundární prevence – </a:t>
            </a:r>
            <a:r>
              <a:rPr lang="cs-CZ" dirty="0" err="1" smtClean="0"/>
              <a:t>screening</a:t>
            </a:r>
            <a:r>
              <a:rPr lang="cs-CZ" dirty="0" smtClean="0"/>
              <a:t> pro záchyt v časných fází onemocnění (pouze jedna ze tří malignit, pro kterou je prováděn celoplošný </a:t>
            </a:r>
            <a:r>
              <a:rPr lang="cs-CZ" dirty="0" err="1" smtClean="0"/>
              <a:t>screening</a:t>
            </a:r>
            <a:endParaRPr lang="cs-CZ" dirty="0" smtClean="0"/>
          </a:p>
          <a:p>
            <a:r>
              <a:rPr lang="cs-CZ" dirty="0" smtClean="0"/>
              <a:t>Vysoká mortalita = onemocnění je diagnostikováno až ve velmi pokročilém stádiu</a:t>
            </a:r>
          </a:p>
          <a:p>
            <a:r>
              <a:rPr lang="cs-CZ" dirty="0" err="1" smtClean="0"/>
              <a:t>Screening</a:t>
            </a:r>
            <a:r>
              <a:rPr lang="cs-CZ" dirty="0" smtClean="0"/>
              <a:t> nad 50 let (hrazen zdravotní pojišťovnou)</a:t>
            </a:r>
          </a:p>
          <a:p>
            <a:pPr lvl="1"/>
            <a:r>
              <a:rPr lang="cs-CZ" dirty="0" smtClean="0"/>
              <a:t>Test okultního krvácení do stolice = snížení o 15 – 33% ve věku 50 – 80 let! 1x ročně</a:t>
            </a:r>
          </a:p>
          <a:p>
            <a:pPr lvl="1"/>
            <a:r>
              <a:rPr lang="cs-CZ" dirty="0" smtClean="0"/>
              <a:t>Kolonoskopie nad 55 let</a:t>
            </a:r>
          </a:p>
          <a:p>
            <a:endParaRPr lang="cs-CZ" dirty="0" smtClean="0"/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endParaRPr lang="cs-CZ" dirty="0"/>
          </a:p>
        </p:txBody>
      </p:sp>
      <p:pic>
        <p:nvPicPr>
          <p:cNvPr id="2052" name="Picture 4" descr="Soubor:Tumor sig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082" y="3778370"/>
            <a:ext cx="3632918" cy="307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677334" y="4048124"/>
            <a:ext cx="8199966" cy="5361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Častý klinický projev: krvácení do GIT, anémie, změny frekvence vyprazdňování, tenesmy (pocit neúplného vyprázdnění), hubnutí</a:t>
            </a:r>
          </a:p>
          <a:p>
            <a:r>
              <a:rPr lang="cs-CZ" dirty="0" smtClean="0"/>
              <a:t>Metastazuje primárně </a:t>
            </a:r>
            <a:r>
              <a:rPr lang="cs-CZ" dirty="0" err="1" smtClean="0"/>
              <a:t>lymfogenně</a:t>
            </a:r>
            <a:r>
              <a:rPr lang="cs-CZ" dirty="0" smtClean="0"/>
              <a:t>, později nejčastěji do jater, plic a vaječníků</a:t>
            </a:r>
          </a:p>
          <a:p>
            <a:r>
              <a:rPr lang="cs-CZ" dirty="0" smtClean="0"/>
              <a:t>Karcinomy rekta mají tendenci prorůstat do okolních orgánů </a:t>
            </a:r>
          </a:p>
          <a:p>
            <a:r>
              <a:rPr lang="cs-CZ" dirty="0" smtClean="0"/>
              <a:t>Terapie: endoskopické či chirurgické odstranění tumoru s následující onkologickou léčbou (radioterapie, chemoterapie, biologická léčba)</a:t>
            </a:r>
          </a:p>
          <a:p>
            <a:endParaRPr lang="cs-CZ" dirty="0" smtClean="0"/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177577" y="6627168"/>
            <a:ext cx="41072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/>
              <a:t>http://www.wikiskripta.eu/index.php/Kolorekt%C3%A1ln%C3%AD_karcinom</a:t>
            </a:r>
          </a:p>
        </p:txBody>
      </p:sp>
    </p:spTree>
    <p:extLst>
      <p:ext uri="{BB962C8B-B14F-4D97-AF65-F5344CB8AC3E}">
        <p14:creationId xmlns:p14="http://schemas.microsoft.com/office/powerpoint/2010/main" val="4242619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64544"/>
            <a:ext cx="8596668" cy="1320800"/>
          </a:xfrm>
        </p:spPr>
        <p:txBody>
          <a:bodyPr/>
          <a:lstStyle/>
          <a:p>
            <a:r>
              <a:rPr lang="cs-CZ" dirty="0"/>
              <a:t>Kolorektální karcinom C18-C21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21435"/>
            <a:ext cx="8596668" cy="396815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Rizikové faktory:</a:t>
            </a:r>
          </a:p>
          <a:p>
            <a:pPr lvl="1"/>
            <a:r>
              <a:rPr lang="cs-CZ" dirty="0" smtClean="0"/>
              <a:t>Věk (nejohroženější jsou osoby od 70 do 80 let)</a:t>
            </a:r>
          </a:p>
          <a:p>
            <a:pPr lvl="1"/>
            <a:r>
              <a:rPr lang="cs-CZ" dirty="0" smtClean="0"/>
              <a:t>Jiná </a:t>
            </a:r>
            <a:r>
              <a:rPr lang="cs-CZ" dirty="0" smtClean="0"/>
              <a:t>onemocnění tlustého střeva</a:t>
            </a:r>
          </a:p>
          <a:p>
            <a:pPr lvl="1"/>
            <a:r>
              <a:rPr lang="cs-CZ" dirty="0" err="1" smtClean="0"/>
              <a:t>Hyperinzulinémie</a:t>
            </a:r>
            <a:endParaRPr lang="cs-CZ" dirty="0" smtClean="0"/>
          </a:p>
          <a:p>
            <a:pPr lvl="1"/>
            <a:r>
              <a:rPr lang="cs-CZ" dirty="0" smtClean="0"/>
              <a:t>Obezita</a:t>
            </a:r>
          </a:p>
          <a:p>
            <a:pPr lvl="1"/>
            <a:r>
              <a:rPr lang="cs-CZ" dirty="0" smtClean="0"/>
              <a:t>Kouření</a:t>
            </a:r>
          </a:p>
          <a:p>
            <a:pPr lvl="1"/>
            <a:r>
              <a:rPr lang="cs-CZ" dirty="0" smtClean="0"/>
              <a:t>Stravovací návyky (častá konzumace červeného masa, nadměrný příjem živočišných tuků, nedostatek vlákniny)</a:t>
            </a:r>
          </a:p>
          <a:p>
            <a:pPr lvl="1"/>
            <a:r>
              <a:rPr lang="cs-CZ" dirty="0" smtClean="0"/>
              <a:t>Užívání hormonální antikoncepce</a:t>
            </a:r>
          </a:p>
          <a:p>
            <a:pPr lvl="1"/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743380"/>
              </p:ext>
            </p:extLst>
          </p:nvPr>
        </p:nvGraphicFramePr>
        <p:xfrm>
          <a:off x="1097969" y="4831773"/>
          <a:ext cx="7755398" cy="1828800"/>
        </p:xfrm>
        <a:graphic>
          <a:graphicData uri="http://schemas.openxmlformats.org/drawingml/2006/table">
            <a:tbl>
              <a:tblPr/>
              <a:tblGrid>
                <a:gridCol w="3877699"/>
                <a:gridCol w="3877699"/>
              </a:tblGrid>
              <a:tr h="2415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Stádium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Pětileté přežití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1269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St. 0 a 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80–90 %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1269"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St. 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60–80 %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1269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St. 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50–60 %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1269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St. 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4–10 %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099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Kolorektální karcinom C18-C21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3. nejčastěji vyskytující se (ve světě) 9,7%,  případů: 1 360 603 (rok 2012)</a:t>
            </a:r>
          </a:p>
          <a:p>
            <a:r>
              <a:rPr lang="cs-CZ" dirty="0"/>
              <a:t>Nejčastěji se vyskytující se rakovina v ČR 14,5%, případů: 8 336 (rok 2012), tj. 39/100 000 obyvatel</a:t>
            </a:r>
          </a:p>
          <a:p>
            <a:r>
              <a:rPr lang="cs-CZ" dirty="0"/>
              <a:t>Vysoká úmrtnost = zaujímá 4. příčku ve světě s 8,5%, absolutní počet zemřelých: 693 881 (rok 2012)</a:t>
            </a:r>
          </a:p>
          <a:p>
            <a:r>
              <a:rPr lang="cs-CZ" dirty="0"/>
              <a:t>ČR: 2. příčka v úmrtnosti (na rakovinu) s 13,5%, absolutní počet zemřelých: 3 628 (rok 2012), tj. 15,4/100 000 obyvatel</a:t>
            </a:r>
          </a:p>
          <a:p>
            <a:r>
              <a:rPr lang="cs-CZ" dirty="0"/>
              <a:t>ČR incidence: </a:t>
            </a:r>
          </a:p>
          <a:p>
            <a:pPr lvl="1"/>
            <a:r>
              <a:rPr lang="cs-CZ" dirty="0"/>
              <a:t>Muži: 4. místo na světě</a:t>
            </a:r>
          </a:p>
          <a:p>
            <a:pPr lvl="1"/>
            <a:r>
              <a:rPr lang="cs-CZ" dirty="0"/>
              <a:t>Ženy: 16. místo na světě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886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83855"/>
            <a:ext cx="8596668" cy="1320800"/>
          </a:xfrm>
        </p:spPr>
        <p:txBody>
          <a:bodyPr/>
          <a:lstStyle/>
          <a:p>
            <a:r>
              <a:rPr lang="cs-CZ" dirty="0"/>
              <a:t>Kolorektální karcinom C18-C21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045582"/>
            <a:ext cx="3988184" cy="27951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u="sng" dirty="0" smtClean="0"/>
              <a:t>Incidence na 100 000 obyvatel:</a:t>
            </a:r>
          </a:p>
          <a:p>
            <a:pPr lvl="2"/>
            <a:r>
              <a:rPr lang="cs-CZ" dirty="0" smtClean="0"/>
              <a:t>Jižní Korea: 45</a:t>
            </a:r>
          </a:p>
          <a:p>
            <a:pPr lvl="2"/>
            <a:r>
              <a:rPr lang="cs-CZ" dirty="0" smtClean="0"/>
              <a:t>Slovensko: 42,7</a:t>
            </a:r>
          </a:p>
          <a:p>
            <a:pPr lvl="2"/>
            <a:r>
              <a:rPr lang="cs-CZ" dirty="0" smtClean="0"/>
              <a:t>Maďarsko: 42,3</a:t>
            </a:r>
          </a:p>
          <a:p>
            <a:pPr lvl="2"/>
            <a:r>
              <a:rPr lang="cs-CZ" dirty="0" smtClean="0"/>
              <a:t>CZ: 38,9</a:t>
            </a:r>
          </a:p>
          <a:p>
            <a:pPr lvl="2"/>
            <a:r>
              <a:rPr lang="cs-CZ" dirty="0" smtClean="0"/>
              <a:t>NOR: 38,8</a:t>
            </a:r>
          </a:p>
          <a:p>
            <a:pPr lvl="2"/>
            <a:r>
              <a:rPr lang="cs-CZ" dirty="0" smtClean="0">
                <a:solidFill>
                  <a:srgbClr val="FF0000"/>
                </a:solidFill>
              </a:rPr>
              <a:t>Rusko,</a:t>
            </a:r>
            <a:r>
              <a:rPr lang="cs-CZ" dirty="0" smtClean="0"/>
              <a:t> USA: 25</a:t>
            </a:r>
          </a:p>
          <a:p>
            <a:pPr lvl="2"/>
            <a:r>
              <a:rPr lang="cs-CZ" dirty="0" smtClean="0"/>
              <a:t>Finsko: 23,4</a:t>
            </a:r>
          </a:p>
          <a:p>
            <a:pPr lvl="2"/>
            <a:r>
              <a:rPr lang="cs-CZ" dirty="0" smtClean="0"/>
              <a:t>Guinea: 1,8</a:t>
            </a:r>
          </a:p>
          <a:p>
            <a:pPr lvl="2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775808" y="1066365"/>
            <a:ext cx="3988184" cy="2795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u="sng" dirty="0"/>
              <a:t>Úmrtnost </a:t>
            </a:r>
            <a:r>
              <a:rPr lang="cs-CZ" u="sng" dirty="0" smtClean="0"/>
              <a:t>na 100 000 obyvatel:</a:t>
            </a:r>
            <a:endParaRPr lang="cs-CZ" u="sng" dirty="0"/>
          </a:p>
          <a:p>
            <a:pPr lvl="2"/>
            <a:r>
              <a:rPr lang="cs-CZ" dirty="0"/>
              <a:t>Maďarsko: 20,7 </a:t>
            </a:r>
          </a:p>
          <a:p>
            <a:pPr lvl="2"/>
            <a:r>
              <a:rPr lang="cs-CZ" dirty="0">
                <a:solidFill>
                  <a:srgbClr val="FF0000"/>
                </a:solidFill>
              </a:rPr>
              <a:t>Rusko:</a:t>
            </a:r>
            <a:r>
              <a:rPr lang="cs-CZ" dirty="0"/>
              <a:t> 15,7 </a:t>
            </a:r>
            <a:endParaRPr lang="cs-CZ" dirty="0" smtClean="0"/>
          </a:p>
          <a:p>
            <a:pPr lvl="2"/>
            <a:r>
              <a:rPr lang="cs-CZ" dirty="0" smtClean="0"/>
              <a:t>CZ: 15,4</a:t>
            </a:r>
            <a:endParaRPr lang="cs-CZ" dirty="0"/>
          </a:p>
          <a:p>
            <a:pPr lvl="2"/>
            <a:r>
              <a:rPr lang="cs-CZ" dirty="0"/>
              <a:t>Německo: 10 </a:t>
            </a:r>
          </a:p>
          <a:p>
            <a:pPr lvl="2"/>
            <a:r>
              <a:rPr lang="cs-CZ" dirty="0"/>
              <a:t>USA: 9,2 </a:t>
            </a:r>
          </a:p>
          <a:p>
            <a:pPr lvl="2"/>
            <a:r>
              <a:rPr lang="cs-CZ" dirty="0"/>
              <a:t>Finsko: </a:t>
            </a:r>
            <a:r>
              <a:rPr lang="cs-CZ" dirty="0" smtClean="0"/>
              <a:t>8</a:t>
            </a:r>
            <a:endParaRPr lang="cs-CZ" dirty="0"/>
          </a:p>
          <a:p>
            <a:pPr lvl="2"/>
            <a:r>
              <a:rPr lang="cs-CZ" dirty="0"/>
              <a:t>Guinea: 1,4 </a:t>
            </a:r>
          </a:p>
          <a:p>
            <a:pPr lvl="2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236" y="3840736"/>
            <a:ext cx="4731327" cy="301726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861519"/>
            <a:ext cx="4663313" cy="299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5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Nádorová onemocnění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49583"/>
            <a:ext cx="8596668" cy="4191780"/>
          </a:xfrm>
        </p:spPr>
        <p:txBody>
          <a:bodyPr/>
          <a:lstStyle/>
          <a:p>
            <a:r>
              <a:rPr lang="cs-CZ" dirty="0" smtClean="0"/>
              <a:t>Nádorová onemocnění = onkologická onemocnění (rakovina)</a:t>
            </a:r>
          </a:p>
          <a:p>
            <a:r>
              <a:rPr lang="cs-CZ" dirty="0" smtClean="0"/>
              <a:t>Chyby buněčného dělení </a:t>
            </a:r>
          </a:p>
          <a:p>
            <a:r>
              <a:rPr lang="cs-CZ" dirty="0" smtClean="0"/>
              <a:t>Nádory = abnormální tkáň, která roste neregulovatelným způsobem </a:t>
            </a:r>
          </a:p>
          <a:p>
            <a:r>
              <a:rPr lang="cs-CZ" dirty="0" smtClean="0"/>
              <a:t>Nádory vznikají ze společné buňky, ve které byl (většinou desítky let před vznikem viditelného nádoru) zahájen program neregulovatelného dělení</a:t>
            </a:r>
          </a:p>
          <a:p>
            <a:r>
              <a:rPr lang="cs-CZ" dirty="0" smtClean="0"/>
              <a:t>Vznikající masa buněk stlačuje a poškozuje zdravou tkáň</a:t>
            </a:r>
          </a:p>
          <a:p>
            <a:pPr marL="0" indent="0">
              <a:buNone/>
            </a:pPr>
            <a:r>
              <a:rPr lang="cs-CZ" dirty="0" smtClean="0"/>
              <a:t> Dělení dle biologického chování:</a:t>
            </a:r>
          </a:p>
          <a:p>
            <a:pPr marL="0" indent="0">
              <a:buNone/>
            </a:pPr>
            <a:r>
              <a:rPr lang="cs-CZ" dirty="0" smtClean="0"/>
              <a:t>		maligní nádory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benigní nádory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924789" y="4735181"/>
            <a:ext cx="675409" cy="176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924789" y="4911827"/>
            <a:ext cx="675409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img.blesk.cz/img/1/full/2034782-img-bradavice-ruka-kuze-kozni-onemocn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78" y="4459432"/>
            <a:ext cx="3608922" cy="239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4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vod.cz/graph/?sessid=hignkflcj6a34jjlfbkn6taea5&amp;typ=incmor&amp;diag=C18-C21&amp;pohl=&amp;kraj=&amp;vek_od=1&amp;vek_do=18&amp;zobrazeni=graph&amp;incidence=1&amp;mortalita=1&amp;mi=0&amp;vypocet=w&amp;obdobi_od=1977&amp;obdobi_do=2013&amp;stadium=&amp;t=&amp;n=&amp;m=&amp;pt=&amp;pn=&amp;pm=&amp;t=&amp;n=&amp;zije=&amp;umrti=&amp;lecba=##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9607"/>
            <a:ext cx="7072876" cy="365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vod.cz/graph/?sessid=hignkflcj6a34jjlfbkn6taea5&amp;typ=incmor&amp;diag=C18-C21&amp;pohl=m&amp;kraj=&amp;vek_od=1&amp;vek_do=18&amp;zobrazeni=graph&amp;incidence=1&amp;mortalita=1&amp;mi=0&amp;vypocet=w&amp;obdobi_od=1977&amp;obdobi_do=2013&amp;stadium=&amp;t=&amp;n=&amp;m=&amp;pt=&amp;pn=&amp;pm=&amp;t=&amp;n=&amp;zije=&amp;umrti=&amp;lecba=#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3" y="4000500"/>
            <a:ext cx="5524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vod.cz/graph/?sessid=hignkflcj6a34jjlfbkn6taea5&amp;typ=incmor&amp;diag=C18-C21&amp;pohl=z&amp;kraj=&amp;vek_od=1&amp;vek_do=18&amp;zobrazeni=graph&amp;incidence=1&amp;mortalita=1&amp;mi=0&amp;vypocet=w&amp;obdobi_od=1977&amp;obdobi_do=2013&amp;stadium=&amp;t=&amp;n=&amp;m=&amp;pt=&amp;pn=&amp;pm=&amp;t=&amp;n=&amp;zije=&amp;umrti=&amp;lecba=#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84" y="4000500"/>
            <a:ext cx="5524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103909"/>
            <a:ext cx="27703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/>
              <a:t>http://www.svod.cz/analyse.php?modul=incmor#</a:t>
            </a:r>
          </a:p>
        </p:txBody>
      </p:sp>
    </p:spTree>
    <p:extLst>
      <p:ext uri="{BB962C8B-B14F-4D97-AF65-F5344CB8AC3E}">
        <p14:creationId xmlns:p14="http://schemas.microsoft.com/office/powerpoint/2010/main" val="2706275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77091"/>
            <a:ext cx="8596668" cy="1320800"/>
          </a:xfrm>
        </p:spPr>
        <p:txBody>
          <a:bodyPr/>
          <a:lstStyle/>
          <a:p>
            <a:r>
              <a:rPr lang="cs-CZ" dirty="0" smtClean="0"/>
              <a:t>Pohybová aktivita a kolorektální karcinom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45673"/>
            <a:ext cx="8596668" cy="1413163"/>
          </a:xfrm>
        </p:spPr>
        <p:txBody>
          <a:bodyPr/>
          <a:lstStyle/>
          <a:p>
            <a:r>
              <a:rPr lang="cs-CZ" dirty="0" smtClean="0"/>
              <a:t>PA významně ovlivňuje kolorektální karcinom </a:t>
            </a:r>
          </a:p>
          <a:p>
            <a:pPr lvl="1"/>
            <a:r>
              <a:rPr lang="cs-CZ" dirty="0" smtClean="0"/>
              <a:t>Vliv na obezitu, TK, inzulínovou rezistenci, lipoproteiny</a:t>
            </a:r>
          </a:p>
          <a:p>
            <a:r>
              <a:rPr lang="cs-CZ" dirty="0" smtClean="0"/>
              <a:t>Ovlivnění peristaltiky střev, redukce expozice střevního epitelu s mutageny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18007" y="3158836"/>
            <a:ext cx="8596668" cy="28886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b="1" u="sng" dirty="0" smtClean="0"/>
              <a:t>Studie č. 1</a:t>
            </a:r>
          </a:p>
          <a:p>
            <a:pPr marL="0" indent="0">
              <a:buNone/>
            </a:pPr>
            <a:r>
              <a:rPr lang="en-US" dirty="0"/>
              <a:t>Physical Activity and Survival After Colorectal Cancer </a:t>
            </a:r>
            <a:r>
              <a:rPr lang="en-US" dirty="0" smtClean="0"/>
              <a:t>Diagnosis</a:t>
            </a:r>
            <a:endParaRPr lang="cs-CZ" dirty="0" smtClean="0"/>
          </a:p>
          <a:p>
            <a:pPr lvl="1"/>
            <a:r>
              <a:rPr lang="cs-CZ" dirty="0" smtClean="0"/>
              <a:t>Observační studie, 573 žen v stadiu I až III, věk 63 -66</a:t>
            </a:r>
          </a:p>
          <a:p>
            <a:pPr lvl="1"/>
            <a:r>
              <a:rPr lang="cs-CZ" dirty="0" smtClean="0"/>
              <a:t>Dle MET</a:t>
            </a:r>
          </a:p>
          <a:p>
            <a:pPr lvl="1"/>
            <a:r>
              <a:rPr lang="cs-CZ" dirty="0" smtClean="0"/>
              <a:t>Výsledek: doporučují rekreační pohybovou aktivitu</a:t>
            </a:r>
          </a:p>
          <a:p>
            <a:pPr lvl="1"/>
            <a:r>
              <a:rPr lang="cs-CZ" dirty="0" smtClean="0"/>
              <a:t>Snížení pravděpodobnosti úmrtí cca o 50%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file:///C:/Users/karel/Downloads/Meyerhardt%20et%20al%20NHS%20PA%20and%20Colon%20CA.pdf</a:t>
            </a:r>
          </a:p>
        </p:txBody>
      </p:sp>
    </p:spTree>
    <p:extLst>
      <p:ext uri="{BB962C8B-B14F-4D97-AF65-F5344CB8AC3E}">
        <p14:creationId xmlns:p14="http://schemas.microsoft.com/office/powerpoint/2010/main" val="408528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08" y="696191"/>
            <a:ext cx="11459797" cy="524339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19546" y="6431973"/>
            <a:ext cx="7671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file:///C:/Users/karel/Downloads/Meyerhardt%20et%20al%20NHS%20PA%20and%20Colon%20CA.pdf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9357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66700"/>
            <a:ext cx="8596668" cy="1320800"/>
          </a:xfrm>
        </p:spPr>
        <p:txBody>
          <a:bodyPr/>
          <a:lstStyle/>
          <a:p>
            <a:r>
              <a:rPr lang="cs-CZ" dirty="0"/>
              <a:t>Pohybová aktivita a kolorektální karcinom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 smtClean="0"/>
              <a:t>Studie č. 2</a:t>
            </a:r>
          </a:p>
          <a:p>
            <a:pPr marL="0" indent="0">
              <a:buNone/>
            </a:pPr>
            <a:r>
              <a:rPr lang="en-US" dirty="0"/>
              <a:t>Role of </a:t>
            </a:r>
            <a:r>
              <a:rPr lang="en-US" b="1" dirty="0"/>
              <a:t>physical</a:t>
            </a:r>
            <a:r>
              <a:rPr lang="en-US" dirty="0"/>
              <a:t> </a:t>
            </a:r>
            <a:r>
              <a:rPr lang="en-US" b="1" dirty="0"/>
              <a:t>activity</a:t>
            </a:r>
            <a:r>
              <a:rPr lang="en-US" dirty="0"/>
              <a:t> and diet after </a:t>
            </a:r>
            <a:r>
              <a:rPr lang="en-US" b="1" dirty="0"/>
              <a:t>colorectal</a:t>
            </a:r>
            <a:r>
              <a:rPr lang="en-US" dirty="0"/>
              <a:t> </a:t>
            </a:r>
            <a:r>
              <a:rPr lang="en-US" b="1" dirty="0"/>
              <a:t>cancer</a:t>
            </a:r>
            <a:r>
              <a:rPr lang="en-US" dirty="0"/>
              <a:t> diagnosis</a:t>
            </a:r>
            <a:r>
              <a:rPr lang="en-US" dirty="0" smtClean="0"/>
              <a:t>.</a:t>
            </a:r>
            <a:endParaRPr lang="cs-CZ" dirty="0"/>
          </a:p>
          <a:p>
            <a:pPr lvl="1"/>
            <a:r>
              <a:rPr lang="cs-CZ" dirty="0" smtClean="0"/>
              <a:t>Snížení úmrtnosti o 38% (ekvivalent 15 MET/hod týdně)</a:t>
            </a:r>
          </a:p>
          <a:p>
            <a:pPr lvl="1"/>
            <a:r>
              <a:rPr lang="cs-CZ" dirty="0" smtClean="0"/>
              <a:t>7522 probandů</a:t>
            </a:r>
          </a:p>
          <a:p>
            <a:pPr lvl="1"/>
            <a:r>
              <a:rPr lang="cs-CZ" dirty="0" smtClean="0"/>
              <a:t>Doporučují: 150 minut týdně aerobní aktivity (rychlé chůze), 2x týdně posilovací cvičení, minimalizovat sezení u TV, jíst 5x denně zeleninu (různé typy a barvy), minimalizovat červené maso, nekonzumovat slazené nápoje včetně sodovky, sportovní nápoje a džusy 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marL="0" indent="0">
              <a:buNone/>
            </a:pPr>
            <a:r>
              <a:rPr lang="en-US" dirty="0"/>
              <a:t>American Society of Clinical </a:t>
            </a:r>
            <a:r>
              <a:rPr lang="en-US" dirty="0" smtClean="0"/>
              <a:t>Oncology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0" y="6506729"/>
            <a:ext cx="127618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http://eds.b.ebscohost.com.ezproxy.muni.cz/eds/detail/detail?vid=17&amp;sid=8772a05d-9090-4c64-b3f0-4a038f1e7e23%40sessionmgr104&amp;hid=122&amp;bdata=JkF1dGhUeXBlPWlwLGNvb2tpZSx1aWQmbGFuZz1jcyZzaXRlPWVkcy1saXZlJnNjb3BlPXNpdGU%3d#AN=25918293&amp;db=mdc</a:t>
            </a:r>
          </a:p>
        </p:txBody>
      </p:sp>
    </p:spTree>
    <p:extLst>
      <p:ext uri="{BB962C8B-B14F-4D97-AF65-F5344CB8AC3E}">
        <p14:creationId xmlns:p14="http://schemas.microsoft.com/office/powerpoint/2010/main" val="2954571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Karcinom prsu C50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2643" y="1672937"/>
            <a:ext cx="8596668" cy="4409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	benigní nádory prsu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maligní nádory prsu</a:t>
            </a:r>
          </a:p>
          <a:p>
            <a:r>
              <a:rPr lang="cs-CZ" dirty="0" smtClean="0"/>
              <a:t>Maligní nádory prsu = nejčastěji zhoubné nádory žen v ČR</a:t>
            </a:r>
          </a:p>
          <a:p>
            <a:r>
              <a:rPr lang="cs-CZ" dirty="0" smtClean="0"/>
              <a:t>Výskyt onemocnění stoupá nad 30 let, 85% nádorů nad 45 let</a:t>
            </a:r>
          </a:p>
          <a:p>
            <a:r>
              <a:rPr lang="cs-CZ" dirty="0" smtClean="0"/>
              <a:t>Hmatná nebolestivá bulka v prsu</a:t>
            </a:r>
          </a:p>
          <a:p>
            <a:r>
              <a:rPr lang="cs-CZ" dirty="0" smtClean="0"/>
              <a:t>Vyšetření: anamnéza, symetrie prsů, barva kůže, pravidelnost bradavky, pohmatem, mamografie</a:t>
            </a:r>
          </a:p>
          <a:p>
            <a:r>
              <a:rPr lang="cs-CZ" dirty="0" err="1" smtClean="0"/>
              <a:t>Screening</a:t>
            </a:r>
            <a:r>
              <a:rPr lang="cs-CZ" dirty="0" smtClean="0"/>
              <a:t> = u žen od 45 let 1x za dva roky - mamografie</a:t>
            </a:r>
          </a:p>
          <a:p>
            <a:r>
              <a:rPr lang="cs-CZ" dirty="0" smtClean="0"/>
              <a:t>Chirurgická léčba, radioterapie, chemoterapie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620184" y="1828800"/>
            <a:ext cx="363682" cy="187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620184" y="2015836"/>
            <a:ext cx="363682" cy="207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8634616" y="6611779"/>
            <a:ext cx="35573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http://www.wikiskripta.eu/index.php/N%C3%A1dory_prsu</a:t>
            </a:r>
          </a:p>
        </p:txBody>
      </p:sp>
    </p:spTree>
    <p:extLst>
      <p:ext uri="{BB962C8B-B14F-4D97-AF65-F5344CB8AC3E}">
        <p14:creationId xmlns:p14="http://schemas.microsoft.com/office/powerpoint/2010/main" val="426659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Karcinom prsu C50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Rizikové faktory:</a:t>
            </a:r>
          </a:p>
          <a:p>
            <a:pPr lvl="1"/>
            <a:r>
              <a:rPr lang="cs-CZ" dirty="0"/>
              <a:t>Délka expozice estrogenů – brzká menarche, pozdní menopauza</a:t>
            </a:r>
          </a:p>
          <a:p>
            <a:pPr lvl="1"/>
            <a:r>
              <a:rPr lang="cs-CZ" dirty="0"/>
              <a:t>Jiná onemocnění prsu</a:t>
            </a:r>
          </a:p>
          <a:p>
            <a:pPr lvl="1"/>
            <a:r>
              <a:rPr lang="cs-CZ" dirty="0"/>
              <a:t>Obezita, zvýšený příjem tuků, nedostatek pohybové aktivity</a:t>
            </a:r>
          </a:p>
          <a:p>
            <a:pPr lvl="1"/>
            <a:r>
              <a:rPr lang="cs-CZ" dirty="0"/>
              <a:t>Vliv kouření</a:t>
            </a:r>
          </a:p>
          <a:p>
            <a:endParaRPr lang="cs-CZ" dirty="0"/>
          </a:p>
        </p:txBody>
      </p:sp>
      <p:pic>
        <p:nvPicPr>
          <p:cNvPr id="5122" name="Picture 2" descr="Soubor:Breast canc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488" y="3191774"/>
            <a:ext cx="4069511" cy="366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099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Karcinom prsu C50 - epidemiologie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94295"/>
            <a:ext cx="8596668" cy="4247068"/>
          </a:xfrm>
        </p:spPr>
        <p:txBody>
          <a:bodyPr>
            <a:normAutofit/>
          </a:bodyPr>
          <a:lstStyle/>
          <a:p>
            <a:r>
              <a:rPr lang="cs-CZ" dirty="0" smtClean="0"/>
              <a:t>2. nejčastěji vyskytující se (ve světě) 11,9%, případů: 1 676 633 (rok 2012)</a:t>
            </a:r>
          </a:p>
          <a:p>
            <a:r>
              <a:rPr lang="cs-CZ" dirty="0" smtClean="0"/>
              <a:t>2. nejčastěji vyskytující se rakovina v ČR (11,9%), případů: 6 854 (rok 2012)</a:t>
            </a:r>
            <a:endParaRPr lang="cs-CZ" dirty="0"/>
          </a:p>
          <a:p>
            <a:r>
              <a:rPr lang="cs-CZ" dirty="0" smtClean="0"/>
              <a:t>Úmrtnost na karcinom prsu </a:t>
            </a:r>
            <a:r>
              <a:rPr lang="cs-CZ" dirty="0"/>
              <a:t>zaujímá </a:t>
            </a:r>
            <a:r>
              <a:rPr lang="cs-CZ" dirty="0" smtClean="0"/>
              <a:t>5. </a:t>
            </a:r>
            <a:r>
              <a:rPr lang="cs-CZ" dirty="0"/>
              <a:t>příčku ve světě s </a:t>
            </a:r>
            <a:r>
              <a:rPr lang="cs-CZ" dirty="0" smtClean="0"/>
              <a:t>6,4%, </a:t>
            </a:r>
            <a:r>
              <a:rPr lang="cs-CZ" dirty="0"/>
              <a:t>absolutní počet zemřelých: </a:t>
            </a:r>
            <a:r>
              <a:rPr lang="cs-CZ" dirty="0" smtClean="0"/>
              <a:t>521 817 </a:t>
            </a:r>
            <a:r>
              <a:rPr lang="cs-CZ" dirty="0"/>
              <a:t>(rok 2012)</a:t>
            </a:r>
          </a:p>
          <a:p>
            <a:r>
              <a:rPr lang="cs-CZ" dirty="0"/>
              <a:t>ČR: </a:t>
            </a:r>
            <a:r>
              <a:rPr lang="cs-CZ" dirty="0" smtClean="0"/>
              <a:t>4. </a:t>
            </a:r>
            <a:r>
              <a:rPr lang="cs-CZ" dirty="0"/>
              <a:t>příčka v úmrtnosti </a:t>
            </a:r>
            <a:r>
              <a:rPr lang="cs-CZ" dirty="0" smtClean="0"/>
              <a:t>(z karcinomů) </a:t>
            </a:r>
            <a:r>
              <a:rPr lang="cs-CZ" dirty="0"/>
              <a:t>s 6</a:t>
            </a:r>
            <a:r>
              <a:rPr lang="cs-CZ" dirty="0" smtClean="0"/>
              <a:t>%, </a:t>
            </a:r>
            <a:r>
              <a:rPr lang="cs-CZ" dirty="0"/>
              <a:t>absolutní počet zemřelých: </a:t>
            </a:r>
            <a:r>
              <a:rPr lang="cs-CZ" dirty="0" smtClean="0"/>
              <a:t>1 617 </a:t>
            </a:r>
            <a:r>
              <a:rPr lang="cs-CZ" dirty="0"/>
              <a:t>(rok 2012), tj. </a:t>
            </a:r>
            <a:r>
              <a:rPr lang="cs-CZ" dirty="0" smtClean="0"/>
              <a:t>12,8/100 </a:t>
            </a:r>
            <a:r>
              <a:rPr lang="cs-CZ" dirty="0"/>
              <a:t>000 </a:t>
            </a:r>
            <a:r>
              <a:rPr lang="cs-CZ" dirty="0" smtClean="0"/>
              <a:t>obyvatel</a:t>
            </a:r>
          </a:p>
          <a:p>
            <a:r>
              <a:rPr lang="cs-CZ" dirty="0" smtClean="0"/>
              <a:t>U mužů se vyskytuje v poměru 1:140</a:t>
            </a:r>
          </a:p>
          <a:p>
            <a:r>
              <a:rPr lang="cs-CZ" dirty="0" smtClean="0"/>
              <a:t>Maximum výskytu je okolo 57 let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397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89836"/>
            <a:ext cx="8596668" cy="1320800"/>
          </a:xfrm>
        </p:spPr>
        <p:txBody>
          <a:bodyPr/>
          <a:lstStyle/>
          <a:p>
            <a:r>
              <a:rPr lang="cs-CZ" dirty="0"/>
              <a:t>Karcinom prsu C50 - epidemiologie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70005"/>
            <a:ext cx="3686119" cy="24622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u="sng" dirty="0"/>
              <a:t>Incidence na 100 000 obyvatel:</a:t>
            </a:r>
          </a:p>
          <a:p>
            <a:pPr lvl="2"/>
            <a:r>
              <a:rPr lang="cs-CZ" dirty="0" smtClean="0"/>
              <a:t>Belgie: 111</a:t>
            </a:r>
          </a:p>
          <a:p>
            <a:pPr lvl="2"/>
            <a:r>
              <a:rPr lang="cs-CZ" dirty="0" smtClean="0"/>
              <a:t>Francie, Dánsko: 105</a:t>
            </a:r>
          </a:p>
          <a:p>
            <a:pPr lvl="2"/>
            <a:r>
              <a:rPr lang="cs-CZ" dirty="0" smtClean="0"/>
              <a:t>USA: 92</a:t>
            </a:r>
          </a:p>
          <a:p>
            <a:pPr lvl="2"/>
            <a:r>
              <a:rPr lang="cs-CZ" dirty="0" smtClean="0"/>
              <a:t>CZ</a:t>
            </a:r>
            <a:r>
              <a:rPr lang="cs-CZ" dirty="0"/>
              <a:t>: </a:t>
            </a:r>
            <a:r>
              <a:rPr lang="cs-CZ" dirty="0" smtClean="0"/>
              <a:t>70,3</a:t>
            </a:r>
          </a:p>
          <a:p>
            <a:pPr lvl="2"/>
            <a:r>
              <a:rPr lang="cs-CZ" dirty="0" smtClean="0"/>
              <a:t>Polsko: 51</a:t>
            </a:r>
          </a:p>
          <a:p>
            <a:pPr lvl="2"/>
            <a:r>
              <a:rPr lang="cs-CZ" dirty="0" smtClean="0"/>
              <a:t>JAR: 41</a:t>
            </a:r>
            <a:endParaRPr lang="cs-CZ" dirty="0"/>
          </a:p>
          <a:p>
            <a:pPr lvl="2"/>
            <a:r>
              <a:rPr lang="cs-CZ" dirty="0" smtClean="0"/>
              <a:t>Guinea</a:t>
            </a:r>
            <a:r>
              <a:rPr lang="cs-CZ" dirty="0"/>
              <a:t>: </a:t>
            </a:r>
            <a:r>
              <a:rPr lang="cs-CZ" dirty="0" smtClean="0"/>
              <a:t>14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583303" y="1168936"/>
            <a:ext cx="3897581" cy="24633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u="sng" dirty="0"/>
              <a:t>Úmrtnost </a:t>
            </a:r>
            <a:r>
              <a:rPr lang="cs-CZ" u="sng" dirty="0" smtClean="0"/>
              <a:t>na 100 000 obyvatel:</a:t>
            </a:r>
            <a:endParaRPr lang="cs-CZ" u="sng" dirty="0"/>
          </a:p>
          <a:p>
            <a:pPr lvl="2"/>
            <a:r>
              <a:rPr lang="cs-CZ" dirty="0"/>
              <a:t>Belgie: </a:t>
            </a:r>
            <a:r>
              <a:rPr lang="cs-CZ" dirty="0" smtClean="0"/>
              <a:t>20</a:t>
            </a:r>
            <a:endParaRPr lang="cs-CZ" dirty="0"/>
          </a:p>
          <a:p>
            <a:pPr lvl="2"/>
            <a:r>
              <a:rPr lang="cs-CZ" dirty="0"/>
              <a:t>Francie, Dánsko: </a:t>
            </a:r>
            <a:r>
              <a:rPr lang="cs-CZ" dirty="0" smtClean="0"/>
              <a:t>16 a 18,8</a:t>
            </a:r>
            <a:endParaRPr lang="cs-CZ" dirty="0"/>
          </a:p>
          <a:p>
            <a:pPr lvl="2"/>
            <a:r>
              <a:rPr lang="cs-CZ" dirty="0"/>
              <a:t>USA: </a:t>
            </a:r>
            <a:r>
              <a:rPr lang="cs-CZ" dirty="0" smtClean="0"/>
              <a:t>14,8</a:t>
            </a:r>
            <a:endParaRPr lang="cs-CZ" dirty="0"/>
          </a:p>
          <a:p>
            <a:pPr lvl="2"/>
            <a:r>
              <a:rPr lang="cs-CZ" dirty="0"/>
              <a:t>CZ: </a:t>
            </a:r>
            <a:r>
              <a:rPr lang="cs-CZ" dirty="0" smtClean="0"/>
              <a:t>12,8</a:t>
            </a:r>
            <a:endParaRPr lang="cs-CZ" dirty="0"/>
          </a:p>
          <a:p>
            <a:pPr lvl="2"/>
            <a:r>
              <a:rPr lang="cs-CZ" dirty="0"/>
              <a:t>Polsko: </a:t>
            </a:r>
            <a:r>
              <a:rPr lang="cs-CZ" dirty="0" smtClean="0"/>
              <a:t>13,8</a:t>
            </a:r>
            <a:endParaRPr lang="cs-CZ" dirty="0"/>
          </a:p>
          <a:p>
            <a:pPr lvl="2"/>
            <a:r>
              <a:rPr lang="cs-CZ" dirty="0"/>
              <a:t>JAR: </a:t>
            </a:r>
            <a:r>
              <a:rPr lang="cs-CZ" dirty="0" smtClean="0"/>
              <a:t>16,5</a:t>
            </a:r>
            <a:endParaRPr lang="cs-CZ" dirty="0"/>
          </a:p>
          <a:p>
            <a:pPr lvl="2"/>
            <a:r>
              <a:rPr lang="cs-CZ" dirty="0"/>
              <a:t>Guinea: </a:t>
            </a:r>
            <a:r>
              <a:rPr lang="cs-CZ" dirty="0" smtClean="0"/>
              <a:t>7,8</a:t>
            </a:r>
            <a:endParaRPr lang="cs-CZ" dirty="0"/>
          </a:p>
          <a:p>
            <a:pPr lvl="2"/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33" y="3648305"/>
            <a:ext cx="4998870" cy="32257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621" y="3637001"/>
            <a:ext cx="5064292" cy="323704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77334" y="750236"/>
            <a:ext cx="55659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http://www.cancerresearchuk.org/health-professional/cancer-statistics/worldwide-cancer/mortality#heading-Zero</a:t>
            </a:r>
          </a:p>
        </p:txBody>
      </p:sp>
    </p:spTree>
    <p:extLst>
      <p:ext uri="{BB962C8B-B14F-4D97-AF65-F5344CB8AC3E}">
        <p14:creationId xmlns:p14="http://schemas.microsoft.com/office/powerpoint/2010/main" val="573095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vod.cz/graph/?sessid=hignkflcj6a34jjlfbkn6taea5&amp;typ=incmor&amp;diag=C50&amp;pohl=z&amp;kraj=&amp;vek_od=1&amp;vek_do=18&amp;zobrazeni=graph&amp;incidence=1&amp;mortalita=1&amp;mi=0&amp;vypocet=w&amp;obdobi_od=1977&amp;obdobi_do=2013&amp;stadium=&amp;t=&amp;n=&amp;m=&amp;pt=&amp;pn=&amp;pm=&amp;t=&amp;n=&amp;zije=&amp;umrti=&amp;lecba=##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30" y="553454"/>
            <a:ext cx="10327906" cy="53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245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24590"/>
            <a:ext cx="8596668" cy="1320800"/>
          </a:xfrm>
        </p:spPr>
        <p:txBody>
          <a:bodyPr/>
          <a:lstStyle/>
          <a:p>
            <a:r>
              <a:rPr lang="cs-CZ" dirty="0" smtClean="0"/>
              <a:t>Pohybová aktivita a karcinom prsu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35505"/>
            <a:ext cx="8596668" cy="4705857"/>
          </a:xfrm>
        </p:spPr>
        <p:txBody>
          <a:bodyPr/>
          <a:lstStyle/>
          <a:p>
            <a:pPr marL="0" indent="0">
              <a:buNone/>
            </a:pPr>
            <a:r>
              <a:rPr lang="cs-CZ" u="sng" dirty="0" smtClean="0"/>
              <a:t>Studie č. 1:</a:t>
            </a:r>
          </a:p>
          <a:p>
            <a:pPr marL="0" indent="0">
              <a:buNone/>
            </a:pPr>
            <a:r>
              <a:rPr lang="cs-CZ" dirty="0" smtClean="0"/>
              <a:t>Dle IARC (Mezinárodní agentura pro výzkum maligních chorob)</a:t>
            </a:r>
          </a:p>
          <a:p>
            <a:pPr>
              <a:buFontTx/>
              <a:buChar char="-"/>
            </a:pPr>
            <a:r>
              <a:rPr lang="cs-CZ" dirty="0" smtClean="0"/>
              <a:t>Jednoznačná souvislost mezi nadváhou a fyzickou </a:t>
            </a:r>
            <a:r>
              <a:rPr lang="cs-CZ" dirty="0" err="1" smtClean="0"/>
              <a:t>inaktivitou</a:t>
            </a:r>
            <a:r>
              <a:rPr lang="cs-CZ" dirty="0" smtClean="0"/>
              <a:t> s karcinomem prsu</a:t>
            </a:r>
          </a:p>
          <a:p>
            <a:pPr>
              <a:buFontTx/>
              <a:buChar char="-"/>
            </a:pPr>
            <a:r>
              <a:rPr lang="cs-CZ" dirty="0" smtClean="0"/>
              <a:t>Cca 10% postmenopauzálních karcinomů prsu je důsledkem vysokého BMI a dalších 10% důsledkem </a:t>
            </a:r>
            <a:r>
              <a:rPr lang="cs-CZ" dirty="0" err="1" smtClean="0"/>
              <a:t>inaktivity</a:t>
            </a:r>
            <a:endParaRPr lang="cs-CZ" dirty="0" smtClean="0"/>
          </a:p>
          <a:p>
            <a:pPr marL="0" indent="0">
              <a:buNone/>
            </a:pPr>
            <a:r>
              <a:rPr lang="cs-CZ" u="sng" dirty="0"/>
              <a:t>Studie č. 2</a:t>
            </a:r>
          </a:p>
          <a:p>
            <a:pPr marL="0" indent="0">
              <a:buNone/>
            </a:pPr>
            <a:r>
              <a:rPr lang="en-US" dirty="0"/>
              <a:t>Racial differences in </a:t>
            </a:r>
            <a:r>
              <a:rPr lang="en-US" b="1" dirty="0"/>
              <a:t>physical</a:t>
            </a:r>
            <a:r>
              <a:rPr lang="en-US" dirty="0"/>
              <a:t> </a:t>
            </a:r>
            <a:r>
              <a:rPr lang="en-US" b="1" dirty="0"/>
              <a:t>activity</a:t>
            </a:r>
            <a:r>
              <a:rPr lang="en-US" dirty="0"/>
              <a:t> among </a:t>
            </a:r>
            <a:r>
              <a:rPr lang="en-US" b="1" dirty="0"/>
              <a:t>breast</a:t>
            </a:r>
            <a:r>
              <a:rPr lang="en-US" dirty="0"/>
              <a:t> </a:t>
            </a:r>
            <a:r>
              <a:rPr lang="en-US" b="1" dirty="0"/>
              <a:t>cancer</a:t>
            </a:r>
            <a:r>
              <a:rPr lang="cs-CZ" b="1" dirty="0"/>
              <a:t> </a:t>
            </a:r>
            <a:r>
              <a:rPr lang="en-US" dirty="0"/>
              <a:t>survivors: implications for </a:t>
            </a:r>
            <a:r>
              <a:rPr lang="en-US" b="1" dirty="0"/>
              <a:t>breast</a:t>
            </a:r>
            <a:r>
              <a:rPr lang="en-US" dirty="0"/>
              <a:t> </a:t>
            </a:r>
            <a:r>
              <a:rPr lang="en-US" b="1" dirty="0"/>
              <a:t>cancer</a:t>
            </a:r>
            <a:r>
              <a:rPr lang="en-US" dirty="0"/>
              <a:t> care</a:t>
            </a:r>
            <a:endParaRPr lang="cs-CZ" dirty="0"/>
          </a:p>
          <a:p>
            <a:pPr lvl="1"/>
            <a:r>
              <a:rPr lang="cs-CZ" dirty="0"/>
              <a:t>Incidence karcinomu je nižší u afroamerických žen, avšak je u nich častější výskyt karcinomu prsu v pokročilých stádií v porovnání s ženami bílé rasy</a:t>
            </a:r>
          </a:p>
          <a:p>
            <a:pPr lvl="1"/>
            <a:r>
              <a:rPr lang="cs-CZ" dirty="0"/>
              <a:t>1738 žen</a:t>
            </a:r>
          </a:p>
          <a:p>
            <a:pPr lvl="1"/>
            <a:r>
              <a:rPr lang="cs-CZ" dirty="0"/>
              <a:t>Po stanovení diagnózy 59% pacientů snížila svou pohybovou aktivitu o 15 MET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6642556"/>
            <a:ext cx="127618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http://eds.b.ebscohost.com.ezproxy.muni.cz/eds/detail/detail?vid=31&amp;sid=8772a05d-9090-4c64-b3f0-4a038f1e7e23%40sessionmgr104&amp;hid=122&amp;bdata=JkF1dGhUeXBlPWlwLGNvb2tpZSx1aWQmbGFuZz1jcyZzaXRlPWVkcy1saXZlJnNjb3BlPXNpdGU%3d#AN=24911404&amp;db=mdc</a:t>
            </a:r>
          </a:p>
        </p:txBody>
      </p:sp>
    </p:spTree>
    <p:extLst>
      <p:ext uri="{BB962C8B-B14F-4D97-AF65-F5344CB8AC3E}">
        <p14:creationId xmlns:p14="http://schemas.microsoft.com/office/powerpoint/2010/main" val="243167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Nádorová onemocnění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39191"/>
            <a:ext cx="8596668" cy="420217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Dělení nádorů dle tkáňového původu:</a:t>
            </a:r>
          </a:p>
          <a:p>
            <a:pPr lvl="1"/>
            <a:r>
              <a:rPr lang="cs-CZ" dirty="0" smtClean="0"/>
              <a:t>Epitelové nádory = karcinomy</a:t>
            </a:r>
          </a:p>
          <a:p>
            <a:pPr lvl="1"/>
            <a:r>
              <a:rPr lang="cs-CZ" dirty="0" err="1" smtClean="0"/>
              <a:t>Mezenchynové</a:t>
            </a:r>
            <a:r>
              <a:rPr lang="cs-CZ" dirty="0" smtClean="0"/>
              <a:t> nádory = sarkomy, vycházejí z pojiva </a:t>
            </a:r>
            <a:endParaRPr lang="cs-CZ" dirty="0"/>
          </a:p>
          <a:p>
            <a:pPr lvl="1"/>
            <a:r>
              <a:rPr lang="cs-CZ" dirty="0" err="1" smtClean="0"/>
              <a:t>Neuroektodermové</a:t>
            </a:r>
            <a:r>
              <a:rPr lang="cs-CZ" dirty="0" smtClean="0"/>
              <a:t> nádory = vycházejí z </a:t>
            </a:r>
            <a:r>
              <a:rPr lang="cs-CZ" dirty="0" err="1" smtClean="0"/>
              <a:t>neuroektodermu</a:t>
            </a:r>
            <a:r>
              <a:rPr lang="cs-CZ" dirty="0" smtClean="0"/>
              <a:t> (gangliové </a:t>
            </a:r>
            <a:r>
              <a:rPr lang="cs-CZ" dirty="0" err="1" smtClean="0"/>
              <a:t>bb</a:t>
            </a:r>
            <a:r>
              <a:rPr lang="cs-CZ" dirty="0" smtClean="0"/>
              <a:t>., glie, </a:t>
            </a:r>
            <a:r>
              <a:rPr lang="cs-CZ" dirty="0" err="1" smtClean="0"/>
              <a:t>Schwanovy</a:t>
            </a:r>
            <a:r>
              <a:rPr lang="cs-CZ" dirty="0" smtClean="0"/>
              <a:t> </a:t>
            </a:r>
            <a:r>
              <a:rPr lang="cs-CZ" dirty="0" err="1" smtClean="0"/>
              <a:t>bb</a:t>
            </a:r>
            <a:r>
              <a:rPr lang="cs-CZ" dirty="0" smtClean="0"/>
              <a:t>., melanocyty)</a:t>
            </a:r>
          </a:p>
          <a:p>
            <a:pPr lvl="1"/>
            <a:r>
              <a:rPr lang="cs-CZ" dirty="0" err="1" smtClean="0"/>
              <a:t>Germinální</a:t>
            </a:r>
            <a:r>
              <a:rPr lang="cs-CZ" dirty="0" smtClean="0"/>
              <a:t> nádory = z kmenových buněk, které se dále mohou diferencovat v pohlavní buňky nebo i jiné tkáně</a:t>
            </a:r>
          </a:p>
          <a:p>
            <a:pPr lvl="1"/>
            <a:r>
              <a:rPr lang="cs-CZ" dirty="0" err="1" smtClean="0"/>
              <a:t>Choriokarcinom</a:t>
            </a:r>
            <a:endParaRPr lang="cs-CZ" dirty="0" smtClean="0"/>
          </a:p>
          <a:p>
            <a:pPr lvl="1"/>
            <a:r>
              <a:rPr lang="cs-CZ" dirty="0" err="1" smtClean="0"/>
              <a:t>Mezoteliom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2050" name="Picture 2" descr="http://i.idnes.cz/14/054/vidw/NAV5391d0_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016" y="4062845"/>
            <a:ext cx="4974427" cy="279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2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Pohybová aktivita a karcinom prsu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Studie č. 3</a:t>
            </a:r>
          </a:p>
          <a:p>
            <a:pPr marL="0" indent="0">
              <a:buNone/>
            </a:pPr>
            <a:r>
              <a:rPr lang="en-US" b="1" dirty="0"/>
              <a:t>Physical Activity and Survival After Breast Cancer </a:t>
            </a:r>
            <a:r>
              <a:rPr lang="en-US" b="1" dirty="0" smtClean="0"/>
              <a:t>Diagnosis</a:t>
            </a:r>
            <a:endParaRPr lang="cs-CZ" b="1" dirty="0" smtClean="0"/>
          </a:p>
          <a:p>
            <a:pPr lvl="1"/>
            <a:r>
              <a:rPr lang="cs-CZ" b="1" dirty="0" smtClean="0"/>
              <a:t>Observační studie, 2987 účastníků</a:t>
            </a:r>
          </a:p>
          <a:p>
            <a:pPr lvl="1"/>
            <a:r>
              <a:rPr lang="cs-CZ" b="1" dirty="0" smtClean="0"/>
              <a:t>Stadium I – III karcinomu prsu</a:t>
            </a:r>
          </a:p>
          <a:p>
            <a:pPr lvl="1"/>
            <a:r>
              <a:rPr lang="cs-CZ" b="1" dirty="0" smtClean="0"/>
              <a:t>Rozdělení dle MET hodin týdně</a:t>
            </a:r>
          </a:p>
          <a:p>
            <a:pPr lvl="1"/>
            <a:r>
              <a:rPr lang="cs-CZ" b="1" dirty="0" smtClean="0"/>
              <a:t>Největší přínos: pohybová aktivita – chůze 3 – 5 hodin týdně ve středním tempu, </a:t>
            </a:r>
            <a:endParaRPr lang="en-US" b="1" dirty="0"/>
          </a:p>
          <a:p>
            <a:pPr marL="0" indent="0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77640" y="6530272"/>
            <a:ext cx="89960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http://jama.jamanetwork.com/article.aspx?articleid=200955&amp;resultclick=3</a:t>
            </a:r>
          </a:p>
        </p:txBody>
      </p:sp>
    </p:spTree>
    <p:extLst>
      <p:ext uri="{BB962C8B-B14F-4D97-AF65-F5344CB8AC3E}">
        <p14:creationId xmlns:p14="http://schemas.microsoft.com/office/powerpoint/2010/main" val="4189787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4" y="118197"/>
            <a:ext cx="7525616" cy="626462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734482" y="6581001"/>
            <a:ext cx="6506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http://www.med.muni.cz/centrumprevence/informace-pro-vas/rizika-nemoci/7-priciny-rakoviny.html</a:t>
            </a:r>
          </a:p>
        </p:txBody>
      </p:sp>
    </p:spTree>
    <p:extLst>
      <p:ext uri="{BB962C8B-B14F-4D97-AF65-F5344CB8AC3E}">
        <p14:creationId xmlns:p14="http://schemas.microsoft.com/office/powerpoint/2010/main" val="1701771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Karcinom prostaty - epidemiologie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Asi 10 % všech nádorů</a:t>
            </a:r>
          </a:p>
          <a:p>
            <a:r>
              <a:rPr lang="cs-CZ" dirty="0" smtClean="0"/>
              <a:t>Incidence stoupá – např. v 90 letech o 60%</a:t>
            </a:r>
          </a:p>
          <a:p>
            <a:r>
              <a:rPr lang="cs-CZ" dirty="0" smtClean="0"/>
              <a:t>Vysoká latentní incidence </a:t>
            </a:r>
          </a:p>
          <a:p>
            <a:r>
              <a:rPr lang="cs-CZ" dirty="0" smtClean="0"/>
              <a:t>Klinická manifestace pouze u 1/10 případů (90% nediagnostikováno)</a:t>
            </a:r>
          </a:p>
          <a:p>
            <a:r>
              <a:rPr lang="cs-CZ" dirty="0" smtClean="0"/>
              <a:t>Výskyt stoupá s věkem – 7 a 8 </a:t>
            </a:r>
            <a:r>
              <a:rPr lang="cs-CZ" dirty="0" err="1" smtClean="0"/>
              <a:t>decenium</a:t>
            </a:r>
            <a:endParaRPr lang="cs-CZ" dirty="0" smtClean="0"/>
          </a:p>
          <a:p>
            <a:r>
              <a:rPr lang="cs-CZ" dirty="0" smtClean="0"/>
              <a:t>Po 70 roce diagnostikováno asi 50% případů</a:t>
            </a:r>
          </a:p>
          <a:p>
            <a:r>
              <a:rPr lang="cs-CZ" dirty="0" smtClean="0"/>
              <a:t>U černochů 1,5x vyšší riziko + mladší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C:\Users\Alda\Desktop\prost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8281" y="4049152"/>
            <a:ext cx="3840678" cy="2612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8692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Incidence 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EVROPA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CELOSVĚTOVĚ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www.svod.cz/graph/?sessid=0kq98gb9ddakre8p43k3rehbb2&amp;typ=zahranici_2008&amp;diag=C61&amp;pohl=m&amp;kraj=w&amp;vek_od=0&amp;vek_do=18&amp;zobrazeni=graph&amp;incmor=inc&amp;vypocet=c&amp;obdobi_od=1977&amp;obdobi_do=2013&amp;stadium=&amp;t=&amp;n=&amp;m=&amp;pt=&amp;pn=&amp;pm=&amp;t=&amp;n=&amp;zije=&amp;umrti=&amp;lecba=&amp;ref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6494" y="2731329"/>
            <a:ext cx="4366185" cy="3360713"/>
          </a:xfrm>
          <a:prstGeom prst="rect">
            <a:avLst/>
          </a:prstGeom>
          <a:noFill/>
        </p:spPr>
      </p:pic>
      <p:pic>
        <p:nvPicPr>
          <p:cNvPr id="3076" name="Picture 4" descr="http://www.svod.cz/graph/?sessid=0kq98gb9ddakre8p43k3rehbb2&amp;typ=zahranici_2008&amp;diag=C61&amp;pohl=m&amp;kraj=e&amp;vek_od=0&amp;vek_do=18&amp;zobrazeni=graph&amp;incmor=inc&amp;vypocet=c&amp;obdobi_od=1977&amp;obdobi_do=2013&amp;stadium=&amp;t=&amp;n=&amp;m=&amp;pt=&amp;pn=&amp;pm=&amp;t=&amp;n=&amp;zije=&amp;umrti=&amp;lecba=&amp;ref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496" y="2731327"/>
            <a:ext cx="4836016" cy="3336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Incidence, mortalita ČR</a:t>
            </a:r>
            <a:endParaRPr lang="cs-CZ" dirty="0"/>
          </a:p>
        </p:txBody>
      </p:sp>
      <p:pic>
        <p:nvPicPr>
          <p:cNvPr id="2052" name="Picture 4" descr="http://www.svod.cz/graph/?sessid=0kq98gb9ddakre8p43k3rehbb2&amp;typ=incmor&amp;diag=C61&amp;pohl=m&amp;kraj=&amp;vek_od=1&amp;vek_do=18&amp;zobrazeni=graph&amp;incidence=1&amp;mortalita=1&amp;mi=0&amp;vypocet=w&amp;obdobi_od=1977&amp;obdobi_do=2013&amp;stadium=&amp;t=&amp;n=&amp;m=&amp;pt=&amp;pn=&amp;pm=&amp;t=&amp;n=&amp;zije=&amp;umrti=&amp;lecba=#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035" y="1745672"/>
            <a:ext cx="6697683" cy="3918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Incidence, mortalita v ČR</a:t>
            </a:r>
            <a:endParaRPr lang="cs-CZ" dirty="0"/>
          </a:p>
        </p:txBody>
      </p:sp>
      <p:pic>
        <p:nvPicPr>
          <p:cNvPr id="4" name="Picture 2" descr="http://www.svod.cz/graph/?sessid=0kq98gb9ddakre8p43k3rehbb2&amp;typ=incmor&amp;diag=C61&amp;pohl=m&amp;kraj=&amp;vek_od=16&amp;vek_do=18&amp;zobrazeni=graph&amp;incidence=1&amp;mortalita=1&amp;mi=0&amp;vypocet=w&amp;obdobi_od=1977&amp;obdobi_do=2013&amp;stadium=&amp;t=&amp;n=&amp;m=&amp;pt=&amp;pn=&amp;pm=&amp;t=&amp;n=&amp;zije=&amp;umrti=&amp;lecba=#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0739" y="1864426"/>
            <a:ext cx="5524500" cy="3777838"/>
          </a:xfrm>
          <a:prstGeom prst="rect">
            <a:avLst/>
          </a:prstGeom>
          <a:noFill/>
        </p:spPr>
      </p:pic>
      <p:pic>
        <p:nvPicPr>
          <p:cNvPr id="69634" name="Picture 2" descr="http://www.svod.cz/graph/?sessid=0kq98gb9ddakre8p43k3rehbb2&amp;typ=incmor&amp;diag=C61&amp;pohl=m&amp;kraj=&amp;vek_od=8&amp;vek_do=18&amp;zobrazeni=graph&amp;incidence=1&amp;mortalita=1&amp;mi=0&amp;vypocet=w&amp;obdobi_od=1977&amp;obdobi_do=2013&amp;stadium=&amp;t=&amp;n=&amp;m=&amp;pt=&amp;pn=&amp;pm=&amp;t=&amp;n=&amp;zije=&amp;umrti=&amp;lecba=#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204" y="1852551"/>
            <a:ext cx="5524500" cy="3777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Rizikové faktory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Dědičnost</a:t>
            </a:r>
          </a:p>
          <a:p>
            <a:r>
              <a:rPr lang="cs-CZ" dirty="0" smtClean="0"/>
              <a:t>Vysoký příjem tuků a kadmia</a:t>
            </a:r>
          </a:p>
          <a:p>
            <a:r>
              <a:rPr lang="cs-CZ" dirty="0" smtClean="0"/>
              <a:t>Míra sexuální aktivity</a:t>
            </a:r>
          </a:p>
          <a:p>
            <a:r>
              <a:rPr lang="cs-CZ" dirty="0" smtClean="0"/>
              <a:t>Sexuálně přenosné choroby</a:t>
            </a:r>
          </a:p>
          <a:p>
            <a:r>
              <a:rPr lang="cs-CZ" dirty="0" smtClean="0"/>
              <a:t>Testosteron ?? (nízká incidence mezi eunuchy)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Kl. Obraz, dg., 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Časná stádia bez manifestace</a:t>
            </a:r>
          </a:p>
          <a:p>
            <a:r>
              <a:rPr lang="cs-CZ" dirty="0" smtClean="0"/>
              <a:t>Pokročilá – urologické obtíže, bolesti zad, kyčlí, končetin, paréza DKK</a:t>
            </a:r>
          </a:p>
          <a:p>
            <a:r>
              <a:rPr lang="cs-CZ" dirty="0" err="1" smtClean="0"/>
              <a:t>Screening</a:t>
            </a:r>
            <a:r>
              <a:rPr lang="cs-CZ" dirty="0" smtClean="0"/>
              <a:t> – krev, </a:t>
            </a:r>
            <a:r>
              <a:rPr lang="cs-CZ" dirty="0" err="1" smtClean="0"/>
              <a:t>sono</a:t>
            </a:r>
            <a:r>
              <a:rPr lang="cs-CZ" dirty="0" smtClean="0"/>
              <a:t>, CT, per </a:t>
            </a:r>
            <a:r>
              <a:rPr lang="cs-CZ" dirty="0" err="1" smtClean="0"/>
              <a:t>rectum</a:t>
            </a:r>
            <a:r>
              <a:rPr lang="cs-CZ" dirty="0" smtClean="0"/>
              <a:t>, histologie, biopsie, TMN</a:t>
            </a:r>
          </a:p>
          <a:p>
            <a:r>
              <a:rPr lang="cs-CZ" dirty="0" smtClean="0"/>
              <a:t>Vyš. per </a:t>
            </a:r>
            <a:r>
              <a:rPr lang="cs-CZ" dirty="0" err="1" smtClean="0"/>
              <a:t>rectum</a:t>
            </a:r>
            <a:r>
              <a:rPr lang="cs-CZ" dirty="0" smtClean="0"/>
              <a:t> doporučováno 1x ročně nad 40 let – prevence</a:t>
            </a:r>
          </a:p>
          <a:p>
            <a:r>
              <a:rPr lang="cs-CZ" dirty="0" smtClean="0"/>
              <a:t>Léčba – chirurgie, chemoterapie, radioterapie, </a:t>
            </a:r>
            <a:r>
              <a:rPr lang="cs-CZ" dirty="0" err="1" smtClean="0"/>
              <a:t>hormonoterapie</a:t>
            </a:r>
            <a:r>
              <a:rPr lang="cs-CZ" dirty="0" smtClean="0"/>
              <a:t>, </a:t>
            </a:r>
            <a:r>
              <a:rPr lang="cs-CZ" dirty="0" err="1" smtClean="0"/>
              <a:t>orchiektomie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Léčba a fyzická aktivita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53787"/>
            <a:ext cx="8596668" cy="46875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Gaskin, C. J., Fraser, S. F., Owen, P. J., </a:t>
            </a:r>
            <a:r>
              <a:rPr lang="en-US" dirty="0" err="1" smtClean="0"/>
              <a:t>Craike</a:t>
            </a:r>
            <a:r>
              <a:rPr lang="en-US" dirty="0" smtClean="0"/>
              <a:t>, M., </a:t>
            </a:r>
            <a:r>
              <a:rPr lang="en-US" dirty="0" err="1" smtClean="0"/>
              <a:t>Orellana</a:t>
            </a:r>
            <a:r>
              <a:rPr lang="en-US" dirty="0" smtClean="0"/>
              <a:t>, L., &amp; Livingston, P. M. (2016). Fitness outcomes from a </a:t>
            </a:r>
            <a:r>
              <a:rPr lang="en-US" dirty="0" err="1" smtClean="0"/>
              <a:t>randomised</a:t>
            </a:r>
            <a:r>
              <a:rPr lang="en-US" dirty="0" smtClean="0"/>
              <a:t> controlled trial of exercise training for men with prostate cancer: the ENGAGE study. </a:t>
            </a:r>
            <a:r>
              <a:rPr lang="en-US" i="1" dirty="0" smtClean="0"/>
              <a:t>Journal of Cancer Survivorship: Research and Practice</a:t>
            </a:r>
            <a:r>
              <a:rPr lang="en-US" dirty="0" smtClean="0"/>
              <a:t>. </a:t>
            </a:r>
            <a:r>
              <a:rPr lang="en-US" dirty="0" smtClean="0">
                <a:hlinkClick r:id="rId2"/>
              </a:rPr>
              <a:t>http://doi.org/10.1007/s11764-016-0543-6</a:t>
            </a:r>
            <a:endParaRPr lang="cs-CZ" dirty="0" smtClean="0"/>
          </a:p>
          <a:p>
            <a:r>
              <a:rPr lang="en-US" dirty="0" err="1" smtClean="0"/>
              <a:t>Boisen</a:t>
            </a:r>
            <a:r>
              <a:rPr lang="en-US" dirty="0" smtClean="0"/>
              <a:t>, S., </a:t>
            </a:r>
            <a:r>
              <a:rPr lang="en-US" dirty="0" err="1" smtClean="0"/>
              <a:t>Krägeloh</a:t>
            </a:r>
            <a:r>
              <a:rPr lang="en-US" dirty="0" smtClean="0"/>
              <a:t>, C., Shepherd, D., Ryan, C., Masters, J., Osborne, S., … Keogh, J. W. (2016). A Cross-Sectional Comparison of Quality of Life between Physically Active and Under-active Older Men with Prostate Cancer. </a:t>
            </a:r>
            <a:r>
              <a:rPr lang="en-US" i="1" dirty="0" smtClean="0"/>
              <a:t>Journal of Aging and Physical Activity</a:t>
            </a:r>
            <a:r>
              <a:rPr lang="en-US" dirty="0" smtClean="0"/>
              <a:t>. http://doi.org/10.1123/japa.2015-0195</a:t>
            </a:r>
            <a:endParaRPr lang="cs-CZ" dirty="0" smtClean="0"/>
          </a:p>
          <a:p>
            <a:r>
              <a:rPr lang="en-US" dirty="0" smtClean="0"/>
              <a:t>Skinner, T. L., </a:t>
            </a:r>
            <a:r>
              <a:rPr lang="en-US" dirty="0" err="1" smtClean="0"/>
              <a:t>Peeters</a:t>
            </a:r>
            <a:r>
              <a:rPr lang="en-US" dirty="0" smtClean="0"/>
              <a:t>, G. G., </a:t>
            </a:r>
            <a:r>
              <a:rPr lang="en-US" dirty="0" err="1" smtClean="0"/>
              <a:t>Croci</a:t>
            </a:r>
            <a:r>
              <a:rPr lang="en-US" dirty="0" smtClean="0"/>
              <a:t>, I., Bell, K. R., Burton, N. W., Chambers, S. K., &amp; </a:t>
            </a:r>
            <a:r>
              <a:rPr lang="en-US" dirty="0" err="1" smtClean="0"/>
              <a:t>Bolam</a:t>
            </a:r>
            <a:r>
              <a:rPr lang="en-US" dirty="0" smtClean="0"/>
              <a:t>, K. A. (2016). Impact of a brief exercise program on the physical and psychosocial health of prostate cancer survivors: A pilot study. </a:t>
            </a:r>
            <a:r>
              <a:rPr lang="en-US" i="1" dirty="0" smtClean="0"/>
              <a:t>Asia-Pacific Journal of Clinical Oncology</a:t>
            </a:r>
            <a:r>
              <a:rPr lang="en-US" dirty="0" smtClean="0"/>
              <a:t>. </a:t>
            </a:r>
            <a:r>
              <a:rPr lang="en-US" dirty="0" smtClean="0">
                <a:hlinkClick r:id="rId3"/>
              </a:rPr>
              <a:t>http://doi.org/10.1111/ajco.12474</a:t>
            </a:r>
            <a:endParaRPr lang="cs-CZ" dirty="0" smtClean="0"/>
          </a:p>
          <a:p>
            <a:r>
              <a:rPr lang="en-US" dirty="0" err="1" smtClean="0"/>
              <a:t>Friedenreich</a:t>
            </a:r>
            <a:r>
              <a:rPr lang="en-US" dirty="0" smtClean="0"/>
              <a:t>, C. M., Wang, Q., Neilson, H. K., </a:t>
            </a:r>
            <a:r>
              <a:rPr lang="en-US" dirty="0" err="1" smtClean="0"/>
              <a:t>Kopciuk</a:t>
            </a:r>
            <a:r>
              <a:rPr lang="en-US" dirty="0" smtClean="0"/>
              <a:t>, K. A., McGregor, S. E., &amp; </a:t>
            </a:r>
            <a:r>
              <a:rPr lang="en-US" dirty="0" err="1" smtClean="0"/>
              <a:t>Courneya</a:t>
            </a:r>
            <a:r>
              <a:rPr lang="en-US" dirty="0" smtClean="0"/>
              <a:t>, K. S. (2016). Physical Activity and Survival After Prostate Cancer. </a:t>
            </a:r>
            <a:r>
              <a:rPr lang="en-US" i="1" dirty="0" smtClean="0"/>
              <a:t>European Urology</a:t>
            </a:r>
            <a:r>
              <a:rPr lang="en-US" dirty="0" smtClean="0"/>
              <a:t>. http://doi.org/10.1016/j.eururo.2015.12.032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Léčba -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Jednoznačný pozitivní efekt FA bez vlivu léčby ADT</a:t>
            </a:r>
          </a:p>
          <a:p>
            <a:r>
              <a:rPr lang="cs-CZ" dirty="0" smtClean="0"/>
              <a:t>Efekt FA nejen na kondici ale i na hladiny PSA a na nežádoucí účinky léčby</a:t>
            </a:r>
          </a:p>
          <a:p>
            <a:r>
              <a:rPr lang="cs-CZ" dirty="0" smtClean="0"/>
              <a:t>FA lze provádět i </a:t>
            </a:r>
            <a:r>
              <a:rPr lang="cs-CZ" smtClean="0"/>
              <a:t>během radioterapie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14746"/>
            <a:ext cx="4475691" cy="13208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Nádorová onemocnění ve světě - incidence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36225"/>
            <a:ext cx="4196002" cy="4867777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Incidence v roce 2012: 14,1 milionu (7,4 milionu muži, 6,7 milionu ženy)</a:t>
            </a:r>
          </a:p>
          <a:p>
            <a:r>
              <a:rPr lang="cs-CZ" dirty="0" smtClean="0"/>
              <a:t>Nejrozšířenější: rakovina plic (13%), prsu (11,9 %), tlustého střeva (9,7 %) a prostaty (7,9 %)</a:t>
            </a:r>
          </a:p>
          <a:p>
            <a:r>
              <a:rPr lang="cs-CZ" dirty="0" smtClean="0"/>
              <a:t>Incidence: </a:t>
            </a:r>
          </a:p>
          <a:p>
            <a:pPr lvl="1"/>
            <a:r>
              <a:rPr lang="cs-CZ" dirty="0" smtClean="0"/>
              <a:t>205/100 000 muži</a:t>
            </a:r>
          </a:p>
          <a:p>
            <a:pPr lvl="1"/>
            <a:r>
              <a:rPr lang="cs-CZ" dirty="0" smtClean="0"/>
              <a:t>165/100 000 ženy</a:t>
            </a:r>
          </a:p>
          <a:p>
            <a:r>
              <a:rPr lang="cs-CZ" dirty="0" smtClean="0"/>
              <a:t>Incidence na 100 000 obyvatel:</a:t>
            </a:r>
          </a:p>
          <a:p>
            <a:pPr lvl="1"/>
            <a:r>
              <a:rPr lang="cs-CZ" dirty="0" smtClean="0"/>
              <a:t>Dánsko: 338</a:t>
            </a:r>
          </a:p>
          <a:p>
            <a:pPr lvl="1"/>
            <a:r>
              <a:rPr lang="cs-CZ" dirty="0" smtClean="0"/>
              <a:t>Austrálie: 322</a:t>
            </a:r>
          </a:p>
          <a:p>
            <a:pPr lvl="1"/>
            <a:r>
              <a:rPr lang="cs-CZ" dirty="0" smtClean="0"/>
              <a:t>Francie: 329</a:t>
            </a:r>
          </a:p>
          <a:p>
            <a:pPr lvl="1"/>
            <a:r>
              <a:rPr lang="cs-CZ" dirty="0" smtClean="0"/>
              <a:t>USA: 317</a:t>
            </a:r>
          </a:p>
          <a:p>
            <a:pPr lvl="1"/>
            <a:r>
              <a:rPr lang="cs-CZ" dirty="0" smtClean="0"/>
              <a:t>CZ: 293</a:t>
            </a:r>
          </a:p>
          <a:p>
            <a:pPr lvl="1"/>
            <a:r>
              <a:rPr lang="cs-CZ" dirty="0" smtClean="0"/>
              <a:t>Mexiko: 131</a:t>
            </a:r>
          </a:p>
          <a:p>
            <a:pPr lvl="1"/>
            <a:r>
              <a:rPr lang="cs-CZ" dirty="0" smtClean="0"/>
              <a:t>Niger: 63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0"/>
            <a:ext cx="7038975" cy="675322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34615" y="6304002"/>
            <a:ext cx="49611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Cancer</a:t>
            </a:r>
            <a:r>
              <a:rPr lang="cs-CZ" sz="1000" dirty="0"/>
              <a:t> </a:t>
            </a:r>
            <a:r>
              <a:rPr lang="cs-CZ" sz="1000" dirty="0" err="1"/>
              <a:t>Research</a:t>
            </a:r>
            <a:r>
              <a:rPr lang="cs-CZ" sz="1000" dirty="0"/>
              <a:t> </a:t>
            </a:r>
            <a:r>
              <a:rPr lang="cs-CZ" sz="1000" dirty="0" smtClean="0"/>
              <a:t>UK, </a:t>
            </a:r>
          </a:p>
          <a:p>
            <a:r>
              <a:rPr lang="cs-CZ" sz="1000" dirty="0" smtClean="0"/>
              <a:t>http</a:t>
            </a:r>
            <a:r>
              <a:rPr lang="cs-CZ" sz="1000" dirty="0"/>
              <a:t>://www.cancerresearchuk.org/health-professional/cancer-statistics/worldwide-cancer/incidence#heading-Zero</a:t>
            </a:r>
          </a:p>
        </p:txBody>
      </p:sp>
    </p:spTree>
    <p:extLst>
      <p:ext uri="{BB962C8B-B14F-4D97-AF65-F5344CB8AC3E}">
        <p14:creationId xmlns:p14="http://schemas.microsoft.com/office/powerpoint/2010/main" val="19740626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Rakovina plic - muži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Nejčastější nádorové onemocnění mužské populace na světě i v ČR</a:t>
            </a:r>
          </a:p>
          <a:p>
            <a:r>
              <a:rPr lang="cs-CZ" dirty="0" smtClean="0"/>
              <a:t>Incidence má trvale vzestupný trend</a:t>
            </a:r>
          </a:p>
          <a:p>
            <a:r>
              <a:rPr lang="cs-CZ" dirty="0" smtClean="0"/>
              <a:t>Prvenství v mortalitě na zhoubné nádory (1/3 úmrtí na ZN)</a:t>
            </a:r>
          </a:p>
          <a:p>
            <a:r>
              <a:rPr lang="cs-CZ" dirty="0" smtClean="0"/>
              <a:t>Záchyt hlavně mezi 35 a 75 rokem (max. mezi 55 a 65 rokem)</a:t>
            </a:r>
          </a:p>
          <a:p>
            <a:r>
              <a:rPr lang="cs-CZ" dirty="0" smtClean="0"/>
              <a:t>Poměr k ženám asi 6:1</a:t>
            </a:r>
          </a:p>
          <a:p>
            <a:r>
              <a:rPr lang="cs-CZ" dirty="0" smtClean="0"/>
              <a:t>V ČR v roce 1999 – 5946 nových (muži 93,5 případů na 100 000 </a:t>
            </a:r>
            <a:r>
              <a:rPr lang="cs-CZ" dirty="0" err="1" smtClean="0"/>
              <a:t>obyv</a:t>
            </a:r>
            <a:r>
              <a:rPr lang="cs-CZ" dirty="0" smtClean="0"/>
              <a:t>.)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3729" name="Picture 1" descr="C:\Users\Alda\Desktop\ba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5874" y="843148"/>
            <a:ext cx="2244437" cy="2636322"/>
          </a:xfrm>
          <a:prstGeom prst="rect">
            <a:avLst/>
          </a:prstGeom>
          <a:noFill/>
        </p:spPr>
      </p:pic>
      <p:pic>
        <p:nvPicPr>
          <p:cNvPr id="73730" name="Picture 2" descr="C:\Users\Alda\Desktop\ca pl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0510" y="3776353"/>
            <a:ext cx="2269177" cy="2486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Rakovina plic - epidemiologie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Evropa 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5848383" y="2160983"/>
            <a:ext cx="4185618" cy="576262"/>
          </a:xfrm>
        </p:spPr>
        <p:txBody>
          <a:bodyPr/>
          <a:lstStyle/>
          <a:p>
            <a:r>
              <a:rPr lang="cs-CZ" dirty="0" smtClean="0"/>
              <a:t>Celosvětově </a:t>
            </a:r>
            <a:endParaRPr lang="cs-CZ" dirty="0"/>
          </a:p>
        </p:txBody>
      </p:sp>
      <p:pic>
        <p:nvPicPr>
          <p:cNvPr id="71688" name="Picture 8" descr="http://www.svod.cz/graph/?sessid=0kq98gb9ddakre8p43k3rehbb2&amp;typ=zahranici_2008&amp;diag=C34&amp;pohl=m&amp;kraj=w&amp;vek_od=0&amp;vek_do=18&amp;zobrazeni=graph&amp;incmor=inc&amp;vypocet=c&amp;obdobi_od=1977&amp;obdobi_do=2013&amp;stadium=&amp;t=&amp;n=&amp;m=&amp;pt=&amp;pn=&amp;pm=&amp;t=&amp;n=&amp;zije=&amp;umrti=&amp;lecba=&amp;ref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5102" y="2992583"/>
            <a:ext cx="5524500" cy="2857500"/>
          </a:xfrm>
          <a:prstGeom prst="rect">
            <a:avLst/>
          </a:prstGeom>
          <a:noFill/>
        </p:spPr>
      </p:pic>
      <p:pic>
        <p:nvPicPr>
          <p:cNvPr id="71690" name="Picture 10" descr="http://www.svod.cz/graph/?sessid=0kq98gb9ddakre8p43k3rehbb2&amp;typ=zahranici_2008&amp;diag=C34&amp;pohl=m&amp;kraj=e&amp;vek_od=0&amp;vek_do=18&amp;zobrazeni=graph&amp;incmor=inc&amp;vypocet=c&amp;obdobi_od=1977&amp;obdobi_do=2013&amp;stadium=&amp;t=&amp;n=&amp;m=&amp;pt=&amp;pn=&amp;pm=&amp;t=&amp;n=&amp;zije=&amp;umrti=&amp;lecba=&amp;ref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076" y="3034145"/>
            <a:ext cx="5524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Incidence a mortalita v ČR</a:t>
            </a:r>
            <a:endParaRPr lang="cs-CZ" dirty="0"/>
          </a:p>
        </p:txBody>
      </p:sp>
      <p:pic>
        <p:nvPicPr>
          <p:cNvPr id="70658" name="Picture 2" descr="http://www.svod.cz/graph/?sessid=0kq98gb9ddakre8p43k3rehbb2&amp;typ=incmor&amp;diag=C33,C34&amp;pohl=m&amp;kraj=&amp;vek_od=1&amp;vek_do=18&amp;zobrazeni=graph&amp;incidence=1&amp;mortalita=1&amp;mi=0&amp;vypocet=c&amp;obdobi_od=1977&amp;obdobi_do=2013&amp;stadium=&amp;t=&amp;n=&amp;m=&amp;pt=&amp;pn=&amp;pm=&amp;t=&amp;n=&amp;zije=&amp;umrti=&amp;lecba=#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397" y="1484415"/>
            <a:ext cx="8728364" cy="4098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Rizikové faktory, projevy, 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Příčinný vztah ke kouření – 85-90% CA jsou kuřáci</a:t>
            </a:r>
          </a:p>
          <a:p>
            <a:r>
              <a:rPr lang="cs-CZ" dirty="0" smtClean="0"/>
              <a:t>Radon a azbest – stavby, </a:t>
            </a:r>
            <a:r>
              <a:rPr lang="cs-CZ" dirty="0" err="1" smtClean="0"/>
              <a:t>chron</a:t>
            </a:r>
            <a:r>
              <a:rPr lang="cs-CZ" dirty="0" smtClean="0"/>
              <a:t>. diagnózy, města, dědičnost</a:t>
            </a:r>
          </a:p>
          <a:p>
            <a:r>
              <a:rPr lang="cs-CZ" dirty="0" smtClean="0"/>
              <a:t>Projevy – kašel, záněty DC, příměsi krve, hubnutí, nechutenství, bol. Na hrudi</a:t>
            </a:r>
          </a:p>
          <a:p>
            <a:r>
              <a:rPr lang="cs-CZ" dirty="0" smtClean="0"/>
              <a:t>Dg.- TMN, RTG S+P, biopsie, histologie, krev, sputum, CT, NMR</a:t>
            </a:r>
          </a:p>
          <a:p>
            <a:r>
              <a:rPr lang="cs-CZ" dirty="0" smtClean="0"/>
              <a:t>Léčba – Chirurgie, chemoterapie, radioterapie,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65225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Prevence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77334" y="1128157"/>
            <a:ext cx="8596668" cy="4913206"/>
          </a:xfrm>
        </p:spPr>
        <p:txBody>
          <a:bodyPr/>
          <a:lstStyle/>
          <a:p>
            <a:r>
              <a:rPr lang="en-US" dirty="0" err="1" smtClean="0"/>
              <a:t>Slatore</a:t>
            </a:r>
            <a:r>
              <a:rPr lang="en-US" dirty="0" smtClean="0"/>
              <a:t>, C., &amp; </a:t>
            </a:r>
            <a:r>
              <a:rPr lang="en-US" dirty="0" err="1" smtClean="0"/>
              <a:t>Sockrider</a:t>
            </a:r>
            <a:r>
              <a:rPr lang="en-US" dirty="0" smtClean="0"/>
              <a:t>, M. (2014). Lung cancer prevention. </a:t>
            </a:r>
            <a:r>
              <a:rPr lang="en-US" i="1" dirty="0" smtClean="0"/>
              <a:t>American Journal Of Respiratory And Critical Care Medicine</a:t>
            </a:r>
            <a:r>
              <a:rPr lang="en-US" dirty="0" smtClean="0"/>
              <a:t>, </a:t>
            </a:r>
            <a:r>
              <a:rPr lang="en-US" i="1" dirty="0" smtClean="0"/>
              <a:t>190</a:t>
            </a:r>
            <a:r>
              <a:rPr lang="en-US" dirty="0" smtClean="0"/>
              <a:t>(10), P7–P8. </a:t>
            </a:r>
            <a:r>
              <a:rPr lang="en-US" dirty="0" smtClean="0">
                <a:hlinkClick r:id="rId2"/>
              </a:rPr>
              <a:t>http://doi.org/10.1164/rccm.19010P7</a:t>
            </a:r>
            <a:endParaRPr lang="cs-CZ" dirty="0" smtClean="0"/>
          </a:p>
          <a:p>
            <a:r>
              <a:rPr lang="cs-CZ" dirty="0" err="1" smtClean="0"/>
              <a:t>Brenner</a:t>
            </a:r>
            <a:r>
              <a:rPr lang="cs-CZ" dirty="0" smtClean="0"/>
              <a:t>, D. R., </a:t>
            </a:r>
            <a:r>
              <a:rPr lang="cs-CZ" dirty="0" err="1" smtClean="0"/>
              <a:t>Yannitsos</a:t>
            </a:r>
            <a:r>
              <a:rPr lang="cs-CZ" dirty="0" smtClean="0"/>
              <a:t>, D. H., </a:t>
            </a:r>
            <a:r>
              <a:rPr lang="cs-CZ" dirty="0" err="1" smtClean="0"/>
              <a:t>Farris</a:t>
            </a:r>
            <a:r>
              <a:rPr lang="cs-CZ" dirty="0" smtClean="0"/>
              <a:t>, M. S., </a:t>
            </a:r>
            <a:r>
              <a:rPr lang="cs-CZ" dirty="0" err="1" smtClean="0"/>
              <a:t>Johansson</a:t>
            </a:r>
            <a:r>
              <a:rPr lang="cs-CZ" dirty="0" smtClean="0"/>
              <a:t>, M., &amp; </a:t>
            </a:r>
            <a:r>
              <a:rPr lang="cs-CZ" dirty="0" err="1" smtClean="0"/>
              <a:t>Friedenreich</a:t>
            </a:r>
            <a:r>
              <a:rPr lang="cs-CZ" dirty="0" smtClean="0"/>
              <a:t>, C. M. (2016). </a:t>
            </a:r>
            <a:r>
              <a:rPr lang="cs-CZ" dirty="0" err="1" smtClean="0"/>
              <a:t>Leisure</a:t>
            </a:r>
            <a:r>
              <a:rPr lang="cs-CZ" dirty="0" smtClean="0"/>
              <a:t>-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and </a:t>
            </a:r>
            <a:r>
              <a:rPr lang="cs-CZ" dirty="0" err="1" smtClean="0"/>
              <a:t>lung</a:t>
            </a:r>
            <a:r>
              <a:rPr lang="cs-CZ" dirty="0" smtClean="0"/>
              <a:t> </a:t>
            </a:r>
            <a:r>
              <a:rPr lang="cs-CZ" dirty="0" err="1" smtClean="0"/>
              <a:t>cancer</a:t>
            </a:r>
            <a:r>
              <a:rPr lang="cs-CZ" dirty="0" smtClean="0"/>
              <a:t> risk: A </a:t>
            </a:r>
            <a:r>
              <a:rPr lang="cs-CZ" dirty="0" err="1" smtClean="0"/>
              <a:t>systematic</a:t>
            </a:r>
            <a:r>
              <a:rPr lang="cs-CZ" dirty="0" smtClean="0"/>
              <a:t> </a:t>
            </a:r>
            <a:r>
              <a:rPr lang="cs-CZ" dirty="0" err="1" smtClean="0"/>
              <a:t>review</a:t>
            </a:r>
            <a:r>
              <a:rPr lang="cs-CZ" dirty="0" smtClean="0"/>
              <a:t> and meta-</a:t>
            </a:r>
            <a:r>
              <a:rPr lang="cs-CZ" dirty="0" err="1" smtClean="0"/>
              <a:t>analysis</a:t>
            </a:r>
            <a:r>
              <a:rPr lang="cs-CZ" dirty="0" smtClean="0"/>
              <a:t>. </a:t>
            </a:r>
            <a:r>
              <a:rPr lang="cs-CZ" i="1" dirty="0" err="1" smtClean="0"/>
              <a:t>Lung</a:t>
            </a:r>
            <a:r>
              <a:rPr lang="cs-CZ" i="1" dirty="0" smtClean="0"/>
              <a:t> </a:t>
            </a:r>
            <a:r>
              <a:rPr lang="cs-CZ" i="1" dirty="0" err="1" smtClean="0"/>
              <a:t>Cancer</a:t>
            </a:r>
            <a:r>
              <a:rPr lang="cs-CZ" i="1" dirty="0" smtClean="0"/>
              <a:t> (Amsterdam, </a:t>
            </a:r>
            <a:r>
              <a:rPr lang="cs-CZ" i="1" dirty="0" err="1" smtClean="0"/>
              <a:t>Netherlands</a:t>
            </a:r>
            <a:r>
              <a:rPr lang="cs-CZ" i="1" dirty="0" smtClean="0"/>
              <a:t>)</a:t>
            </a:r>
            <a:r>
              <a:rPr lang="cs-CZ" dirty="0" smtClean="0"/>
              <a:t>, </a:t>
            </a:r>
            <a:r>
              <a:rPr lang="cs-CZ" i="1" dirty="0" smtClean="0"/>
              <a:t>95</a:t>
            </a:r>
            <a:r>
              <a:rPr lang="cs-CZ" dirty="0" smtClean="0"/>
              <a:t>, 17–27. http://doi.org/10.1016/j.lungcan.2016.01.021</a:t>
            </a:r>
          </a:p>
          <a:p>
            <a:r>
              <a:rPr lang="en-US" dirty="0" smtClean="0"/>
              <a:t>Ruddy, K. J., &amp; </a:t>
            </a:r>
            <a:r>
              <a:rPr lang="en-US" dirty="0" err="1" smtClean="0"/>
              <a:t>Winer</a:t>
            </a:r>
            <a:r>
              <a:rPr lang="en-US" dirty="0" smtClean="0"/>
              <a:t>, E. P. (2013). Male breast cancer: risk factors, biology, diagnosis, treatment, and survivorship. </a:t>
            </a:r>
            <a:r>
              <a:rPr lang="en-US" i="1" dirty="0" smtClean="0"/>
              <a:t>Annals Of Oncology: Official Journal Of The European Society For Medical Oncology / ESMO</a:t>
            </a:r>
            <a:r>
              <a:rPr lang="en-US" dirty="0" smtClean="0"/>
              <a:t>, </a:t>
            </a:r>
            <a:r>
              <a:rPr lang="en-US" i="1" dirty="0" smtClean="0"/>
              <a:t>24</a:t>
            </a:r>
            <a:r>
              <a:rPr lang="en-US" dirty="0" smtClean="0"/>
              <a:t>(6), 1434–1443. </a:t>
            </a:r>
            <a:r>
              <a:rPr lang="en-US" dirty="0" smtClean="0">
                <a:hlinkClick r:id="rId3"/>
              </a:rPr>
              <a:t>http://doi.org/10.1093/annonc/mdt025</a:t>
            </a:r>
            <a:endParaRPr lang="cs-CZ" dirty="0" smtClean="0"/>
          </a:p>
          <a:p>
            <a:r>
              <a:rPr lang="cs-CZ" dirty="0" err="1" smtClean="0"/>
              <a:t>Vieira</a:t>
            </a:r>
            <a:r>
              <a:rPr lang="cs-CZ" dirty="0" smtClean="0"/>
              <a:t>, A. R., </a:t>
            </a:r>
            <a:r>
              <a:rPr lang="cs-CZ" dirty="0" err="1" smtClean="0"/>
              <a:t>Abar</a:t>
            </a:r>
            <a:r>
              <a:rPr lang="cs-CZ" dirty="0" smtClean="0"/>
              <a:t>, L., </a:t>
            </a:r>
            <a:r>
              <a:rPr lang="cs-CZ" dirty="0" err="1" smtClean="0"/>
              <a:t>Vingeliene</a:t>
            </a:r>
            <a:r>
              <a:rPr lang="cs-CZ" dirty="0" smtClean="0"/>
              <a:t>, S., </a:t>
            </a:r>
            <a:r>
              <a:rPr lang="cs-CZ" dirty="0" err="1" smtClean="0"/>
              <a:t>Chan</a:t>
            </a:r>
            <a:r>
              <a:rPr lang="cs-CZ" dirty="0" smtClean="0"/>
              <a:t>, D. S. M., </a:t>
            </a:r>
            <a:r>
              <a:rPr lang="cs-CZ" dirty="0" err="1" smtClean="0"/>
              <a:t>Aune</a:t>
            </a:r>
            <a:r>
              <a:rPr lang="cs-CZ" dirty="0" smtClean="0"/>
              <a:t>, D., </a:t>
            </a:r>
            <a:r>
              <a:rPr lang="cs-CZ" dirty="0" err="1" smtClean="0"/>
              <a:t>Navarro</a:t>
            </a:r>
            <a:r>
              <a:rPr lang="cs-CZ" dirty="0" smtClean="0"/>
              <a:t>-</a:t>
            </a:r>
            <a:r>
              <a:rPr lang="cs-CZ" dirty="0" err="1" smtClean="0"/>
              <a:t>Rosenblatt</a:t>
            </a:r>
            <a:r>
              <a:rPr lang="cs-CZ" dirty="0" smtClean="0"/>
              <a:t>, D., … </a:t>
            </a:r>
            <a:r>
              <a:rPr lang="cs-CZ" dirty="0" err="1" smtClean="0"/>
              <a:t>Norat</a:t>
            </a:r>
            <a:r>
              <a:rPr lang="cs-CZ" dirty="0" smtClean="0"/>
              <a:t>, T. (2016). </a:t>
            </a:r>
            <a:r>
              <a:rPr lang="cs-CZ" dirty="0" err="1" smtClean="0"/>
              <a:t>Fruits</a:t>
            </a:r>
            <a:r>
              <a:rPr lang="cs-CZ" dirty="0" smtClean="0"/>
              <a:t>, </a:t>
            </a:r>
            <a:r>
              <a:rPr lang="cs-CZ" dirty="0" err="1" smtClean="0"/>
              <a:t>vegetables</a:t>
            </a:r>
            <a:r>
              <a:rPr lang="cs-CZ" dirty="0" smtClean="0"/>
              <a:t> and </a:t>
            </a:r>
            <a:r>
              <a:rPr lang="cs-CZ" dirty="0" err="1" smtClean="0"/>
              <a:t>lung</a:t>
            </a:r>
            <a:r>
              <a:rPr lang="cs-CZ" dirty="0" smtClean="0"/>
              <a:t> </a:t>
            </a:r>
            <a:r>
              <a:rPr lang="cs-CZ" dirty="0" err="1" smtClean="0"/>
              <a:t>cancer</a:t>
            </a:r>
            <a:r>
              <a:rPr lang="cs-CZ" dirty="0" smtClean="0"/>
              <a:t> risk: a </a:t>
            </a:r>
            <a:r>
              <a:rPr lang="cs-CZ" dirty="0" err="1" smtClean="0"/>
              <a:t>systematic</a:t>
            </a:r>
            <a:r>
              <a:rPr lang="cs-CZ" dirty="0" smtClean="0"/>
              <a:t> </a:t>
            </a:r>
            <a:r>
              <a:rPr lang="cs-CZ" dirty="0" err="1" smtClean="0"/>
              <a:t>review</a:t>
            </a:r>
            <a:r>
              <a:rPr lang="cs-CZ" dirty="0" smtClean="0"/>
              <a:t> and meta-</a:t>
            </a:r>
            <a:r>
              <a:rPr lang="cs-CZ" dirty="0" err="1" smtClean="0"/>
              <a:t>analysis</a:t>
            </a:r>
            <a:r>
              <a:rPr lang="cs-CZ" dirty="0" smtClean="0"/>
              <a:t>. </a:t>
            </a:r>
            <a:r>
              <a:rPr lang="cs-CZ" i="1" dirty="0" err="1" smtClean="0"/>
              <a:t>Annals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Oncology</a:t>
            </a:r>
            <a:r>
              <a:rPr lang="cs-CZ" i="1" dirty="0" smtClean="0"/>
              <a:t>: </a:t>
            </a:r>
            <a:r>
              <a:rPr lang="cs-CZ" i="1" dirty="0" err="1" smtClean="0"/>
              <a:t>Official</a:t>
            </a:r>
            <a:r>
              <a:rPr lang="cs-CZ" i="1" dirty="0" smtClean="0"/>
              <a:t> </a:t>
            </a:r>
            <a:r>
              <a:rPr lang="cs-CZ" i="1" dirty="0" err="1" smtClean="0"/>
              <a:t>Journal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European</a:t>
            </a:r>
            <a:r>
              <a:rPr lang="cs-CZ" i="1" dirty="0" smtClean="0"/>
              <a:t> Society </a:t>
            </a:r>
            <a:r>
              <a:rPr lang="cs-CZ" i="1" dirty="0" err="1" smtClean="0"/>
              <a:t>for</a:t>
            </a:r>
            <a:r>
              <a:rPr lang="cs-CZ" i="1" dirty="0" smtClean="0"/>
              <a:t> </a:t>
            </a:r>
            <a:r>
              <a:rPr lang="cs-CZ" i="1" dirty="0" err="1" smtClean="0"/>
              <a:t>Medical</a:t>
            </a:r>
            <a:r>
              <a:rPr lang="cs-CZ" i="1" dirty="0" smtClean="0"/>
              <a:t> </a:t>
            </a:r>
            <a:r>
              <a:rPr lang="cs-CZ" i="1" dirty="0" err="1" smtClean="0"/>
              <a:t>Oncology</a:t>
            </a:r>
            <a:r>
              <a:rPr lang="cs-CZ" i="1" dirty="0" smtClean="0"/>
              <a:t> / ESMO</a:t>
            </a:r>
            <a:r>
              <a:rPr lang="cs-CZ" dirty="0" smtClean="0"/>
              <a:t>, </a:t>
            </a:r>
            <a:r>
              <a:rPr lang="cs-CZ" i="1" dirty="0" smtClean="0"/>
              <a:t>27</a:t>
            </a:r>
            <a:r>
              <a:rPr lang="cs-CZ" dirty="0" smtClean="0"/>
              <a:t>(1), 81–96. http://doi.org/10.1093/annonc/mdv381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Prevence -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Nekouřit, nepohybovat se v zakouřeném prostření, ne azbest a radon</a:t>
            </a:r>
          </a:p>
          <a:p>
            <a:r>
              <a:rPr lang="cs-CZ" dirty="0" smtClean="0"/>
              <a:t>FA dle poznatků pro běžnou populaci</a:t>
            </a:r>
          </a:p>
          <a:p>
            <a:r>
              <a:rPr lang="cs-CZ" dirty="0" smtClean="0"/>
              <a:t>Racionální strava</a:t>
            </a:r>
          </a:p>
          <a:p>
            <a:r>
              <a:rPr lang="cs-CZ" dirty="0" smtClean="0"/>
              <a:t>Neprokázán vliv NSA, kortikoidů a </a:t>
            </a:r>
            <a:r>
              <a:rPr lang="cs-CZ" dirty="0" err="1" smtClean="0"/>
              <a:t>statinů</a:t>
            </a:r>
            <a:endParaRPr lang="cs-CZ" dirty="0" smtClean="0"/>
          </a:p>
          <a:p>
            <a:r>
              <a:rPr lang="cs-CZ" dirty="0" smtClean="0"/>
              <a:t>Ne vysoké dávky beta karotenu a vit. E</a:t>
            </a:r>
          </a:p>
          <a:p>
            <a:r>
              <a:rPr lang="cs-CZ" dirty="0" smtClean="0"/>
              <a:t>Ne hormonální terapie a vysoké dávky alkoholu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414600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DĚKUJEME ZA POZORNOST</a:t>
            </a:r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1609"/>
          </a:xfrm>
        </p:spPr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96291"/>
            <a:ext cx="8596668" cy="4545071"/>
          </a:xfrm>
        </p:spPr>
        <p:txBody>
          <a:bodyPr>
            <a:normAutofit fontScale="62500" lnSpcReduction="20000"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www.wikiskripta.eu/index.php/Klasifikace_n%C3%A1dor%C5%AF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is.muni.cz/do/rect/el/estud/prif/ps13/genotox/web/pages/01_nador.html</a:t>
            </a:r>
            <a:endParaRPr lang="cs-CZ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www.wikiskripta.eu/index.php/N%C3%A1dory_neuroektodermov%C3%A9</a:t>
            </a:r>
            <a:endParaRPr lang="cs-CZ" dirty="0" smtClean="0"/>
          </a:p>
          <a:p>
            <a:r>
              <a:rPr lang="cs-CZ" dirty="0"/>
              <a:t>STŘÍTESKÝ, Jan. </a:t>
            </a:r>
            <a:r>
              <a:rPr lang="cs-CZ" i="1" dirty="0"/>
              <a:t>Patologie. </a:t>
            </a:r>
            <a:r>
              <a:rPr lang="cs-CZ" dirty="0"/>
              <a:t>1. vydání. Olomouc : </a:t>
            </a:r>
            <a:r>
              <a:rPr lang="cs-CZ" dirty="0" err="1"/>
              <a:t>Epava</a:t>
            </a:r>
            <a:r>
              <a:rPr lang="cs-CZ" dirty="0"/>
              <a:t>, 2001. 338 s. </a:t>
            </a:r>
            <a:r>
              <a:rPr lang="cs-CZ" dirty="0">
                <a:hlinkClick r:id="rId5"/>
              </a:rPr>
              <a:t>ISBN </a:t>
            </a:r>
            <a:r>
              <a:rPr lang="cs-CZ" dirty="0" smtClean="0">
                <a:hlinkClick r:id="rId5"/>
              </a:rPr>
              <a:t>80-86297-06-3</a:t>
            </a:r>
            <a:endParaRPr lang="cs-CZ" dirty="0" smtClean="0"/>
          </a:p>
          <a:p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ec.europa.eu/eurostat/statistics-explained/index.php/Causes_of_death_statistics/cs</a:t>
            </a:r>
            <a:endParaRPr lang="cs-CZ" dirty="0" smtClean="0"/>
          </a:p>
          <a:p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www.uzis.cz/katalog/zdravotnicka-statistika/novotvary</a:t>
            </a:r>
            <a:endParaRPr lang="cs-CZ" dirty="0" smtClean="0"/>
          </a:p>
          <a:p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www.cancerresearchuk.org/health-professional/cancer-statistics/worldwide-cancer/incidence#heading-Zero</a:t>
            </a:r>
            <a:endParaRPr lang="cs-CZ" dirty="0" smtClean="0"/>
          </a:p>
          <a:p>
            <a:r>
              <a:rPr lang="cs-CZ" dirty="0">
                <a:hlinkClick r:id="rId9"/>
              </a:rPr>
              <a:t>http://www.svod.cz/analyse.php?modul=incmor</a:t>
            </a:r>
            <a:r>
              <a:rPr lang="cs-CZ" dirty="0" smtClean="0">
                <a:hlinkClick r:id="rId9"/>
              </a:rPr>
              <a:t>#</a:t>
            </a:r>
            <a:endParaRPr lang="cs-CZ" dirty="0" smtClean="0"/>
          </a:p>
          <a:p>
            <a:r>
              <a:rPr lang="cs-CZ" dirty="0">
                <a:hlinkClick r:id="rId10"/>
              </a:rPr>
              <a:t>http://</a:t>
            </a:r>
            <a:r>
              <a:rPr lang="cs-CZ" dirty="0" smtClean="0">
                <a:hlinkClick r:id="rId10"/>
              </a:rPr>
              <a:t>www.wikiskripta.eu/index.php/Kolorekt%C3%A1ln%C3%AD_karcinom</a:t>
            </a:r>
            <a:endParaRPr lang="cs-CZ" dirty="0" smtClean="0"/>
          </a:p>
          <a:p>
            <a:r>
              <a:rPr lang="cs-CZ" dirty="0">
                <a:hlinkClick r:id="rId11"/>
              </a:rPr>
              <a:t>http://</a:t>
            </a:r>
            <a:r>
              <a:rPr lang="cs-CZ" dirty="0" smtClean="0">
                <a:hlinkClick r:id="rId11"/>
              </a:rPr>
              <a:t>www.med.muni.cz/centrumprevence/informace-pro-vas/rizika-nemoci/7-priciny-rakoviny.html</a:t>
            </a:r>
            <a:endParaRPr lang="cs-CZ" dirty="0" smtClean="0"/>
          </a:p>
          <a:p>
            <a:r>
              <a:rPr lang="cs-CZ" dirty="0">
                <a:hlinkClick r:id="rId12"/>
              </a:rPr>
              <a:t>http://</a:t>
            </a:r>
            <a:r>
              <a:rPr lang="cs-CZ" dirty="0" smtClean="0">
                <a:hlinkClick r:id="rId12"/>
              </a:rPr>
              <a:t>www.wikiskripta.eu/index.php/N%C3%A1dory_prsu</a:t>
            </a:r>
            <a:endParaRPr lang="cs-CZ" dirty="0" smtClean="0"/>
          </a:p>
          <a:p>
            <a:r>
              <a:rPr lang="cs-CZ" dirty="0">
                <a:hlinkClick r:id="rId13" action="ppaction://hlinkfile"/>
              </a:rPr>
              <a:t>file:///C:/</a:t>
            </a:r>
            <a:r>
              <a:rPr lang="cs-CZ" dirty="0" smtClean="0">
                <a:hlinkClick r:id="rId13" action="ppaction://hlinkfile"/>
              </a:rPr>
              <a:t>Users/karel/Downloads/Meyerhardt%20et%20al%20NHS%20PA%20and%20Colon%20CA.pdf</a:t>
            </a:r>
            <a:endParaRPr lang="cs-CZ" dirty="0" smtClean="0"/>
          </a:p>
          <a:p>
            <a:r>
              <a:rPr lang="cs-CZ" dirty="0">
                <a:hlinkClick r:id="rId14"/>
              </a:rPr>
              <a:t>http://</a:t>
            </a:r>
            <a:r>
              <a:rPr lang="cs-CZ" dirty="0" smtClean="0">
                <a:hlinkClick r:id="rId14"/>
              </a:rPr>
              <a:t>eds.b.ebscohost.com.ezproxy.muni.cz/eds/detail/detail?vid=17&amp;sid=8772a05d-9090-4c64-b3f0-4a038f1e7e23%40sessionmgr104&amp;hid=122&amp;bdata=JkF1dGhUeXBlPWlwLGNvb2tpZSx1aWQmbGFuZz1jcyZzaXRlPWVkcy1saXZlJnNjb3BlPXNpdGU%3d#AN=25918293&amp;db=mdc</a:t>
            </a:r>
            <a:endParaRPr lang="cs-CZ" dirty="0" smtClean="0"/>
          </a:p>
          <a:p>
            <a:r>
              <a:rPr lang="cs-CZ" dirty="0">
                <a:hlinkClick r:id="rId15"/>
              </a:rPr>
              <a:t>http://</a:t>
            </a:r>
            <a:r>
              <a:rPr lang="cs-CZ" dirty="0" smtClean="0">
                <a:hlinkClick r:id="rId15"/>
              </a:rPr>
              <a:t>jama.jamanetwork.com/article.aspx?articleid=200955&amp;resultclick=3</a:t>
            </a:r>
            <a:endParaRPr lang="cs-CZ" dirty="0" smtClean="0"/>
          </a:p>
          <a:p>
            <a:r>
              <a:rPr lang="cs-CZ" dirty="0">
                <a:hlinkClick r:id="rId16"/>
              </a:rPr>
              <a:t>http://</a:t>
            </a:r>
            <a:r>
              <a:rPr lang="cs-CZ" dirty="0" smtClean="0">
                <a:hlinkClick r:id="rId16"/>
              </a:rPr>
              <a:t>eds.b.ebscohost.com.ezproxy.muni.cz/eds/detail/detail?vid=31&amp;sid=8772a05d-9090-4c64-b3f0-4a038f1e7e23%40sessionmgr104&amp;hid=122&amp;bdata=JkF1dGhUeXBlPWlwLGNvb2tpZSx1aWQmbGFuZz1jcyZzaXRlPWVkcy1saXZlJnNjb3BlPXNpdGU%3d#AN=24911404&amp;db=mdc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9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574" y="214745"/>
            <a:ext cx="4289521" cy="1320800"/>
          </a:xfrm>
        </p:spPr>
        <p:txBody>
          <a:bodyPr>
            <a:normAutofit fontScale="90000"/>
          </a:bodyPr>
          <a:lstStyle/>
          <a:p>
            <a:r>
              <a:rPr lang="cs-CZ" dirty="0"/>
              <a:t>Nádorová onemocnění ve světě - </a:t>
            </a:r>
            <a:r>
              <a:rPr lang="cs-CZ" dirty="0" smtClean="0"/>
              <a:t>úmrtnost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86" y="-1"/>
            <a:ext cx="6914914" cy="6858001"/>
          </a:xfr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724093" y="1488613"/>
            <a:ext cx="4196002" cy="23975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Úmrtí v roce 2012: 8,2 milionu</a:t>
            </a:r>
          </a:p>
          <a:p>
            <a:r>
              <a:rPr lang="cs-CZ" dirty="0" smtClean="0"/>
              <a:t>Úmrtnost: </a:t>
            </a:r>
          </a:p>
          <a:p>
            <a:pPr lvl="1"/>
            <a:r>
              <a:rPr lang="cs-CZ" dirty="0" smtClean="0"/>
              <a:t>126/100 000 muži</a:t>
            </a:r>
          </a:p>
          <a:p>
            <a:pPr lvl="1"/>
            <a:r>
              <a:rPr lang="cs-CZ" dirty="0" smtClean="0"/>
              <a:t>83/100 000 ženy</a:t>
            </a:r>
          </a:p>
          <a:p>
            <a:r>
              <a:rPr lang="cs-CZ" dirty="0" smtClean="0"/>
              <a:t>Nejrozšířenější: rakovina plic (19,4 %), jater (9,1 %), žaludku (8,8 %), tlustého střeva (8,5 %), prsu (6,4 %)</a:t>
            </a:r>
          </a:p>
          <a:p>
            <a:endParaRPr lang="cs-CZ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476486" y="645789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Cancer</a:t>
            </a:r>
            <a:r>
              <a:rPr lang="cs-CZ" sz="1000" dirty="0"/>
              <a:t> </a:t>
            </a:r>
            <a:r>
              <a:rPr lang="cs-CZ" sz="1000" dirty="0" err="1"/>
              <a:t>Research</a:t>
            </a:r>
            <a:r>
              <a:rPr lang="cs-CZ" sz="1000" dirty="0"/>
              <a:t> </a:t>
            </a:r>
            <a:r>
              <a:rPr lang="cs-CZ" sz="1000" dirty="0" smtClean="0"/>
              <a:t>UK</a:t>
            </a:r>
            <a:r>
              <a:rPr lang="cs-CZ" sz="1000" dirty="0"/>
              <a:t>, http://www.cancerresearchuk.org/health-professional/cancer-statistics/worldwide-cancer/mortality#heading-Zero</a:t>
            </a:r>
            <a:endParaRPr lang="cs-CZ" sz="1000" dirty="0" smtClean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77333" y="4000501"/>
            <a:ext cx="4196002" cy="2511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/>
              <a:t>Údaje na 100 000 obyvatel:</a:t>
            </a:r>
          </a:p>
          <a:p>
            <a:r>
              <a:rPr lang="cs-CZ" sz="1600" dirty="0" smtClean="0"/>
              <a:t>Mongolsko: 161</a:t>
            </a:r>
          </a:p>
          <a:p>
            <a:r>
              <a:rPr lang="cs-CZ" sz="1600" dirty="0" smtClean="0"/>
              <a:t>Maďarsko: 152</a:t>
            </a:r>
          </a:p>
          <a:p>
            <a:r>
              <a:rPr lang="cs-CZ" sz="1600" dirty="0" smtClean="0"/>
              <a:t>Kazachstán: 140</a:t>
            </a:r>
          </a:p>
          <a:p>
            <a:r>
              <a:rPr lang="cs-CZ" sz="1600" dirty="0" smtClean="0"/>
              <a:t>ČR: 121</a:t>
            </a:r>
          </a:p>
          <a:p>
            <a:r>
              <a:rPr lang="cs-CZ" sz="1600" dirty="0" smtClean="0"/>
              <a:t>DE, ITA, NOR, AUT, EE, ES, CAN: cca 100</a:t>
            </a:r>
          </a:p>
          <a:p>
            <a:r>
              <a:rPr lang="cs-CZ" sz="1600" dirty="0" smtClean="0"/>
              <a:t>Mexiko, Uzbekistán: 68 - 69</a:t>
            </a:r>
          </a:p>
          <a:p>
            <a:r>
              <a:rPr lang="cs-CZ" sz="1600" dirty="0" smtClean="0"/>
              <a:t>Omán: 55</a:t>
            </a:r>
          </a:p>
          <a:p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47016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úmrtí na 100 000 obyvatel v letech 2004 – 2012 (muži),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ec.europa.eu/eurostat/statistics-explained/images/2/2d/Causes_of_death_%E2%80%94_standardised_death_rate_per_100_000_inhabitants%2C_males%2C_EU-28%2C_2004%E2%80%9312_%28%C2%B9%29_%282009_%3D_100%29_YB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0" y="1948586"/>
            <a:ext cx="95726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522913" y="6502500"/>
            <a:ext cx="7669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http://ec.europa.eu/eurostat/statistics-explained/index.php/Causes_of_death_statistics/cs</a:t>
            </a:r>
          </a:p>
        </p:txBody>
      </p:sp>
    </p:spTree>
    <p:extLst>
      <p:ext uri="{BB962C8B-B14F-4D97-AF65-F5344CB8AC3E}">
        <p14:creationId xmlns:p14="http://schemas.microsoft.com/office/powerpoint/2010/main" val="2677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úmrtí na 100 000 obyvatel v letech 2004 – 2012 </a:t>
            </a:r>
            <a:r>
              <a:rPr lang="cs-CZ" dirty="0" smtClean="0"/>
              <a:t>(ženy), </a:t>
            </a:r>
            <a:r>
              <a:rPr lang="cs-CZ" dirty="0"/>
              <a:t>EU</a:t>
            </a:r>
          </a:p>
        </p:txBody>
      </p:sp>
      <p:pic>
        <p:nvPicPr>
          <p:cNvPr id="4098" name="Picture 2" descr="http://ec.europa.eu/eurostat/statistics-explained/images/c/c7/Causes_of_death_%E2%80%94_standardised_death_rate_per_100_000_inhabitants%2C_females%2C_EU-28%2C_2004%E2%80%9312_%28%C2%B9%29_%282009_%3D_100%29_YB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73" y="1820862"/>
            <a:ext cx="9572625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522913" y="6550223"/>
            <a:ext cx="7669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http://ec.europa.eu/eurostat/statistics-explained/index.php/Causes_of_death_statistics/cs</a:t>
            </a:r>
          </a:p>
        </p:txBody>
      </p:sp>
    </p:spTree>
    <p:extLst>
      <p:ext uri="{BB962C8B-B14F-4D97-AF65-F5344CB8AC3E}">
        <p14:creationId xmlns:p14="http://schemas.microsoft.com/office/powerpoint/2010/main" val="17362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10836"/>
            <a:ext cx="8596668" cy="1320800"/>
          </a:xfrm>
        </p:spPr>
        <p:txBody>
          <a:bodyPr/>
          <a:lstStyle/>
          <a:p>
            <a:r>
              <a:rPr lang="cs-CZ" dirty="0" smtClean="0"/>
              <a:t>Míra úmrtnosti na 100 000 (Evropa) v roce 2012</a:t>
            </a:r>
            <a:endParaRPr lang="cs-CZ" dirty="0"/>
          </a:p>
        </p:txBody>
      </p:sp>
      <p:pic>
        <p:nvPicPr>
          <p:cNvPr id="5122" name="Picture 2" descr="http://ec.europa.eu/eurostat/statistics-explained/images/5/5c/Causes_of_death_%E2%80%94_standardised_death_rate%2C_2012_%28per_100_000_inhabitants%29_YB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331927"/>
            <a:ext cx="9172286" cy="655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204364" y="0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/>
              <a:t>http://ec.europa.eu/eurostat/statistics-explained/index.php/Causes_of_death_statistics/cs</a:t>
            </a:r>
          </a:p>
        </p:txBody>
      </p:sp>
    </p:spTree>
    <p:extLst>
      <p:ext uri="{BB962C8B-B14F-4D97-AF65-F5344CB8AC3E}">
        <p14:creationId xmlns:p14="http://schemas.microsoft.com/office/powerpoint/2010/main" val="39442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10836"/>
            <a:ext cx="8596668" cy="1320800"/>
          </a:xfrm>
        </p:spPr>
        <p:txBody>
          <a:bodyPr/>
          <a:lstStyle/>
          <a:p>
            <a:r>
              <a:rPr lang="cs-CZ" dirty="0"/>
              <a:t>I</a:t>
            </a:r>
            <a:r>
              <a:rPr lang="cs-CZ" dirty="0" smtClean="0"/>
              <a:t>ncidence</a:t>
            </a:r>
            <a:r>
              <a:rPr lang="cs-CZ" dirty="0" smtClean="0"/>
              <a:t> </a:t>
            </a:r>
            <a:r>
              <a:rPr lang="cs-CZ" dirty="0" smtClean="0"/>
              <a:t>ČR/svět na 100 000 obyvatel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79" y="1169874"/>
            <a:ext cx="8290021" cy="5688126"/>
          </a:xfrm>
        </p:spPr>
      </p:pic>
      <p:sp>
        <p:nvSpPr>
          <p:cNvPr id="5" name="TextovéPole 4"/>
          <p:cNvSpPr txBox="1"/>
          <p:nvPr/>
        </p:nvSpPr>
        <p:spPr>
          <a:xfrm>
            <a:off x="396780" y="1473199"/>
            <a:ext cx="304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Incidence</a:t>
            </a:r>
            <a:r>
              <a:rPr lang="cs-CZ" dirty="0" smtClean="0"/>
              <a:t> </a:t>
            </a:r>
            <a:r>
              <a:rPr lang="cs-CZ" dirty="0" smtClean="0"/>
              <a:t>v ČR v roce 2012 na rakovinu: 293/100 000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19477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2109</Words>
  <Application>Microsoft Office PowerPoint</Application>
  <PresentationFormat>Širokoúhlá obrazovka</PresentationFormat>
  <Paragraphs>323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47</vt:i4>
      </vt:variant>
    </vt:vector>
  </HeadingPairs>
  <TitlesOfParts>
    <vt:vector size="54" baseType="lpstr">
      <vt:lpstr>Arial</vt:lpstr>
      <vt:lpstr>Calibri</vt:lpstr>
      <vt:lpstr>Calibri Light</vt:lpstr>
      <vt:lpstr>Trebuchet MS</vt:lpstr>
      <vt:lpstr>Wingdings 3</vt:lpstr>
      <vt:lpstr>Faseta</vt:lpstr>
      <vt:lpstr>Motiv Office</vt:lpstr>
      <vt:lpstr>Karcinomy</vt:lpstr>
      <vt:lpstr>Nádorová onemocnění</vt:lpstr>
      <vt:lpstr>Nádorová onemocnění</vt:lpstr>
      <vt:lpstr>Nádorová onemocnění ve světě - incidence</vt:lpstr>
      <vt:lpstr>Nádorová onemocnění ve světě - úmrtnost</vt:lpstr>
      <vt:lpstr>Příčiny úmrtí na 100 000 obyvatel v letech 2004 – 2012 (muži), EU</vt:lpstr>
      <vt:lpstr>Příčiny úmrtí na 100 000 obyvatel v letech 2004 – 2012 (ženy), EU</vt:lpstr>
      <vt:lpstr>Míra úmrtnosti na 100 000 (Evropa) v roce 2012</vt:lpstr>
      <vt:lpstr>Incidence ČR/svět na 100 000 obyvatel</vt:lpstr>
      <vt:lpstr>Míra úmrtnosti ČR/svět na 100 000 obyvatel</vt:lpstr>
      <vt:lpstr>Incidence a úmrtnost na zhoubné nádory v ČR v letech 2010 - 2011</vt:lpstr>
      <vt:lpstr>Prezentace aplikace PowerPoint</vt:lpstr>
      <vt:lpstr>Prezentace aplikace PowerPoint</vt:lpstr>
      <vt:lpstr>Prezentace aplikace PowerPoint</vt:lpstr>
      <vt:lpstr>Prezentace aplikace PowerPoint</vt:lpstr>
      <vt:lpstr>Kolorektální karcinom C18-C21</vt:lpstr>
      <vt:lpstr>Kolorektální karcinom C18-C21</vt:lpstr>
      <vt:lpstr>Kolorektální karcinom C18-C21</vt:lpstr>
      <vt:lpstr>Kolorektální karcinom C18-C21</vt:lpstr>
      <vt:lpstr>Prezentace aplikace PowerPoint</vt:lpstr>
      <vt:lpstr>Pohybová aktivita a kolorektální karcinom </vt:lpstr>
      <vt:lpstr>Prezentace aplikace PowerPoint</vt:lpstr>
      <vt:lpstr>Pohybová aktivita a kolorektální karcinom </vt:lpstr>
      <vt:lpstr>Karcinom prsu C50</vt:lpstr>
      <vt:lpstr>Karcinom prsu C50</vt:lpstr>
      <vt:lpstr>Karcinom prsu C50 - epidemiologie</vt:lpstr>
      <vt:lpstr>Karcinom prsu C50 - epidemiologie</vt:lpstr>
      <vt:lpstr>Prezentace aplikace PowerPoint</vt:lpstr>
      <vt:lpstr>Pohybová aktivita a karcinom prsu</vt:lpstr>
      <vt:lpstr>Pohybová aktivita a karcinom prsu</vt:lpstr>
      <vt:lpstr>Prezentace aplikace PowerPoint</vt:lpstr>
      <vt:lpstr>Karcinom prostaty - epidemiologie</vt:lpstr>
      <vt:lpstr>Incidence </vt:lpstr>
      <vt:lpstr>Incidence, mortalita ČR</vt:lpstr>
      <vt:lpstr>Incidence, mortalita v ČR</vt:lpstr>
      <vt:lpstr>Rizikové faktory</vt:lpstr>
      <vt:lpstr>Kl. Obraz, dg., léčba</vt:lpstr>
      <vt:lpstr>Léčba a fyzická aktivita </vt:lpstr>
      <vt:lpstr>Léčba - shrnutí</vt:lpstr>
      <vt:lpstr>Rakovina plic - muži</vt:lpstr>
      <vt:lpstr>Rakovina plic - epidemiologie</vt:lpstr>
      <vt:lpstr>Incidence a mortalita v ČR</vt:lpstr>
      <vt:lpstr>Rizikové faktory, projevy, léčba</vt:lpstr>
      <vt:lpstr>Prevence</vt:lpstr>
      <vt:lpstr>Prevence - shrnutí</vt:lpstr>
      <vt:lpstr>DĚKUJEME ZA POZORNOST</vt:lpstr>
      <vt:lpstr>Zdroje: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Organizace turistického výletu</dc:title>
  <dc:creator>Klára Novotná</dc:creator>
  <cp:lastModifiedBy>Klára Novotná</cp:lastModifiedBy>
  <cp:revision>133</cp:revision>
  <dcterms:created xsi:type="dcterms:W3CDTF">2016-04-19T20:34:50Z</dcterms:created>
  <dcterms:modified xsi:type="dcterms:W3CDTF">2016-04-25T07:22:55Z</dcterms:modified>
</cp:coreProperties>
</file>