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3" r:id="rId4"/>
    <p:sldId id="269" r:id="rId5"/>
    <p:sldId id="275" r:id="rId6"/>
    <p:sldId id="270" r:id="rId7"/>
    <p:sldId id="259" r:id="rId8"/>
    <p:sldId id="260" r:id="rId9"/>
    <p:sldId id="268" r:id="rId10"/>
    <p:sldId id="271" r:id="rId11"/>
    <p:sldId id="272" r:id="rId12"/>
    <p:sldId id="273" r:id="rId13"/>
    <p:sldId id="280" r:id="rId14"/>
    <p:sldId id="281" r:id="rId15"/>
    <p:sldId id="282" r:id="rId16"/>
    <p:sldId id="277" r:id="rId17"/>
    <p:sldId id="278" r:id="rId18"/>
    <p:sldId id="279" r:id="rId19"/>
    <p:sldId id="274" r:id="rId20"/>
    <p:sldId id="276" r:id="rId21"/>
    <p:sldId id="284" r:id="rId22"/>
    <p:sldId id="258" r:id="rId23"/>
    <p:sldId id="289" r:id="rId24"/>
    <p:sldId id="264" r:id="rId25"/>
    <p:sldId id="266" r:id="rId26"/>
    <p:sldId id="292" r:id="rId27"/>
    <p:sldId id="286" r:id="rId28"/>
    <p:sldId id="287" r:id="rId29"/>
    <p:sldId id="290" r:id="rId30"/>
    <p:sldId id="265" r:id="rId31"/>
    <p:sldId id="294" r:id="rId32"/>
    <p:sldId id="285" r:id="rId33"/>
    <p:sldId id="288" r:id="rId34"/>
    <p:sldId id="295" r:id="rId35"/>
    <p:sldId id="296" r:id="rId36"/>
    <p:sldId id="297" r:id="rId37"/>
    <p:sldId id="299" r:id="rId38"/>
    <p:sldId id="298" r:id="rId39"/>
    <p:sldId id="300" r:id="rId40"/>
    <p:sldId id="301" r:id="rId41"/>
    <p:sldId id="30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>
        <p:scale>
          <a:sx n="70" d="100"/>
          <a:sy n="70" d="100"/>
        </p:scale>
        <p:origin x="-61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C4646-68E5-4F7D-ABC4-57DF20A8C91B}" type="datetimeFigureOut">
              <a:rPr lang="cs-CZ"/>
              <a:pPr/>
              <a:t>3.5.2016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A5E14-1E35-45EA-AC66-EE698DBE39F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137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2448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0733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513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9273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9273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7448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40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120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E14-1E35-45EA-AC66-EE698DBE39FD}" type="slidenum">
              <a:rPr lang="cs-CZ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2725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charset="0"/>
              </a:rPr>
              <a:t>CHRONICKÁ RESPIRAČNÍ ONEMOCNĚNÍ</a:t>
            </a:r>
            <a:endParaRPr lang="cs-CZ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803057"/>
            <a:ext cx="8791575" cy="1098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/>
              <a:t>Andrea </a:t>
            </a:r>
            <a:r>
              <a:rPr lang="en-US" dirty="0" err="1"/>
              <a:t>martincová</a:t>
            </a:r>
            <a:endParaRPr lang="cs-CZ" dirty="0"/>
          </a:p>
          <a:p>
            <a:pPr algn="r"/>
            <a:r>
              <a:rPr lang="en-US" dirty="0"/>
              <a:t>Dana </a:t>
            </a:r>
            <a:r>
              <a:rPr lang="en-US" dirty="0" err="1"/>
              <a:t>pospíšilová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ASTMA BRONCHIALE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revalence astmatu je 8%, u dětí 12 – 15%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15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Léčba astmatu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5752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farmakoterapie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dirty="0" err="1">
                <a:solidFill>
                  <a:schemeClr val="bg1"/>
                </a:solidFill>
              </a:rPr>
              <a:t>bronchodilatancia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mukolytika</a:t>
            </a:r>
            <a:r>
              <a:rPr lang="cs-CZ" dirty="0">
                <a:solidFill>
                  <a:schemeClr val="bg1"/>
                </a:solidFill>
              </a:rPr>
              <a:t>, sedativa, </a:t>
            </a:r>
            <a:r>
              <a:rPr lang="cs-CZ" dirty="0" smtClean="0">
                <a:solidFill>
                  <a:schemeClr val="bg1"/>
                </a:solidFill>
              </a:rPr>
              <a:t>…,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klimatoterapie </a:t>
            </a:r>
            <a:r>
              <a:rPr lang="cs-CZ" b="1" dirty="0">
                <a:solidFill>
                  <a:schemeClr val="bg1"/>
                </a:solidFill>
              </a:rPr>
              <a:t>a speleoterapie </a:t>
            </a:r>
            <a:r>
              <a:rPr lang="cs-CZ" dirty="0" smtClean="0">
                <a:solidFill>
                  <a:schemeClr val="bg1"/>
                </a:solidFill>
              </a:rPr>
              <a:t>- Ostrov </a:t>
            </a:r>
            <a:r>
              <a:rPr lang="cs-CZ" dirty="0">
                <a:solidFill>
                  <a:schemeClr val="bg1"/>
                </a:solidFill>
              </a:rPr>
              <a:t>u Macochy, Moravský </a:t>
            </a:r>
            <a:r>
              <a:rPr lang="cs-CZ" dirty="0" smtClean="0">
                <a:solidFill>
                  <a:schemeClr val="bg1"/>
                </a:solidFill>
              </a:rPr>
              <a:t>kras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lázeňská </a:t>
            </a:r>
            <a:r>
              <a:rPr lang="cs-CZ" b="1" dirty="0">
                <a:solidFill>
                  <a:schemeClr val="bg1"/>
                </a:solidFill>
              </a:rPr>
              <a:t>léčba </a:t>
            </a:r>
            <a:r>
              <a:rPr lang="cs-CZ" dirty="0">
                <a:solidFill>
                  <a:schemeClr val="bg1"/>
                </a:solidFill>
              </a:rPr>
              <a:t>– využívání přírodních podmínek, minerální </a:t>
            </a:r>
            <a:r>
              <a:rPr lang="cs-CZ" dirty="0" smtClean="0">
                <a:solidFill>
                  <a:schemeClr val="bg1"/>
                </a:solidFill>
              </a:rPr>
              <a:t>vody, rehabilitace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úprava </a:t>
            </a:r>
            <a:r>
              <a:rPr lang="cs-CZ" b="1" dirty="0">
                <a:solidFill>
                  <a:schemeClr val="bg1"/>
                </a:solidFill>
              </a:rPr>
              <a:t>prostředí 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vyrovnávací </a:t>
            </a:r>
            <a:r>
              <a:rPr lang="cs-CZ" b="1" dirty="0">
                <a:solidFill>
                  <a:schemeClr val="bg1"/>
                </a:solidFill>
              </a:rPr>
              <a:t>cvičení, psychoterapie, relaxace </a:t>
            </a:r>
            <a:r>
              <a:rPr lang="cs-CZ" dirty="0">
                <a:solidFill>
                  <a:schemeClr val="bg1"/>
                </a:solidFill>
              </a:rPr>
              <a:t>– uvolňování svalového napětí a navození duševního </a:t>
            </a:r>
            <a:r>
              <a:rPr lang="cs-CZ" dirty="0" smtClean="0">
                <a:solidFill>
                  <a:schemeClr val="bg1"/>
                </a:solidFill>
              </a:rPr>
              <a:t>klidu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sport</a:t>
            </a:r>
            <a:r>
              <a:rPr lang="cs-CZ" dirty="0" smtClean="0">
                <a:solidFill>
                  <a:schemeClr val="bg1"/>
                </a:solidFill>
              </a:rPr>
              <a:t> - </a:t>
            </a:r>
            <a:r>
              <a:rPr lang="cs-CZ" dirty="0">
                <a:solidFill>
                  <a:schemeClr val="bg1"/>
                </a:solidFill>
              </a:rPr>
              <a:t>udržení a zlepšení celkového stavu organismu </a:t>
            </a:r>
          </a:p>
        </p:txBody>
      </p:sp>
    </p:spTree>
    <p:extLst>
      <p:ext uri="{BB962C8B-B14F-4D97-AF65-F5344CB8AC3E}">
        <p14:creationId xmlns="" xmlns:p14="http://schemas.microsoft.com/office/powerpoint/2010/main" val="97223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Astma a PA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ravidelná PA - zlepšení </a:t>
            </a:r>
            <a:r>
              <a:rPr lang="cs-CZ" dirty="0">
                <a:solidFill>
                  <a:schemeClr val="bg1"/>
                </a:solidFill>
              </a:rPr>
              <a:t>dýchacího, </a:t>
            </a:r>
            <a:r>
              <a:rPr lang="cs-CZ" dirty="0" smtClean="0">
                <a:solidFill>
                  <a:schemeClr val="bg1"/>
                </a:solidFill>
              </a:rPr>
              <a:t>oběhového ústrojí, příznivý </a:t>
            </a:r>
            <a:r>
              <a:rPr lang="cs-CZ" dirty="0">
                <a:solidFill>
                  <a:schemeClr val="bg1"/>
                </a:solidFill>
              </a:rPr>
              <a:t>vliv </a:t>
            </a:r>
            <a:r>
              <a:rPr lang="cs-CZ" dirty="0" smtClean="0">
                <a:solidFill>
                  <a:schemeClr val="bg1"/>
                </a:solidFill>
              </a:rPr>
              <a:t>na pohybový </a:t>
            </a:r>
            <a:r>
              <a:rPr lang="cs-CZ" dirty="0">
                <a:solidFill>
                  <a:schemeClr val="bg1"/>
                </a:solidFill>
              </a:rPr>
              <a:t>aparát i na </a:t>
            </a:r>
            <a:r>
              <a:rPr lang="cs-CZ" dirty="0" smtClean="0">
                <a:solidFill>
                  <a:schemeClr val="bg1"/>
                </a:solidFill>
              </a:rPr>
              <a:t>psychiku, zlepšení </a:t>
            </a:r>
            <a:r>
              <a:rPr lang="cs-CZ" dirty="0">
                <a:solidFill>
                  <a:schemeClr val="bg1"/>
                </a:solidFill>
              </a:rPr>
              <a:t>pružnosti hrudníku, zvýšení dechové šíře a zvýšení vitální kapacity </a:t>
            </a:r>
            <a:r>
              <a:rPr lang="cs-CZ" dirty="0" smtClean="0">
                <a:solidFill>
                  <a:schemeClr val="bg1"/>
                </a:solidFill>
              </a:rPr>
              <a:t>plic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</a:t>
            </a:r>
            <a:r>
              <a:rPr lang="cs-CZ" dirty="0">
                <a:solidFill>
                  <a:schemeClr val="bg1"/>
                </a:solidFill>
              </a:rPr>
              <a:t> hlediska </a:t>
            </a:r>
            <a:r>
              <a:rPr lang="cs-CZ" dirty="0" smtClean="0">
                <a:solidFill>
                  <a:schemeClr val="bg1"/>
                </a:solidFill>
              </a:rPr>
              <a:t>rizika je </a:t>
            </a:r>
            <a:r>
              <a:rPr lang="cs-CZ" dirty="0">
                <a:solidFill>
                  <a:schemeClr val="bg1"/>
                </a:solidFill>
              </a:rPr>
              <a:t>bezpečnější intervalové cvičení do </a:t>
            </a:r>
            <a:r>
              <a:rPr lang="cs-CZ" dirty="0" err="1">
                <a:solidFill>
                  <a:schemeClr val="bg1"/>
                </a:solidFill>
              </a:rPr>
              <a:t>submaximální</a:t>
            </a:r>
            <a:r>
              <a:rPr lang="cs-CZ" dirty="0">
                <a:solidFill>
                  <a:schemeClr val="bg1"/>
                </a:solidFill>
              </a:rPr>
              <a:t> intenzity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posilovací </a:t>
            </a:r>
            <a:r>
              <a:rPr lang="cs-CZ" dirty="0">
                <a:solidFill>
                  <a:schemeClr val="bg1"/>
                </a:solidFill>
              </a:rPr>
              <a:t>cvičení oslabených svalů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dechová </a:t>
            </a:r>
            <a:r>
              <a:rPr lang="cs-CZ" dirty="0">
                <a:solidFill>
                  <a:schemeClr val="bg1"/>
                </a:solidFill>
              </a:rPr>
              <a:t>cvičení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7696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Effect of Physical Training in Children With Asthma on Pulmonary Function, Aerobic Capacity and Health-Related Quality of Life: A Systematic Review of Randomized Control Trials</a:t>
            </a:r>
            <a:br>
              <a:rPr lang="en-US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University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Sydney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66" t="8093" r="33281"/>
          <a:stretch/>
        </p:blipFill>
        <p:spPr bwMode="auto">
          <a:xfrm rot="5400000">
            <a:off x="5420772" y="902120"/>
            <a:ext cx="4609469" cy="689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616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Effects of an aerobic physical training program on psychosocial characteristics, quality-of-life, symptoms and exhaled nitric oxide in individuals with moderate or severe persistent asthma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bg1"/>
                </a:solidFill>
              </a:rPr>
              <a:t>20 probandů (21 – 47) 2 skupiny (tréninková a kontrolní)</a:t>
            </a:r>
          </a:p>
          <a:p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echová cvičení (30min. 2x týdně), výukový program (4h), aerobní cvičení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60% HRR </a:t>
            </a:r>
            <a:r>
              <a:rPr lang="cs-CZ" dirty="0" smtClean="0">
                <a:solidFill>
                  <a:schemeClr val="bg1"/>
                </a:solidFill>
                <a:latin typeface="Century Schoolbook"/>
              </a:rPr>
              <a:t>→</a:t>
            </a:r>
            <a:r>
              <a:rPr lang="cs-CZ" dirty="0" smtClean="0">
                <a:solidFill>
                  <a:schemeClr val="bg1"/>
                </a:solidFill>
              </a:rPr>
              <a:t> 70% HRR, 30 min., 2x týdně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2x týdně po dobu tří měsíců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9888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15" t="28435" r="19515" b="26932"/>
          <a:stretch/>
        </p:blipFill>
        <p:spPr bwMode="auto">
          <a:xfrm>
            <a:off x="175846" y="398584"/>
            <a:ext cx="8677269" cy="297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88" t="30689" r="30352" b="29567"/>
          <a:stretch/>
        </p:blipFill>
        <p:spPr bwMode="auto">
          <a:xfrm>
            <a:off x="5298098" y="3481753"/>
            <a:ext cx="6331194" cy="290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874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Vhodné PA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plavání – hydrostatický tlak vody, vzduch nad vodní hladinou neobsahuje alergeny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turistika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jízda na kole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intervalové sporty – tenis, basketball, volejbal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4622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chemeClr val="bg1"/>
                </a:solidFill>
              </a:rPr>
              <a:t>Astmogenní</a:t>
            </a:r>
            <a:r>
              <a:rPr lang="cs-CZ" altLang="cs-CZ" dirty="0">
                <a:solidFill>
                  <a:schemeClr val="bg1"/>
                </a:solidFill>
              </a:rPr>
              <a:t> sporty“</a:t>
            </a:r>
            <a:br>
              <a:rPr lang="cs-CZ" altLang="cs-CZ" dirty="0">
                <a:solidFill>
                  <a:schemeClr val="bg1"/>
                </a:solidFill>
              </a:rPr>
            </a:br>
            <a:r>
              <a:rPr lang="cs-CZ" altLang="cs-CZ" sz="2000" dirty="0">
                <a:solidFill>
                  <a:schemeClr val="bg1"/>
                </a:solidFill>
              </a:rPr>
              <a:t>(V. J. </a:t>
            </a:r>
            <a:r>
              <a:rPr lang="cs-CZ" altLang="cs-CZ" sz="2000" dirty="0" err="1">
                <a:solidFill>
                  <a:schemeClr val="bg1"/>
                </a:solidFill>
              </a:rPr>
              <a:t>Lacroix</a:t>
            </a:r>
            <a:r>
              <a:rPr lang="cs-CZ" altLang="cs-CZ" sz="2000" dirty="0">
                <a:solidFill>
                  <a:schemeClr val="bg1"/>
                </a:solidFill>
              </a:rPr>
              <a:t>, 1999)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41410" y="2249485"/>
            <a:ext cx="4878389" cy="44678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VYSOCE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b="1" u="sng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s kontinuální vysoce intenzivní zátěží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s maximální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hyperventilací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chladného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a suchého vzduchu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s vyšší koncentrací alergenů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40922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STŘEDNĚ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s přerušovanou méně intenzivní zátěží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se střední a nízkou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hyperventilací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teplejšího a vlhčího vzduchu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s nižší koncentrací alergenů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9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" y="1840523"/>
            <a:ext cx="4558452" cy="474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Ven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67" y="188913"/>
            <a:ext cx="4654550" cy="648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14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Zásady cvičení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22359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bg1"/>
                </a:solidFill>
              </a:rPr>
              <a:t>před hodinou uvolnit dýchací cesty, hrudník a břicho – stažení v pase je </a:t>
            </a:r>
            <a:r>
              <a:rPr lang="cs-CZ" dirty="0" smtClean="0">
                <a:solidFill>
                  <a:schemeClr val="bg1"/>
                </a:solidFill>
              </a:rPr>
              <a:t>překážkou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cvičební </a:t>
            </a:r>
            <a:r>
              <a:rPr lang="cs-CZ" dirty="0">
                <a:solidFill>
                  <a:schemeClr val="bg1"/>
                </a:solidFill>
              </a:rPr>
              <a:t>jednotka trvá 45 minut, přičemž časová dotace na úvodní a závěrečnou část je cca. 7–8 min. a hlavní část 30 min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</a:t>
            </a:r>
            <a:r>
              <a:rPr lang="cs-CZ" dirty="0">
                <a:solidFill>
                  <a:schemeClr val="bg1"/>
                </a:solidFill>
              </a:rPr>
              <a:t>hlavní části se spolu s vyrovnávací gymnastikou věnujeme nácviku bráničního dýchání – po dobu asi 20 </a:t>
            </a:r>
            <a:r>
              <a:rPr lang="cs-CZ" dirty="0" smtClean="0">
                <a:solidFill>
                  <a:schemeClr val="bg1"/>
                </a:solidFill>
              </a:rPr>
              <a:t>min.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důraz </a:t>
            </a:r>
            <a:r>
              <a:rPr lang="cs-CZ" dirty="0">
                <a:solidFill>
                  <a:schemeClr val="bg1"/>
                </a:solidFill>
              </a:rPr>
              <a:t>je kladen i na výdechovou </a:t>
            </a:r>
            <a:r>
              <a:rPr lang="cs-CZ" dirty="0" smtClean="0">
                <a:solidFill>
                  <a:schemeClr val="bg1"/>
                </a:solidFill>
              </a:rPr>
              <a:t>fázi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cvičení </a:t>
            </a:r>
            <a:r>
              <a:rPr lang="cs-CZ" dirty="0">
                <a:solidFill>
                  <a:schemeClr val="bg1"/>
                </a:solidFill>
              </a:rPr>
              <a:t>zaměřujeme na uvolnění hrudníku a ramen, odstranění svalové </a:t>
            </a:r>
            <a:r>
              <a:rPr lang="cs-CZ" dirty="0" err="1">
                <a:solidFill>
                  <a:schemeClr val="bg1"/>
                </a:solidFill>
              </a:rPr>
              <a:t>dysbalance</a:t>
            </a:r>
            <a:r>
              <a:rPr lang="cs-CZ" dirty="0">
                <a:solidFill>
                  <a:schemeClr val="bg1"/>
                </a:solidFill>
              </a:rPr>
              <a:t> v rámci horního zkříženého </a:t>
            </a:r>
            <a:r>
              <a:rPr lang="cs-CZ" dirty="0" smtClean="0">
                <a:solidFill>
                  <a:schemeClr val="bg1"/>
                </a:solidFill>
              </a:rPr>
              <a:t>syndromu a na </a:t>
            </a:r>
            <a:r>
              <a:rPr lang="cs-CZ" dirty="0">
                <a:solidFill>
                  <a:schemeClr val="bg1"/>
                </a:solidFill>
              </a:rPr>
              <a:t>posílení mezižeberních a břišních </a:t>
            </a:r>
            <a:r>
              <a:rPr lang="cs-CZ" dirty="0" smtClean="0">
                <a:solidFill>
                  <a:schemeClr val="bg1"/>
                </a:solidFill>
              </a:rPr>
              <a:t>svalů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8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Calibri" charset="0"/>
              </a:rPr>
              <a:t>CHRONICKÁ RESPIRAČNÍ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charset="0"/>
              </a:rPr>
              <a:t>vznik většinou nesouvisí s pohybovou </a:t>
            </a:r>
            <a:r>
              <a:rPr lang="cs-CZ" dirty="0" err="1">
                <a:solidFill>
                  <a:srgbClr val="000000"/>
                </a:solidFill>
                <a:latin typeface="Arial" charset="0"/>
              </a:rPr>
              <a:t>inaktivitou</a:t>
            </a: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/>
              </a:rPr>
              <a:t>PA významný léčebný prostředek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charset="0"/>
              </a:rPr>
              <a:t>chronická obstrukční nemoc </a:t>
            </a:r>
          </a:p>
          <a:p>
            <a:r>
              <a:rPr lang="cs-CZ" dirty="0">
                <a:solidFill>
                  <a:srgbClr val="000000"/>
                </a:solidFill>
                <a:latin typeface="Arial" charset="0"/>
              </a:rPr>
              <a:t>bronchiální astma </a:t>
            </a:r>
          </a:p>
          <a:p>
            <a:r>
              <a:rPr lang="cs-CZ" dirty="0">
                <a:solidFill>
                  <a:srgbClr val="000000"/>
                </a:solidFill>
                <a:latin typeface="Arial" charset="0"/>
              </a:rPr>
              <a:t>cystická fibróza </a:t>
            </a:r>
          </a:p>
          <a:p>
            <a:r>
              <a:rPr lang="cs-CZ" dirty="0">
                <a:solidFill>
                  <a:srgbClr val="000000"/>
                </a:solidFill>
                <a:latin typeface="Arial" charset="0"/>
              </a:rPr>
              <a:t>po zátěžové astma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0797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Zásady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8648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dbáme na správnou koordinaci dechu s pohybem, důraz na dýchání nosem s postupným prohlubováním výdechové fáze a zapojením břišních </a:t>
            </a:r>
            <a:r>
              <a:rPr lang="cs-CZ" dirty="0" smtClean="0">
                <a:solidFill>
                  <a:schemeClr val="bg1"/>
                </a:solidFill>
              </a:rPr>
              <a:t>svalů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 </a:t>
            </a:r>
            <a:r>
              <a:rPr lang="cs-CZ" dirty="0">
                <a:solidFill>
                  <a:schemeClr val="bg1"/>
                </a:solidFill>
              </a:rPr>
              <a:t>cvičení dodržujeme hygienické zásady bezprašného prostředí bez přítomnosti alergenů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postupně </a:t>
            </a:r>
            <a:r>
              <a:rPr lang="cs-CZ" dirty="0">
                <a:solidFill>
                  <a:schemeClr val="bg1"/>
                </a:solidFill>
              </a:rPr>
              <a:t>zvyšujeme intenzitu cvičení – vhodné jsou dynamické činnosti prováděné </a:t>
            </a:r>
            <a:r>
              <a:rPr lang="cs-CZ" dirty="0" smtClean="0">
                <a:solidFill>
                  <a:schemeClr val="bg1"/>
                </a:solidFill>
              </a:rPr>
              <a:t>intervalově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u </a:t>
            </a:r>
            <a:r>
              <a:rPr lang="cs-CZ" dirty="0">
                <a:solidFill>
                  <a:schemeClr val="bg1"/>
                </a:solidFill>
              </a:rPr>
              <a:t>dětí využíváme pro vyšší motivaci různé pomůcky (foukací hračky, zvuky, </a:t>
            </a:r>
            <a:r>
              <a:rPr lang="cs-CZ" dirty="0" smtClean="0">
                <a:solidFill>
                  <a:schemeClr val="bg1"/>
                </a:solidFill>
              </a:rPr>
              <a:t>hlásky)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</a:t>
            </a:r>
            <a:r>
              <a:rPr lang="cs-CZ" dirty="0">
                <a:solidFill>
                  <a:schemeClr val="bg1"/>
                </a:solidFill>
              </a:rPr>
              <a:t>závěrečné části hodiny by mělo dojít k celkovému uvolnění, k snížení srdeční frekvence a teploty </a:t>
            </a:r>
            <a:r>
              <a:rPr lang="cs-CZ" dirty="0" smtClean="0">
                <a:solidFill>
                  <a:schemeClr val="bg1"/>
                </a:solidFill>
              </a:rPr>
              <a:t>těla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7458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Pozátěžové</a:t>
            </a:r>
            <a:r>
              <a:rPr lang="cs-CZ" dirty="0" smtClean="0">
                <a:solidFill>
                  <a:schemeClr val="bg1"/>
                </a:solidFill>
              </a:rPr>
              <a:t> astma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2165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ochranná fyziologická reakce při inhalaci studeného (méně než -</a:t>
            </a:r>
            <a:r>
              <a:rPr lang="cs-CZ" dirty="0" smtClean="0">
                <a:solidFill>
                  <a:schemeClr val="bg1"/>
                </a:solidFill>
              </a:rPr>
              <a:t>20</a:t>
            </a:r>
            <a:r>
              <a:rPr lang="cs-CZ" dirty="0" smtClean="0">
                <a:solidFill>
                  <a:schemeClr val="bg1"/>
                </a:solidFill>
                <a:latin typeface="Calibri"/>
              </a:rPr>
              <a:t>⁰</a:t>
            </a:r>
            <a:r>
              <a:rPr lang="cs-CZ" dirty="0" smtClean="0">
                <a:solidFill>
                  <a:schemeClr val="bg1"/>
                </a:solidFill>
              </a:rPr>
              <a:t>C</a:t>
            </a:r>
            <a:r>
              <a:rPr lang="cs-CZ" dirty="0">
                <a:solidFill>
                  <a:schemeClr val="bg1"/>
                </a:solidFill>
              </a:rPr>
              <a:t>) a suchého vzduchu (30 – 60 </a:t>
            </a:r>
            <a:r>
              <a:rPr lang="cs-CZ" dirty="0" smtClean="0">
                <a:solidFill>
                  <a:schemeClr val="bg1"/>
                </a:solidFill>
              </a:rPr>
              <a:t>%)</a:t>
            </a:r>
          </a:p>
          <a:p>
            <a:r>
              <a:rPr lang="cs-CZ" dirty="0">
                <a:solidFill>
                  <a:schemeClr val="bg1"/>
                </a:solidFill>
              </a:rPr>
              <a:t>v důsledku </a:t>
            </a:r>
            <a:r>
              <a:rPr lang="cs-CZ" dirty="0" smtClean="0">
                <a:solidFill>
                  <a:schemeClr val="bg1"/>
                </a:solidFill>
              </a:rPr>
              <a:t>hyperventilace </a:t>
            </a:r>
            <a:r>
              <a:rPr lang="cs-CZ" dirty="0" smtClean="0">
                <a:solidFill>
                  <a:schemeClr val="bg1"/>
                </a:solidFill>
                <a:latin typeface="Century Schoolbook"/>
              </a:rPr>
              <a:t>→ </a:t>
            </a:r>
            <a:r>
              <a:rPr lang="cs-CZ" dirty="0" smtClean="0">
                <a:solidFill>
                  <a:schemeClr val="bg1"/>
                </a:solidFill>
              </a:rPr>
              <a:t>ochlazování </a:t>
            </a:r>
            <a:r>
              <a:rPr lang="cs-CZ" dirty="0">
                <a:solidFill>
                  <a:schemeClr val="bg1"/>
                </a:solidFill>
              </a:rPr>
              <a:t>dýchacích </a:t>
            </a:r>
            <a:r>
              <a:rPr lang="cs-CZ" dirty="0" smtClean="0">
                <a:solidFill>
                  <a:schemeClr val="bg1"/>
                </a:solidFill>
              </a:rPr>
              <a:t>cest	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ventilaci &gt; 40 L.min-1 </a:t>
            </a:r>
            <a:r>
              <a:rPr lang="cs-CZ" dirty="0" smtClean="0">
                <a:solidFill>
                  <a:schemeClr val="bg1"/>
                </a:solidFill>
              </a:rPr>
              <a:t>(při </a:t>
            </a:r>
            <a:r>
              <a:rPr lang="cs-CZ" dirty="0">
                <a:solidFill>
                  <a:schemeClr val="bg1"/>
                </a:solidFill>
              </a:rPr>
              <a:t>70 – 85 % VO2 </a:t>
            </a:r>
            <a:r>
              <a:rPr lang="cs-CZ" dirty="0" err="1">
                <a:solidFill>
                  <a:schemeClr val="bg1"/>
                </a:solidFill>
              </a:rPr>
              <a:t>max</a:t>
            </a:r>
            <a:r>
              <a:rPr lang="cs-CZ" dirty="0">
                <a:solidFill>
                  <a:schemeClr val="bg1"/>
                </a:solidFill>
              </a:rPr>
              <a:t> a při 160 – 180 tepech.min-1 )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i u zdravých osob</a:t>
            </a:r>
          </a:p>
          <a:p>
            <a:r>
              <a:rPr lang="cs-CZ" dirty="0">
                <a:solidFill>
                  <a:schemeClr val="bg1"/>
                </a:solidFill>
              </a:rPr>
              <a:t>nemá výrazný vliv na tělesnou zdatnost a není důvodem k zákazu sportování nebo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5 – 10 minut po ukončení střední nebo vysoko intenzivní zátěži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10 - 30 min. odeznění</a:t>
            </a:r>
          </a:p>
          <a:p>
            <a:r>
              <a:rPr lang="cs-CZ" dirty="0">
                <a:solidFill>
                  <a:schemeClr val="bg1"/>
                </a:solidFill>
              </a:rPr>
              <a:t>b</a:t>
            </a:r>
            <a:r>
              <a:rPr lang="cs-CZ" dirty="0" smtClean="0">
                <a:solidFill>
                  <a:schemeClr val="bg1"/>
                </a:solidFill>
              </a:rPr>
              <a:t>ěžci na lyžích, plavci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5481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Chronická </a:t>
            </a:r>
            <a:r>
              <a:rPr lang="cs-CZ" dirty="0" smtClean="0"/>
              <a:t>obstrukční plicní </a:t>
            </a:r>
            <a:r>
              <a:rPr lang="cs-CZ" dirty="0"/>
              <a:t>nemoc - </a:t>
            </a:r>
            <a:r>
              <a:rPr lang="cs-CZ" dirty="0" err="1"/>
              <a:t>chopn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Trpí jí většinou kuřáci</a:t>
            </a:r>
          </a:p>
          <a:p>
            <a:r>
              <a:rPr lang="cs-CZ" dirty="0">
                <a:solidFill>
                  <a:schemeClr val="bg1"/>
                </a:solidFill>
              </a:rPr>
              <a:t>Zúžení až uzávěr dýchacích cest</a:t>
            </a:r>
          </a:p>
          <a:p>
            <a:r>
              <a:rPr lang="cs-CZ" dirty="0">
                <a:solidFill>
                  <a:schemeClr val="bg1"/>
                </a:solidFill>
              </a:rPr>
              <a:t>Kašel s vykašláváním sputa</a:t>
            </a:r>
          </a:p>
          <a:p>
            <a:r>
              <a:rPr lang="cs-CZ" dirty="0">
                <a:solidFill>
                  <a:schemeClr val="bg1"/>
                </a:solidFill>
              </a:rPr>
              <a:t>Rozedma plic (destrukce plicní tkáně)</a:t>
            </a:r>
          </a:p>
          <a:p>
            <a:r>
              <a:rPr lang="cs-CZ" dirty="0" err="1">
                <a:solidFill>
                  <a:schemeClr val="bg1"/>
                </a:solidFill>
              </a:rPr>
              <a:t>Hypoxémie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Hyperkapnie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Respirační </a:t>
            </a:r>
            <a:r>
              <a:rPr lang="cs-CZ" dirty="0" smtClean="0">
                <a:solidFill>
                  <a:schemeClr val="bg1"/>
                </a:solidFill>
              </a:rPr>
              <a:t>acidóza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Ztížené vydechování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7316788" y="2012950"/>
            <a:ext cx="4875212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303436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chopn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10688"/>
            <a:ext cx="9905999" cy="4290820"/>
          </a:xfrm>
        </p:spPr>
        <p:txBody>
          <a:bodyPr>
            <a:normAutofit/>
          </a:bodyPr>
          <a:lstStyle/>
          <a:p>
            <a:r>
              <a:rPr lang="cs-CZ" dirty="0" smtClean="0"/>
              <a:t>Omezení průtoku vzduchu způsobené bronchiální obstrukcí</a:t>
            </a:r>
          </a:p>
          <a:p>
            <a:r>
              <a:rPr lang="cs-CZ" dirty="0" smtClean="0"/>
              <a:t>Není úplně reverzibilní</a:t>
            </a:r>
          </a:p>
          <a:p>
            <a:r>
              <a:rPr lang="cs-CZ" dirty="0" smtClean="0"/>
              <a:t>Postupně </a:t>
            </a:r>
            <a:r>
              <a:rPr lang="cs-CZ" dirty="0" err="1" smtClean="0"/>
              <a:t>progreduje</a:t>
            </a:r>
            <a:r>
              <a:rPr lang="cs-CZ" dirty="0" smtClean="0"/>
              <a:t> (s věkem)</a:t>
            </a:r>
          </a:p>
          <a:p>
            <a:r>
              <a:rPr lang="cs-CZ" dirty="0" smtClean="0"/>
              <a:t>Spojená se zánětlivou reakcí v plicích na inhalované škodliviny</a:t>
            </a:r>
          </a:p>
          <a:p>
            <a:r>
              <a:rPr lang="cs-CZ" b="1" u="sng" dirty="0" smtClean="0"/>
              <a:t>Chronická bronchitida</a:t>
            </a:r>
            <a:r>
              <a:rPr lang="cs-CZ" dirty="0" smtClean="0"/>
              <a:t> – zánětlivé onemocnění, kašel s vykašláváním sputa, trvá min 3 měsíce/rok</a:t>
            </a:r>
            <a:endParaRPr lang="cs-CZ" b="1" u="sng" dirty="0" smtClean="0"/>
          </a:p>
          <a:p>
            <a:r>
              <a:rPr lang="cs-CZ" b="1" u="sng" dirty="0" smtClean="0"/>
              <a:t>Plicní emfyzém</a:t>
            </a:r>
            <a:r>
              <a:rPr lang="cs-CZ" dirty="0" smtClean="0"/>
              <a:t> – abnormální trvalé rozšíření dýchacích cest s alveolární destrukcí -&gt; plíce ztrácejí elasticitu -&gt; obstrukce periferních dýchacích cest</a:t>
            </a:r>
            <a:endParaRPr lang="cs-CZ" b="1" u="sng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-47625"/>
            <a:ext cx="9906000" cy="14555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cs-CZ" dirty="0">
              <a:latin typeface="TW Cen MT" charset="0"/>
            </a:endParaRPr>
          </a:p>
        </p:txBody>
      </p:sp>
      <p:pic>
        <p:nvPicPr>
          <p:cNvPr id="4" name="Zástupný symbol pro obsah 3" descr="13090160_1190209340989878_884029989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68" y="-47625"/>
            <a:ext cx="12120563" cy="6861447"/>
          </a:xfrm>
        </p:spPr>
      </p:pic>
    </p:spTree>
    <p:extLst>
      <p:ext uri="{BB962C8B-B14F-4D97-AF65-F5344CB8AC3E}">
        <p14:creationId xmlns="" xmlns:p14="http://schemas.microsoft.com/office/powerpoint/2010/main" val="2546266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Patologie CHOPN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6374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dirty="0" smtClean="0">
                <a:latin typeface="TW Cen MT" charset="0"/>
              </a:rPr>
              <a:t>G</a:t>
            </a:r>
            <a:r>
              <a:rPr lang="cs-CZ" dirty="0" smtClean="0">
                <a:latin typeface="TW Cen MT" charset="0"/>
              </a:rPr>
              <a:t>enetika</a:t>
            </a:r>
            <a:endParaRPr lang="cs-CZ" dirty="0" smtClean="0">
              <a:latin typeface="TW Cen MT" charset="0"/>
            </a:endParaRPr>
          </a:p>
          <a:p>
            <a:r>
              <a:rPr lang="cs-CZ" dirty="0" smtClean="0">
                <a:latin typeface="TW Cen MT" charset="0"/>
              </a:rPr>
              <a:t>Bronchiální </a:t>
            </a:r>
            <a:r>
              <a:rPr lang="cs-CZ" dirty="0" err="1" smtClean="0">
                <a:latin typeface="TW Cen MT" charset="0"/>
              </a:rPr>
              <a:t>hyperreaktivita</a:t>
            </a:r>
            <a:endParaRPr lang="cs-CZ" dirty="0" smtClean="0">
              <a:latin typeface="TW Cen MT" charset="0"/>
            </a:endParaRPr>
          </a:p>
          <a:p>
            <a:r>
              <a:rPr lang="cs-CZ" dirty="0" smtClean="0">
                <a:latin typeface="TW Cen MT" charset="0"/>
              </a:rPr>
              <a:t>Růst plic – respirační infekce v časném dětství, životospráva matky, porodní hmotnost…)</a:t>
            </a:r>
          </a:p>
          <a:p>
            <a:r>
              <a:rPr lang="cs-CZ" dirty="0" smtClean="0">
                <a:latin typeface="TW Cen MT" charset="0"/>
              </a:rPr>
              <a:t>Faktory vnějšího prostředí – tabákový kouř, znečištění ovzduší, profese, infekce</a:t>
            </a:r>
            <a:r>
              <a:rPr lang="cs-CZ" dirty="0" smtClean="0">
                <a:latin typeface="TW Cen MT" charset="0"/>
              </a:rPr>
              <a:t>…</a:t>
            </a:r>
          </a:p>
          <a:p>
            <a:r>
              <a:rPr lang="cs-CZ" dirty="0" smtClean="0">
                <a:latin typeface="TW Cen MT" charset="0"/>
              </a:rPr>
              <a:t>Zhoršuje se s </a:t>
            </a:r>
            <a:r>
              <a:rPr lang="cs-CZ" dirty="0" smtClean="0">
                <a:latin typeface="TW Cen MT" charset="0"/>
              </a:rPr>
              <a:t>věkem</a:t>
            </a:r>
          </a:p>
          <a:p>
            <a:r>
              <a:rPr lang="cs-CZ" dirty="0" smtClean="0">
                <a:latin typeface="TW Cen MT"/>
                <a:sym typeface="Wingdings 3"/>
              </a:rPr>
              <a:t></a:t>
            </a:r>
            <a:r>
              <a:rPr lang="cs-CZ" dirty="0" smtClean="0">
                <a:latin typeface="TW Cen MT"/>
                <a:sym typeface="Wingdings 3" charset="0"/>
              </a:rPr>
              <a:t> </a:t>
            </a:r>
            <a:r>
              <a:rPr lang="cs-CZ" dirty="0" smtClean="0">
                <a:latin typeface="TW Cen MT"/>
              </a:rPr>
              <a:t>oxidativních svalových vláken -&gt; </a:t>
            </a:r>
            <a:r>
              <a:rPr lang="cs-CZ" dirty="0" smtClean="0">
                <a:latin typeface="TW Cen MT"/>
                <a:sym typeface="Wingdings 3"/>
              </a:rPr>
              <a:t></a:t>
            </a:r>
            <a:r>
              <a:rPr lang="cs-CZ" dirty="0" smtClean="0">
                <a:latin typeface="TW Cen MT"/>
                <a:sym typeface="Wingdings 3" charset="0"/>
              </a:rPr>
              <a:t> tělesné </a:t>
            </a:r>
            <a:r>
              <a:rPr lang="cs-CZ" dirty="0" smtClean="0">
                <a:latin typeface="TW Cen MT"/>
              </a:rPr>
              <a:t>zdatnosti, </a:t>
            </a:r>
            <a:r>
              <a:rPr lang="cs-CZ" dirty="0" smtClean="0">
                <a:latin typeface="TW Cen MT"/>
                <a:sym typeface="Wingdings 3"/>
              </a:rPr>
              <a:t></a:t>
            </a:r>
            <a:r>
              <a:rPr lang="cs-CZ" dirty="0" smtClean="0">
                <a:latin typeface="TW Cen MT"/>
                <a:sym typeface="Wingdings 3" charset="0"/>
              </a:rPr>
              <a:t>únavy</a:t>
            </a:r>
          </a:p>
          <a:p>
            <a:r>
              <a:rPr lang="cs-CZ" dirty="0" smtClean="0">
                <a:latin typeface="TW Cen MT"/>
                <a:sym typeface="Wingdings 3"/>
              </a:rPr>
              <a:t> </a:t>
            </a:r>
            <a:r>
              <a:rPr lang="cs-CZ" dirty="0" smtClean="0">
                <a:latin typeface="TW Cen MT"/>
              </a:rPr>
              <a:t>rychlých svalových vláken -&gt; </a:t>
            </a:r>
            <a:r>
              <a:rPr lang="cs-CZ" dirty="0" smtClean="0">
                <a:latin typeface="TW Cen MT"/>
                <a:sym typeface="Wingdings 3"/>
              </a:rPr>
              <a:t> </a:t>
            </a:r>
            <a:r>
              <a:rPr lang="cs-CZ" dirty="0" smtClean="0">
                <a:latin typeface="TW Cen MT"/>
              </a:rPr>
              <a:t>LA, acidóza, </a:t>
            </a:r>
            <a:r>
              <a:rPr lang="cs-CZ" dirty="0" smtClean="0">
                <a:latin typeface="TW Cen MT"/>
              </a:rPr>
              <a:t>dušnost</a:t>
            </a:r>
            <a:endParaRPr lang="cs-CZ" dirty="0" smtClean="0">
              <a:latin typeface="TW Cen MT" charset="0"/>
            </a:endParaRPr>
          </a:p>
          <a:p>
            <a:r>
              <a:rPr lang="cs-CZ" dirty="0" smtClean="0">
                <a:latin typeface="TW Cen MT" charset="0"/>
              </a:rPr>
              <a:t>Odstranění </a:t>
            </a:r>
            <a:r>
              <a:rPr lang="cs-CZ" dirty="0">
                <a:latin typeface="TW Cen MT" charset="0"/>
              </a:rPr>
              <a:t>škodlivých faktorů = zlepšení plicních funkcí, zpomalení či zastavení progrese CHOPN </a:t>
            </a:r>
          </a:p>
        </p:txBody>
      </p:sp>
    </p:spTree>
    <p:extLst>
      <p:ext uri="{BB962C8B-B14F-4D97-AF65-F5344CB8AC3E}">
        <p14:creationId xmlns="" xmlns:p14="http://schemas.microsoft.com/office/powerpoint/2010/main" val="256101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Mapa znečištění ovzduší v </a:t>
            </a:r>
            <a:r>
              <a:rPr lang="cs-CZ" dirty="0" err="1" smtClean="0"/>
              <a:t>čr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113" t="43186" r="20306" b="8088"/>
          <a:stretch>
            <a:fillRect/>
          </a:stretch>
        </p:blipFill>
        <p:spPr bwMode="auto">
          <a:xfrm>
            <a:off x="234462" y="1946031"/>
            <a:ext cx="6029979" cy="347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060831" y="6213230"/>
            <a:ext cx="5314827" cy="42203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 smtClean="0"/>
              <a:t>Zdroj: http</a:t>
            </a:r>
            <a:r>
              <a:rPr lang="cs-CZ" dirty="0" smtClean="0"/>
              <a:t>://portal.chmi.cz/files/portal/docs/uoco/isko/grafroc/14groc/gr14cz/Obsah_CZ.html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11619" r="27204" b="5369"/>
          <a:stretch>
            <a:fillRect/>
          </a:stretch>
        </p:blipFill>
        <p:spPr bwMode="auto">
          <a:xfrm>
            <a:off x="6213229" y="1918635"/>
            <a:ext cx="5427786" cy="347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Epidemiologie v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87415"/>
            <a:ext cx="9905999" cy="3903786"/>
          </a:xfrm>
        </p:spPr>
        <p:txBody>
          <a:bodyPr>
            <a:normAutofit/>
          </a:bodyPr>
          <a:lstStyle/>
          <a:p>
            <a:r>
              <a:rPr lang="cs-CZ" dirty="0" smtClean="0"/>
              <a:t>2</a:t>
            </a:r>
            <a:r>
              <a:rPr lang="cs-CZ" dirty="0" smtClean="0"/>
              <a:t>. místo mezi neinfekčními onemocněními</a:t>
            </a:r>
          </a:p>
          <a:p>
            <a:r>
              <a:rPr lang="cs-CZ" dirty="0" smtClean="0"/>
              <a:t>Mortalita: 3000 pacientů/rok</a:t>
            </a:r>
          </a:p>
          <a:p>
            <a:r>
              <a:rPr lang="cs-CZ" dirty="0" smtClean="0"/>
              <a:t>Prevalence: 8% obyvatel ČR -&gt; 800 tis pacientů; stoupá i s přibývajícím věkem; u mužů častější, ale stoupá i u žen</a:t>
            </a:r>
          </a:p>
          <a:p>
            <a:r>
              <a:rPr lang="cs-CZ" dirty="0" smtClean="0"/>
              <a:t>Incidence: kuřáci -&gt; 20 cigaret/den po dobu 20 let, pacienti s chronickou bronchitidou, kterou trpí 50% kuřáků – ženy kuřačky náchylnější</a:t>
            </a:r>
          </a:p>
          <a:p>
            <a:r>
              <a:rPr lang="cs-CZ" dirty="0" smtClean="0"/>
              <a:t>Prevence: nezačít kouřit!!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Epidemiologie ve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Dle WHO trpí na zemi CHOPN 600 mil </a:t>
            </a:r>
            <a:r>
              <a:rPr lang="cs-CZ" dirty="0" smtClean="0"/>
              <a:t>lidí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 smtClean="0"/>
              <a:t>USA je čtvrtou nejběžnější příčinou úmrtí ve středním až starším věku</a:t>
            </a:r>
          </a:p>
          <a:p>
            <a:r>
              <a:rPr lang="cs-CZ" dirty="0" smtClean="0"/>
              <a:t>V Evropě je pátou nejčastější příčinou úmrtí a předpokládá se, že v roce 2020 bude na třetí příčce</a:t>
            </a:r>
          </a:p>
          <a:p>
            <a:r>
              <a:rPr lang="cs-CZ" dirty="0" smtClean="0"/>
              <a:t>Celosvětově je šestou nejčastější příčinou úmrtí</a:t>
            </a:r>
          </a:p>
          <a:p>
            <a:r>
              <a:rPr lang="cs-CZ" dirty="0" smtClean="0"/>
              <a:t>Odhaduje se, že během 10 let bude nejčastější příčinou úmrtí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Mapa znečištění ovzduší ve světě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2168" t="39767" r="50585" b="18346"/>
          <a:stretch>
            <a:fillRect/>
          </a:stretch>
        </p:blipFill>
        <p:spPr bwMode="auto">
          <a:xfrm>
            <a:off x="2397370" y="1725260"/>
            <a:ext cx="7098323" cy="448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9566031" y="5650523"/>
            <a:ext cx="2243380" cy="5627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1200" dirty="0" smtClean="0"/>
              <a:t>Zdroj: http://zahranicni.ihned.cz/amerika-usa/c1-60891140-nasa-mapa-kvalita-ovzdusi-evropa-cina-indie</a:t>
            </a:r>
            <a:endParaRPr lang="cs-CZ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Astma </a:t>
            </a:r>
            <a:r>
              <a:rPr lang="cs-CZ" dirty="0" err="1">
                <a:solidFill>
                  <a:schemeClr val="bg1"/>
                </a:solidFill>
              </a:rPr>
              <a:t>bronchiale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395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chronické zánětlivé onemocnění dýchacích cest – porucha přirozené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imunity</a:t>
            </a:r>
          </a:p>
          <a:p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→ hyperreaktivita průdušek → bronchiální obstrukce</a:t>
            </a:r>
            <a:endParaRPr lang="cs-CZ" dirty="0">
              <a:solidFill>
                <a:schemeClr val="bg1"/>
              </a:solidFill>
              <a:latin typeface="Tw Cen MT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vliv dědičných dispozic, stav imunitního systému a vliv vnějšího prostředí</a:t>
            </a:r>
          </a:p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projevy: záchvaty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dušnosti (výdechová), </a:t>
            </a:r>
            <a:r>
              <a:rPr lang="cs-CZ" dirty="0">
                <a:solidFill>
                  <a:schemeClr val="bg1"/>
                </a:solidFill>
                <a:latin typeface="Tw Cen MT" charset="0"/>
              </a:rPr>
              <a:t>které se střídají s intervaly normálního dýchání, kdy je nemocný zcela bez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obtíží</a:t>
            </a:r>
          </a:p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k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omplikace – vadné držení </a:t>
            </a:r>
            <a:r>
              <a:rPr lang="cs-CZ" dirty="0">
                <a:solidFill>
                  <a:schemeClr val="bg1"/>
                </a:solidFill>
                <a:latin typeface="Tw Cen MT" charset="0"/>
              </a:rPr>
              <a:t>těla, deformity hrudníku, snížená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vitální kapacita </a:t>
            </a:r>
            <a:r>
              <a:rPr lang="cs-CZ" dirty="0">
                <a:solidFill>
                  <a:schemeClr val="bg1"/>
                </a:solidFill>
                <a:latin typeface="Tw Cen MT" charset="0"/>
              </a:rPr>
              <a:t>plic a s ní i snížení celkové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výkonnosti</a:t>
            </a:r>
            <a:endParaRPr lang="cs-CZ" dirty="0">
              <a:solidFill>
                <a:schemeClr val="bg1"/>
              </a:solidFill>
              <a:latin typeface="Tw Cen MT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„spouštěči“ - alergeny (plísně, roztoče, pyly, zvířecí srst, atd.), infekce dýchacích cest, tabákový kouř, různé chemické látky, strava, některé léky, emoční stres nebo tělesná zátěž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67799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0602" y="285415"/>
            <a:ext cx="9905998" cy="1478570"/>
          </a:xfrm>
        </p:spPr>
        <p:txBody>
          <a:bodyPr/>
          <a:lstStyle/>
          <a:p>
            <a:pPr algn="ctr"/>
            <a:r>
              <a:rPr lang="cs-CZ" dirty="0">
                <a:latin typeface="TW Cen MT" charset="0"/>
              </a:rPr>
              <a:t>CHOPN a Pohybová aktivita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1759631"/>
            <a:ext cx="9906000" cy="4031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Dechová cvičení</a:t>
            </a:r>
          </a:p>
          <a:p>
            <a:r>
              <a:rPr lang="cs-CZ" dirty="0"/>
              <a:t>PA střední </a:t>
            </a:r>
            <a:r>
              <a:rPr lang="cs-CZ" dirty="0" smtClean="0"/>
              <a:t>intenzity – 30 min + </a:t>
            </a:r>
            <a:r>
              <a:rPr lang="cs-CZ" dirty="0" err="1" smtClean="0"/>
              <a:t>bronchodilatancia</a:t>
            </a:r>
            <a:endParaRPr lang="cs-CZ" dirty="0" smtClean="0"/>
          </a:p>
          <a:p>
            <a:r>
              <a:rPr lang="cs-CZ" dirty="0" smtClean="0"/>
              <a:t>Vytrvalostní cvičení velkých svalových </a:t>
            </a:r>
            <a:r>
              <a:rPr lang="cs-CZ" dirty="0" smtClean="0"/>
              <a:t>skupin -&gt; </a:t>
            </a:r>
            <a:r>
              <a:rPr lang="cs-CZ" dirty="0" smtClean="0">
                <a:sym typeface="Wingdings 3"/>
              </a:rPr>
              <a:t> oxidat</a:t>
            </a:r>
            <a:r>
              <a:rPr lang="cs-CZ" dirty="0" smtClean="0">
                <a:sym typeface="Wingdings 3"/>
              </a:rPr>
              <a:t>ivních </a:t>
            </a:r>
            <a:r>
              <a:rPr lang="cs-CZ" dirty="0" err="1" smtClean="0">
                <a:sym typeface="Wingdings 3"/>
              </a:rPr>
              <a:t>sv</a:t>
            </a:r>
            <a:r>
              <a:rPr lang="cs-CZ" dirty="0" smtClean="0">
                <a:sym typeface="Wingdings 3"/>
              </a:rPr>
              <a:t> vláken</a:t>
            </a: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 smtClean="0"/>
              <a:t>zdatnějších intervalový trénink </a:t>
            </a:r>
            <a:r>
              <a:rPr lang="cs-CZ" dirty="0" smtClean="0"/>
              <a:t>1-3min – nižší hladina La, menší únava</a:t>
            </a:r>
            <a:endParaRPr lang="cs-CZ" dirty="0" smtClean="0"/>
          </a:p>
          <a:p>
            <a:r>
              <a:rPr lang="cs-CZ" dirty="0" smtClean="0"/>
              <a:t>Odporový </a:t>
            </a:r>
            <a:r>
              <a:rPr lang="cs-CZ" dirty="0" smtClean="0"/>
              <a:t>trénink (kreatin)</a:t>
            </a:r>
            <a:endParaRPr lang="cs-CZ" dirty="0" smtClean="0"/>
          </a:p>
          <a:p>
            <a:r>
              <a:rPr lang="cs-CZ" dirty="0" smtClean="0"/>
              <a:t>Použití směsi bohaté na kyslík a helium </a:t>
            </a:r>
            <a:r>
              <a:rPr lang="cs-CZ" dirty="0" smtClean="0"/>
              <a:t>při tréninku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416125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Chopn</a:t>
            </a:r>
            <a:r>
              <a:rPr lang="cs-CZ" dirty="0" smtClean="0"/>
              <a:t> a pohybová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01504"/>
            <a:ext cx="9905999" cy="39896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u="sng" dirty="0" smtClean="0"/>
              <a:t>ROZVÍJENÍ HRUDNÍKU, VENTILAČNÍ </a:t>
            </a:r>
            <a:r>
              <a:rPr lang="cs-CZ" u="sng" dirty="0" smtClean="0"/>
              <a:t>PARAMETRY A </a:t>
            </a:r>
            <a:r>
              <a:rPr lang="cs-CZ" u="sng" dirty="0" smtClean="0"/>
              <a:t>VYBRANÉ </a:t>
            </a:r>
            <a:r>
              <a:rPr lang="cs-CZ" u="sng" dirty="0" smtClean="0"/>
              <a:t>KINEZIOLOGICKÉ UKAZATELE </a:t>
            </a:r>
            <a:r>
              <a:rPr lang="cs-CZ" u="sng" dirty="0" smtClean="0"/>
              <a:t>U </a:t>
            </a:r>
            <a:r>
              <a:rPr lang="cs-CZ" u="sng" dirty="0" smtClean="0"/>
              <a:t>NEMOCNÝCH </a:t>
            </a:r>
            <a:r>
              <a:rPr lang="pl-PL" u="sng" dirty="0" smtClean="0"/>
              <a:t>S AB </a:t>
            </a:r>
            <a:r>
              <a:rPr lang="pl-PL" u="sng" dirty="0" smtClean="0"/>
              <a:t>A </a:t>
            </a:r>
            <a:r>
              <a:rPr lang="pl-PL" u="sng" dirty="0" smtClean="0"/>
              <a:t>CHO</a:t>
            </a:r>
            <a:r>
              <a:rPr lang="cs-CZ" u="sng" dirty="0" smtClean="0"/>
              <a:t>PN:</a:t>
            </a:r>
          </a:p>
          <a:p>
            <a:r>
              <a:rPr lang="cs-CZ" dirty="0" smtClean="0"/>
              <a:t>92 probandů s intervencí, 106 kontrolních</a:t>
            </a:r>
          </a:p>
          <a:p>
            <a:r>
              <a:rPr lang="cs-CZ" dirty="0" smtClean="0"/>
              <a:t>Muži, ženy 60 – 70 let</a:t>
            </a:r>
          </a:p>
          <a:p>
            <a:r>
              <a:rPr lang="cs-CZ" dirty="0" smtClean="0"/>
              <a:t>I</a:t>
            </a:r>
            <a:r>
              <a:rPr lang="cs-CZ" dirty="0" smtClean="0"/>
              <a:t>ntervence: 8 týdnů, dechová cvičení, nácvik efektivního vykašlávání, cviky na svalové </a:t>
            </a:r>
            <a:r>
              <a:rPr lang="cs-CZ" dirty="0" err="1" smtClean="0"/>
              <a:t>dysbalance</a:t>
            </a:r>
            <a:r>
              <a:rPr lang="cs-CZ" dirty="0" smtClean="0"/>
              <a:t> a posturální stabilitu, protahovací cvičení, chůze 2-3km 2x týdně</a:t>
            </a:r>
          </a:p>
          <a:p>
            <a:r>
              <a:rPr lang="cs-CZ" dirty="0" smtClean="0"/>
              <a:t>Výsledek: zlepšení objemu hrudníku o 50-70%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CHOPN a Pohybová aktivita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45" t="29864" r="30588" b="34199"/>
          <a:stretch>
            <a:fillRect/>
          </a:stretch>
        </p:blipFill>
        <p:spPr bwMode="auto">
          <a:xfrm>
            <a:off x="875267" y="2048564"/>
            <a:ext cx="10507168" cy="346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Chopn</a:t>
            </a:r>
            <a:r>
              <a:rPr lang="cs-CZ" dirty="0" smtClean="0"/>
              <a:t> a pohybová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649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u="sng" dirty="0" smtClean="0"/>
              <a:t>PULMONARY REHABILITATION AND PHYSICAL ACTIVITY IN PATIENTS WITH</a:t>
            </a:r>
            <a:r>
              <a:rPr lang="cs-CZ" u="sng" dirty="0" smtClean="0"/>
              <a:t> </a:t>
            </a:r>
            <a:r>
              <a:rPr lang="en-US" u="sng" dirty="0" smtClean="0"/>
              <a:t>CH</a:t>
            </a:r>
            <a:r>
              <a:rPr lang="cs-CZ" u="sng" dirty="0" smtClean="0"/>
              <a:t>OPD:</a:t>
            </a:r>
          </a:p>
          <a:p>
            <a:r>
              <a:rPr lang="cs-CZ" dirty="0" err="1" smtClean="0"/>
              <a:t>Review</a:t>
            </a:r>
            <a:endParaRPr lang="cs-CZ" dirty="0" smtClean="0"/>
          </a:p>
          <a:p>
            <a:r>
              <a:rPr lang="cs-CZ" dirty="0" smtClean="0"/>
              <a:t>180 pacientů, 8 týdnů</a:t>
            </a:r>
          </a:p>
          <a:p>
            <a:r>
              <a:rPr lang="cs-CZ" dirty="0" smtClean="0"/>
              <a:t>Aerobní činnost (chůze) – 1hod + odporový trénink HKK a DKK – 1hod 3x týdně</a:t>
            </a:r>
          </a:p>
          <a:p>
            <a:r>
              <a:rPr lang="cs-CZ" dirty="0" smtClean="0"/>
              <a:t>Psychosociální podpora pacientů</a:t>
            </a:r>
          </a:p>
          <a:p>
            <a:r>
              <a:rPr lang="cs-CZ" dirty="0" smtClean="0"/>
              <a:t>Zlepšení plicních objemů, kvality života a psychického stavu pacientů (lepší zvládání úzkosti)</a:t>
            </a:r>
          </a:p>
          <a:p>
            <a:r>
              <a:rPr lang="cs-CZ" dirty="0" smtClean="0"/>
              <a:t>Menšina lékařů považuje PA za jeden z významných faktorů ovlivňující léčbu CHOPN</a:t>
            </a:r>
          </a:p>
          <a:p>
            <a:pPr marL="914400" lvl="1" indent="-457200"/>
            <a:endParaRPr lang="cs-CZ" dirty="0" smtClean="0"/>
          </a:p>
          <a:p>
            <a:pPr marL="914400" lvl="1" indent="-45720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Chopn</a:t>
            </a:r>
            <a:r>
              <a:rPr lang="cs-CZ" dirty="0" smtClean="0"/>
              <a:t> a pohybová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97039"/>
            <a:ext cx="7634098" cy="47767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DISEASE PROGRESSION AND CHANGES IN PHYSICAL ACTIVITY IN</a:t>
            </a:r>
            <a:r>
              <a:rPr lang="cs-CZ" u="sng" dirty="0" smtClean="0"/>
              <a:t> </a:t>
            </a:r>
            <a:r>
              <a:rPr lang="en-US" u="sng" dirty="0" smtClean="0"/>
              <a:t>PATIENTS WITH</a:t>
            </a:r>
            <a:r>
              <a:rPr lang="cs-CZ" u="sng" dirty="0" smtClean="0"/>
              <a:t> CHRONIC OBSTRUCTIVE PULMONARY DISEASE:</a:t>
            </a:r>
          </a:p>
          <a:p>
            <a:pPr marL="457200" indent="-457200"/>
            <a:r>
              <a:rPr lang="cs-CZ" dirty="0" smtClean="0"/>
              <a:t>137 pacientů, 3 roky</a:t>
            </a:r>
          </a:p>
          <a:p>
            <a:pPr marL="457200" indent="-457200"/>
            <a:r>
              <a:rPr lang="cs-CZ" dirty="0" smtClean="0"/>
              <a:t>M</a:t>
            </a:r>
            <a:r>
              <a:rPr lang="cs-CZ" dirty="0" smtClean="0"/>
              <a:t>onitorování pomocí náramků zaznamenávající PA</a:t>
            </a:r>
          </a:p>
          <a:p>
            <a:pPr marL="457200" indent="-457200"/>
            <a:r>
              <a:rPr lang="cs-CZ" dirty="0" smtClean="0"/>
              <a:t>Monitorování úrovně PA vůči stádiu onemocnění</a:t>
            </a:r>
          </a:p>
          <a:p>
            <a:pPr marL="457200" indent="-457200"/>
            <a:r>
              <a:rPr lang="cs-CZ" dirty="0" smtClean="0"/>
              <a:t>V průběhu 3 let a zhoršováním stádia CHOPN se úroveň PA výrazně snižuje, což způsobuje zhoršení plicních funkcí a zdravotního stavu</a:t>
            </a:r>
          </a:p>
          <a:p>
            <a:pPr marL="457200" indent="-457200"/>
            <a:r>
              <a:rPr lang="cs-CZ" dirty="0" smtClean="0"/>
              <a:t>Trvalá fyzická </a:t>
            </a:r>
            <a:r>
              <a:rPr lang="cs-CZ" dirty="0" err="1" smtClean="0"/>
              <a:t>inaktivita</a:t>
            </a:r>
            <a:r>
              <a:rPr lang="cs-CZ" dirty="0" smtClean="0"/>
              <a:t> je spojena se špatným snášením cvičebních programů a rychlým svalovým </a:t>
            </a:r>
          </a:p>
          <a:p>
            <a:pPr marL="457200" indent="-457200">
              <a:buNone/>
            </a:pPr>
            <a:r>
              <a:rPr lang="cs-CZ" dirty="0" smtClean="0"/>
              <a:t>	</a:t>
            </a:r>
            <a:r>
              <a:rPr lang="cs-CZ" dirty="0" smtClean="0"/>
              <a:t>vyčerpáním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3666" t="17023" r="59002" b="8991"/>
          <a:stretch>
            <a:fillRect/>
          </a:stretch>
        </p:blipFill>
        <p:spPr bwMode="auto">
          <a:xfrm>
            <a:off x="8884693" y="675563"/>
            <a:ext cx="2497539" cy="599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Cystická fibróza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Dědičné onemocnění</a:t>
            </a:r>
          </a:p>
          <a:p>
            <a:r>
              <a:rPr lang="cs-CZ" dirty="0" smtClean="0"/>
              <a:t> </a:t>
            </a:r>
            <a:r>
              <a:rPr lang="cs-CZ" dirty="0" smtClean="0"/>
              <a:t>Porucha </a:t>
            </a:r>
            <a:r>
              <a:rPr lang="cs-CZ" dirty="0" smtClean="0"/>
              <a:t>chloridového kanálu, která </a:t>
            </a:r>
            <a:r>
              <a:rPr lang="cs-CZ" dirty="0" smtClean="0"/>
              <a:t>způsobuje, </a:t>
            </a:r>
            <a:r>
              <a:rPr lang="cs-CZ" dirty="0" smtClean="0"/>
              <a:t>že chloridy jsou nedostatečně transportovány přes buněčnou membránu a pro zachování </a:t>
            </a:r>
            <a:r>
              <a:rPr lang="cs-CZ" dirty="0" err="1" smtClean="0"/>
              <a:t>elektroneutrality</a:t>
            </a:r>
            <a:r>
              <a:rPr lang="cs-CZ" dirty="0" smtClean="0"/>
              <a:t> je nadměrně absorbován sodík a s ním i </a:t>
            </a:r>
            <a:r>
              <a:rPr lang="cs-CZ" dirty="0" smtClean="0"/>
              <a:t>voda</a:t>
            </a:r>
          </a:p>
          <a:p>
            <a:r>
              <a:rPr lang="cs-CZ" dirty="0" smtClean="0"/>
              <a:t>Tím </a:t>
            </a:r>
            <a:r>
              <a:rPr lang="cs-CZ" dirty="0" smtClean="0"/>
              <a:t>se mění složení a vlastnosti </a:t>
            </a:r>
            <a:r>
              <a:rPr lang="cs-CZ" dirty="0" smtClean="0"/>
              <a:t>sekretů (slaný pot), </a:t>
            </a:r>
            <a:r>
              <a:rPr lang="cs-CZ" dirty="0" smtClean="0"/>
              <a:t>především jejich </a:t>
            </a:r>
            <a:r>
              <a:rPr lang="cs-CZ" dirty="0" smtClean="0"/>
              <a:t>vazkost (hustý hlen), </a:t>
            </a:r>
            <a:r>
              <a:rPr lang="cs-CZ" dirty="0" smtClean="0"/>
              <a:t>což je příčinou většiny klinických příznaků 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54842"/>
            <a:ext cx="9905998" cy="1351128"/>
          </a:xfrm>
        </p:spPr>
        <p:txBody>
          <a:bodyPr/>
          <a:lstStyle/>
          <a:p>
            <a:pPr algn="ctr"/>
            <a:r>
              <a:rPr lang="cs-CZ" dirty="0" smtClean="0"/>
              <a:t>Cystická fibróza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15152"/>
            <a:ext cx="9905999" cy="504284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Vzniká obstrukce dýchacích cest hlenem -&gt; vznik infekce -&gt; zánět -&gt; fibróza plicní tkáně</a:t>
            </a:r>
          </a:p>
          <a:p>
            <a:r>
              <a:rPr lang="cs-CZ" dirty="0" smtClean="0"/>
              <a:t>CF postihuje také pankreas -&gt; hlen brání uvolňování pankreatické šťávy do duodena -&gt; špatné trávení T a B -&gt; objemná mastná stolice, pacienti neprospívají, ubývají na váze</a:t>
            </a:r>
          </a:p>
          <a:p>
            <a:r>
              <a:rPr lang="cs-CZ" dirty="0" smtClean="0"/>
              <a:t>Výrazně slaný pot (až 5x více) -&gt; velké ztráty solí potem (horečka, velká PA, horko) -&gt; </a:t>
            </a:r>
            <a:r>
              <a:rPr lang="cs-CZ" dirty="0" err="1" smtClean="0"/>
              <a:t>hyponatrémie</a:t>
            </a:r>
            <a:r>
              <a:rPr lang="cs-CZ" dirty="0" smtClean="0"/>
              <a:t>, </a:t>
            </a:r>
            <a:r>
              <a:rPr lang="cs-CZ" dirty="0" err="1" smtClean="0"/>
              <a:t>hypochlorémie</a:t>
            </a:r>
            <a:r>
              <a:rPr lang="cs-CZ" dirty="0" smtClean="0"/>
              <a:t>, metabolická alkalóza</a:t>
            </a:r>
          </a:p>
          <a:p>
            <a:r>
              <a:rPr lang="cs-CZ" dirty="0" smtClean="0"/>
              <a:t>Inzulínová intolerance a DMT2</a:t>
            </a:r>
          </a:p>
          <a:p>
            <a:r>
              <a:rPr lang="cs-CZ" dirty="0" smtClean="0"/>
              <a:t>Cirhóza jater</a:t>
            </a:r>
          </a:p>
          <a:p>
            <a:r>
              <a:rPr lang="cs-CZ" dirty="0" smtClean="0"/>
              <a:t>Osteoporóza</a:t>
            </a:r>
          </a:p>
          <a:p>
            <a:r>
              <a:rPr lang="cs-CZ" dirty="0" smtClean="0"/>
              <a:t>Neplodnost u mužů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Epidemiologie </a:t>
            </a:r>
            <a:r>
              <a:rPr lang="cs-CZ" dirty="0" err="1" smtClean="0"/>
              <a:t>cf</a:t>
            </a:r>
            <a:r>
              <a:rPr lang="cs-CZ" dirty="0" smtClean="0"/>
              <a:t> ve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 život ohrožující dědičné onemocnění bílé rasy (kavkazské rasy)</a:t>
            </a:r>
          </a:p>
          <a:p>
            <a:r>
              <a:rPr lang="cs-CZ" dirty="0" smtClean="0"/>
              <a:t>Předpokládá se, že polovina pacientů s CF se dožije &gt;38 let</a:t>
            </a:r>
          </a:p>
          <a:p>
            <a:r>
              <a:rPr lang="cs-CZ" dirty="0" smtClean="0"/>
              <a:t>V Kanadě 50,9 let (v roce 1980 pouze 12 let)</a:t>
            </a:r>
          </a:p>
          <a:p>
            <a:r>
              <a:rPr lang="cs-CZ" dirty="0" smtClean="0"/>
              <a:t>V USA &gt;40,1 let (v roce 2000 - 32 let)</a:t>
            </a:r>
          </a:p>
          <a:p>
            <a:r>
              <a:rPr lang="cs-CZ" dirty="0" smtClean="0"/>
              <a:t>V UK &gt;43 let (v roce 2008 – 38,8 let)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Epidemiologie </a:t>
            </a:r>
            <a:r>
              <a:rPr lang="cs-CZ" dirty="0" err="1" smtClean="0"/>
              <a:t>cf</a:t>
            </a:r>
            <a:r>
              <a:rPr lang="cs-CZ" dirty="0" smtClean="0"/>
              <a:t> v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24334"/>
            <a:ext cx="9905999" cy="4708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31.1.2014 </a:t>
            </a:r>
          </a:p>
          <a:p>
            <a:pPr lvl="1"/>
            <a:r>
              <a:rPr lang="cs-CZ" dirty="0" smtClean="0"/>
              <a:t>584 onemocnění</a:t>
            </a:r>
          </a:p>
          <a:p>
            <a:pPr lvl="1"/>
            <a:r>
              <a:rPr lang="cs-CZ" dirty="0" smtClean="0"/>
              <a:t>355 pacientů &lt;19 let</a:t>
            </a:r>
          </a:p>
          <a:p>
            <a:pPr>
              <a:buNone/>
            </a:pPr>
            <a:r>
              <a:rPr lang="cs-CZ" dirty="0" smtClean="0"/>
              <a:t>5.3.2016</a:t>
            </a:r>
          </a:p>
          <a:p>
            <a:pPr lvl="1"/>
            <a:r>
              <a:rPr lang="cs-CZ" dirty="0" smtClean="0"/>
              <a:t>601 onemocnění</a:t>
            </a:r>
          </a:p>
          <a:p>
            <a:pPr lvl="1"/>
            <a:r>
              <a:rPr lang="cs-CZ" dirty="0" smtClean="0"/>
              <a:t>272 pacientů &gt;18 let</a:t>
            </a:r>
          </a:p>
          <a:p>
            <a:r>
              <a:rPr lang="cs-CZ" dirty="0" smtClean="0"/>
              <a:t>50% nemocných se dožije &gt;37 let</a:t>
            </a:r>
          </a:p>
          <a:p>
            <a:r>
              <a:rPr lang="cs-CZ" dirty="0" smtClean="0"/>
              <a:t>Každý 27. člověk v ČR je nositelem genu CF</a:t>
            </a:r>
          </a:p>
          <a:p>
            <a:r>
              <a:rPr lang="cs-CZ" dirty="0" smtClean="0"/>
              <a:t>Výskyt : 1: 2500 -&gt; ročně se narodí 35 – 45 dětí s CF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Cf</a:t>
            </a:r>
            <a:r>
              <a:rPr lang="cs-CZ" dirty="0" smtClean="0"/>
              <a:t> a pohybová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92573"/>
            <a:ext cx="9905999" cy="4367284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Velmi individuální </a:t>
            </a:r>
            <a:r>
              <a:rPr lang="cs-CZ" dirty="0" smtClean="0"/>
              <a:t>vzhledem k různým klinickým projevům</a:t>
            </a:r>
          </a:p>
          <a:p>
            <a:r>
              <a:rPr lang="cs-CZ" dirty="0" smtClean="0"/>
              <a:t>Primárním cílem PA je zlepšení tělesné zdatnosti a tím i lepší prožívání života</a:t>
            </a:r>
          </a:p>
          <a:p>
            <a:r>
              <a:rPr lang="cs-CZ" dirty="0" smtClean="0"/>
              <a:t>Kontinuální cvičení lehké až střední intenzity (chůze, plavání, cyklistika, běh)</a:t>
            </a:r>
          </a:p>
          <a:p>
            <a:r>
              <a:rPr lang="cs-CZ" dirty="0" smtClean="0"/>
              <a:t>20 – 30 min</a:t>
            </a:r>
          </a:p>
          <a:p>
            <a:r>
              <a:rPr lang="cs-CZ" dirty="0" smtClean="0"/>
              <a:t>U pacientů s dušností intermitentní trénink popř. </a:t>
            </a:r>
            <a:r>
              <a:rPr lang="cs-CZ" dirty="0" err="1" smtClean="0"/>
              <a:t>suplementaci</a:t>
            </a:r>
            <a:r>
              <a:rPr lang="cs-CZ" dirty="0" smtClean="0"/>
              <a:t> kyslíkem</a:t>
            </a:r>
          </a:p>
          <a:p>
            <a:r>
              <a:rPr lang="cs-CZ" dirty="0" smtClean="0">
                <a:sym typeface="Wingdings 3"/>
              </a:rPr>
              <a:t> energetická spotřeba a ztráty soli -&gt; dbát na doplňování energie a minerálů</a:t>
            </a:r>
          </a:p>
          <a:p>
            <a:r>
              <a:rPr lang="cs-CZ" dirty="0" smtClean="0">
                <a:sym typeface="Wingdings 3"/>
              </a:rPr>
              <a:t>Vést nemocné děti k PA od malička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ASTMA BRONCHIALE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 -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Intermitentní </a:t>
            </a:r>
            <a:r>
              <a:rPr lang="cs-CZ" b="1" dirty="0" smtClean="0">
                <a:solidFill>
                  <a:schemeClr val="bg1"/>
                </a:solidFill>
              </a:rPr>
              <a:t>astma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záchvaty méně </a:t>
            </a:r>
            <a:r>
              <a:rPr lang="cs-CZ" dirty="0">
                <a:solidFill>
                  <a:schemeClr val="bg1"/>
                </a:solidFill>
              </a:rPr>
              <a:t>než 1× </a:t>
            </a:r>
            <a:r>
              <a:rPr lang="cs-CZ" dirty="0" smtClean="0">
                <a:solidFill>
                  <a:schemeClr val="bg1"/>
                </a:solidFill>
              </a:rPr>
              <a:t>týdně, </a:t>
            </a:r>
            <a:r>
              <a:rPr lang="cs-CZ" dirty="0">
                <a:solidFill>
                  <a:schemeClr val="bg1"/>
                </a:solidFill>
              </a:rPr>
              <a:t>mezi kterými nemocný nemá žádné </a:t>
            </a:r>
            <a:r>
              <a:rPr lang="cs-CZ" dirty="0" smtClean="0">
                <a:solidFill>
                  <a:schemeClr val="bg1"/>
                </a:solidFill>
              </a:rPr>
              <a:t>obtíže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noční </a:t>
            </a:r>
            <a:r>
              <a:rPr lang="cs-CZ" dirty="0">
                <a:solidFill>
                  <a:schemeClr val="bg1"/>
                </a:solidFill>
              </a:rPr>
              <a:t>záchvaty méně než 2× </a:t>
            </a:r>
            <a:r>
              <a:rPr lang="cs-CZ" dirty="0" smtClean="0">
                <a:solidFill>
                  <a:schemeClr val="bg1"/>
                </a:solidFill>
              </a:rPr>
              <a:t>měsíčně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plicní </a:t>
            </a:r>
            <a:r>
              <a:rPr lang="cs-CZ" dirty="0">
                <a:solidFill>
                  <a:schemeClr val="bg1"/>
                </a:solidFill>
              </a:rPr>
              <a:t>funkce mezi atakami jsou normální, PEF či FEV1 (usilovně vydechnutý objem za první sekundu; objem vzduchu vydechnutý s největším úsilím za 1. sekundu po maximálním nádechu) je před léčbou nad 80 % náležité </a:t>
            </a:r>
            <a:r>
              <a:rPr lang="cs-CZ" dirty="0" smtClean="0">
                <a:solidFill>
                  <a:schemeClr val="bg1"/>
                </a:solidFill>
              </a:rPr>
              <a:t>hodnoty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variabilita </a:t>
            </a:r>
            <a:r>
              <a:rPr lang="cs-CZ" dirty="0">
                <a:solidFill>
                  <a:schemeClr val="bg1"/>
                </a:solidFill>
              </a:rPr>
              <a:t>PEF je pod 20 </a:t>
            </a:r>
            <a:r>
              <a:rPr lang="cs-CZ" dirty="0" smtClean="0">
                <a:solidFill>
                  <a:schemeClr val="bg1"/>
                </a:solidFill>
              </a:rPr>
              <a:t>% </a:t>
            </a:r>
            <a:r>
              <a:rPr lang="cs-CZ" dirty="0">
                <a:solidFill>
                  <a:schemeClr val="bg1"/>
                </a:solidFill>
              </a:rPr>
              <a:t>(PEF – vrcholový výdechový průtok; nejvyšší rychlost na vrcholu usilovného výdechu t.) </a:t>
            </a:r>
          </a:p>
        </p:txBody>
      </p:sp>
    </p:spTree>
    <p:extLst>
      <p:ext uri="{BB962C8B-B14F-4D97-AF65-F5344CB8AC3E}">
        <p14:creationId xmlns="" xmlns:p14="http://schemas.microsoft.com/office/powerpoint/2010/main" val="695173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Cf</a:t>
            </a:r>
            <a:r>
              <a:rPr lang="cs-CZ" dirty="0" smtClean="0"/>
              <a:t> a pohybová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87856"/>
            <a:ext cx="9905999" cy="46265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PHYSICAL TRAINING TO IMPROVE EXERCISE CAPACITY IN PEOPLE WITH</a:t>
            </a:r>
            <a:r>
              <a:rPr lang="cs-CZ" u="sng" dirty="0" smtClean="0"/>
              <a:t> </a:t>
            </a:r>
            <a:r>
              <a:rPr lang="en-US" u="sng" dirty="0" smtClean="0"/>
              <a:t>CYSTIC FIBROSIS</a:t>
            </a:r>
            <a:r>
              <a:rPr lang="cs-CZ" u="sng" dirty="0" smtClean="0"/>
              <a:t>:</a:t>
            </a:r>
          </a:p>
          <a:p>
            <a:r>
              <a:rPr lang="cs-CZ" dirty="0" smtClean="0"/>
              <a:t>Přehled 13 studií, 402 probandů, různé věkové skupiny, intervence od 1 </a:t>
            </a:r>
            <a:r>
              <a:rPr lang="cs-CZ" dirty="0" err="1" smtClean="0"/>
              <a:t>měs</a:t>
            </a:r>
            <a:r>
              <a:rPr lang="cs-CZ" dirty="0" smtClean="0"/>
              <a:t> do 3 let</a:t>
            </a:r>
          </a:p>
          <a:p>
            <a:r>
              <a:rPr lang="cs-CZ" dirty="0" smtClean="0"/>
              <a:t>Aerobní trénink nízké až střední intenzity, anaerobní intermitentní trénink nebo jejich kombinace vůči žádnému tréninku</a:t>
            </a:r>
          </a:p>
          <a:p>
            <a:r>
              <a:rPr lang="cs-CZ" dirty="0" smtClean="0"/>
              <a:t>Výsledky: zlepšení plicní kapacity, spotřeby kyslíku, zlepšení svalové síly a změny ve složení těla</a:t>
            </a:r>
          </a:p>
          <a:p>
            <a:r>
              <a:rPr lang="cs-CZ" dirty="0" smtClean="0"/>
              <a:t>ALE! Nebylo určeno, který trénink je lepší, studie byly prováděny s malým počtem probandů</a:t>
            </a:r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88895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83391"/>
            <a:ext cx="9905999" cy="3907810"/>
          </a:xfrm>
        </p:spPr>
        <p:txBody>
          <a:bodyPr/>
          <a:lstStyle/>
          <a:p>
            <a:endParaRPr lang="cs-CZ" dirty="0" smtClean="0"/>
          </a:p>
          <a:p>
            <a:endParaRPr lang="en-US" u="sng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ASTMA BRONCHIALE  -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8648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Lehké perzistující astma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frekvence záchvatů nejméně 1x týdně a nejvíce jedenkrát </a:t>
            </a:r>
            <a:r>
              <a:rPr lang="cs-CZ" dirty="0" smtClean="0">
                <a:solidFill>
                  <a:schemeClr val="bg1"/>
                </a:solidFill>
              </a:rPr>
              <a:t>denně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noční </a:t>
            </a:r>
            <a:r>
              <a:rPr lang="cs-CZ" dirty="0">
                <a:solidFill>
                  <a:schemeClr val="bg1"/>
                </a:solidFill>
              </a:rPr>
              <a:t>příznaky </a:t>
            </a:r>
            <a:r>
              <a:rPr lang="cs-CZ" dirty="0" smtClean="0">
                <a:solidFill>
                  <a:schemeClr val="bg1"/>
                </a:solidFill>
              </a:rPr>
              <a:t>se vyskytují </a:t>
            </a:r>
            <a:r>
              <a:rPr lang="cs-CZ" dirty="0">
                <a:solidFill>
                  <a:schemeClr val="bg1"/>
                </a:solidFill>
              </a:rPr>
              <a:t>více než 2× </a:t>
            </a:r>
            <a:r>
              <a:rPr lang="cs-CZ" dirty="0" smtClean="0">
                <a:solidFill>
                  <a:schemeClr val="bg1"/>
                </a:solidFill>
              </a:rPr>
              <a:t>měsíčně,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PEF </a:t>
            </a:r>
            <a:r>
              <a:rPr lang="cs-CZ" dirty="0">
                <a:solidFill>
                  <a:schemeClr val="bg1"/>
                </a:solidFill>
              </a:rPr>
              <a:t>je nad 80 %, variabilita 20–30 </a:t>
            </a:r>
            <a:r>
              <a:rPr lang="cs-CZ" dirty="0" smtClean="0">
                <a:solidFill>
                  <a:schemeClr val="bg1"/>
                </a:solidFill>
              </a:rPr>
              <a:t>%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Středně </a:t>
            </a:r>
            <a:r>
              <a:rPr lang="cs-CZ" b="1" dirty="0">
                <a:solidFill>
                  <a:schemeClr val="bg1"/>
                </a:solidFill>
              </a:rPr>
              <a:t>těžké perzistující astma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každodenní ataky záchvatovité dušnosti či noční záchvaty častěji než </a:t>
            </a:r>
            <a:r>
              <a:rPr lang="cs-CZ" dirty="0" smtClean="0">
                <a:solidFill>
                  <a:schemeClr val="bg1"/>
                </a:solidFill>
              </a:rPr>
              <a:t>jedenkrát týdně,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PEF </a:t>
            </a:r>
            <a:r>
              <a:rPr lang="cs-CZ" dirty="0">
                <a:solidFill>
                  <a:schemeClr val="bg1"/>
                </a:solidFill>
              </a:rPr>
              <a:t>mezi 60–80 %, variabilita 20–30 </a:t>
            </a:r>
            <a:r>
              <a:rPr lang="cs-CZ" dirty="0" smtClean="0">
                <a:solidFill>
                  <a:schemeClr val="bg1"/>
                </a:solidFill>
              </a:rPr>
              <a:t>%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Těžké </a:t>
            </a:r>
            <a:r>
              <a:rPr lang="cs-CZ" b="1" dirty="0">
                <a:solidFill>
                  <a:schemeClr val="bg1"/>
                </a:solidFill>
              </a:rPr>
              <a:t>perzistující astma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bg1"/>
                </a:solidFill>
              </a:rPr>
              <a:t>kontinuální příznaky s omezením životních </a:t>
            </a:r>
            <a:r>
              <a:rPr lang="cs-CZ" dirty="0" smtClean="0">
                <a:solidFill>
                  <a:schemeClr val="bg1"/>
                </a:solidFill>
              </a:rPr>
              <a:t>aktivit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PEF </a:t>
            </a:r>
            <a:r>
              <a:rPr lang="cs-CZ" dirty="0">
                <a:solidFill>
                  <a:schemeClr val="bg1"/>
                </a:solidFill>
              </a:rPr>
              <a:t>pod 60 %, PEF je nad 30 </a:t>
            </a:r>
            <a:r>
              <a:rPr lang="cs-CZ" dirty="0" smtClean="0">
                <a:solidFill>
                  <a:schemeClr val="bg1"/>
                </a:solidFill>
              </a:rPr>
              <a:t>%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61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CHOPN X ASTMA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03" t="48718" r="11521" b="28525"/>
          <a:stretch/>
        </p:blipFill>
        <p:spPr bwMode="auto">
          <a:xfrm>
            <a:off x="621321" y="3305908"/>
            <a:ext cx="10825188" cy="229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108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29688" y="572234"/>
            <a:ext cx="9906000" cy="147796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ASTMA BRONCHIALE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 </a:t>
            </a:r>
            <a:endParaRPr lang="cs-CZ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370019" y="1875693"/>
            <a:ext cx="4649783" cy="4923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Výskyt astmatu ve světě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412531" y="1676401"/>
            <a:ext cx="4646602" cy="71510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3308603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endParaRPr lang="cs-CZ" dirty="0" smtClean="0"/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 smtClean="0"/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 smtClean="0"/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 smtClean="0"/>
          </a:p>
          <a:p>
            <a:pPr marL="914400" lvl="2" indent="0">
              <a:buNone/>
            </a:pPr>
            <a:endParaRPr lang="cs-CZ" dirty="0" smtClean="0"/>
          </a:p>
          <a:p>
            <a:pPr marL="914400" lvl="2" indent="0" algn="r">
              <a:buNone/>
            </a:pPr>
            <a:r>
              <a:rPr lang="cs-CZ" sz="1500" dirty="0"/>
              <a:t>Zdroj: http://www.cipa.cz/informace-o-astmatu/umrtnost-75</a:t>
            </a:r>
            <a:endParaRPr lang="cs-CZ" sz="15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lvl="4"/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www.cipa.cz/dbpic/Preva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2" y="2441420"/>
            <a:ext cx="5334000" cy="3940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55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ASTMA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BRONCHIALE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75692"/>
            <a:ext cx="9905999" cy="443132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ÚMRTNOST NA ASTMA </a:t>
            </a:r>
            <a:r>
              <a:rPr lang="cs-CZ" dirty="0">
                <a:solidFill>
                  <a:schemeClr val="bg1"/>
                </a:solidFill>
              </a:rPr>
              <a:t>V ČR </a:t>
            </a:r>
            <a:r>
              <a:rPr lang="cs-CZ" dirty="0" smtClean="0">
                <a:solidFill>
                  <a:schemeClr val="bg1"/>
                </a:solidFill>
              </a:rPr>
              <a:t>- údaje z </a:t>
            </a:r>
            <a:r>
              <a:rPr lang="cs-CZ" dirty="0">
                <a:solidFill>
                  <a:schemeClr val="bg1"/>
                </a:solidFill>
              </a:rPr>
              <a:t>roku 2005, kdy </a:t>
            </a:r>
            <a:r>
              <a:rPr lang="cs-CZ" dirty="0" smtClean="0">
                <a:solidFill>
                  <a:schemeClr val="bg1"/>
                </a:solidFill>
              </a:rPr>
              <a:t>zemřelo </a:t>
            </a:r>
            <a:r>
              <a:rPr lang="cs-CZ" dirty="0">
                <a:solidFill>
                  <a:schemeClr val="bg1"/>
                </a:solidFill>
              </a:rPr>
              <a:t>na astma 99 </a:t>
            </a:r>
            <a:r>
              <a:rPr lang="cs-CZ" dirty="0" smtClean="0">
                <a:solidFill>
                  <a:schemeClr val="bg1"/>
                </a:solidFill>
              </a:rPr>
              <a:t>osob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8" algn="r"/>
            <a:r>
              <a:rPr lang="cs-CZ" dirty="0"/>
              <a:t>                                                      </a:t>
            </a:r>
            <a:r>
              <a:rPr lang="cs-CZ" dirty="0" smtClean="0"/>
              <a:t>Zdroj: http</a:t>
            </a:r>
            <a:r>
              <a:rPr lang="cs-CZ" dirty="0"/>
              <a:t>://www.cipa.cz/informace-o-astmatu/umrtnost-75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50" y="2637690"/>
            <a:ext cx="6185136" cy="39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859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W Cen MT" charset="0"/>
              </a:rPr>
              <a:t>ASTMA </a:t>
            </a:r>
            <a:r>
              <a:rPr lang="cs-CZ" dirty="0" smtClean="0">
                <a:solidFill>
                  <a:schemeClr val="bg1"/>
                </a:solidFill>
                <a:latin typeface="TW Cen MT" charset="0"/>
              </a:rPr>
              <a:t>BRONCHIALE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75692"/>
            <a:ext cx="9905999" cy="44313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ÚMRTNOST NA ASTMA VE SVĚTĚ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8" algn="r"/>
            <a:r>
              <a:rPr lang="cs-CZ" dirty="0"/>
              <a:t>                                                      </a:t>
            </a:r>
            <a:r>
              <a:rPr lang="cs-CZ" dirty="0" smtClean="0"/>
              <a:t>Zdroj: http</a:t>
            </a:r>
            <a:r>
              <a:rPr lang="cs-CZ" dirty="0"/>
              <a:t>://www.cipa.cz/informace-o-astmatu/umrtnost-75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0" y="2485293"/>
            <a:ext cx="5826824" cy="39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8417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9023</TotalTime>
  <Words>1773</Words>
  <Application>Microsoft Office PowerPoint</Application>
  <PresentationFormat>Vlastní</PresentationFormat>
  <Paragraphs>272</Paragraphs>
  <Slides>41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Circuit</vt:lpstr>
      <vt:lpstr>CHRONICKÁ RESPIRAČNÍ ONEMOCNĚNÍ</vt:lpstr>
      <vt:lpstr>CHRONICKÁ RESPIRAČNÍ ONEMOCNĚNÍ</vt:lpstr>
      <vt:lpstr>Astma bronchiale</vt:lpstr>
      <vt:lpstr>ASTMA BRONCHIALE  - klasifikace</vt:lpstr>
      <vt:lpstr>ASTMA BRONCHIALE  - klasifikace</vt:lpstr>
      <vt:lpstr>CHOPN X ASTMA</vt:lpstr>
      <vt:lpstr>ASTMA BRONCHIALE  </vt:lpstr>
      <vt:lpstr>ASTMA BRONCHIALE</vt:lpstr>
      <vt:lpstr>ASTMA BRONCHIALE</vt:lpstr>
      <vt:lpstr>ASTMA BRONCHIALE</vt:lpstr>
      <vt:lpstr>Léčba astmatu</vt:lpstr>
      <vt:lpstr>Astma a PA</vt:lpstr>
      <vt:lpstr>The Effect of Physical Training in Children With Asthma on Pulmonary Function, Aerobic Capacity and Health-Related Quality of Life: A Systematic Review of Randomized Control Trials </vt:lpstr>
      <vt:lpstr>Effects of an aerobic physical training program on psychosocial characteristics, quality-of-life, symptoms and exhaled nitric oxide in individuals with moderate or severe persistent asthma</vt:lpstr>
      <vt:lpstr>Snímek 15</vt:lpstr>
      <vt:lpstr>Vhodné PA</vt:lpstr>
      <vt:lpstr>Astmogenní sporty“ (V. J. Lacroix, 1999)</vt:lpstr>
      <vt:lpstr>Snímek 18</vt:lpstr>
      <vt:lpstr>Zásady cvičení</vt:lpstr>
      <vt:lpstr>Zásady cvičení</vt:lpstr>
      <vt:lpstr>Pozátěžové astma</vt:lpstr>
      <vt:lpstr>Chronická obstrukční plicní nemoc - chopn</vt:lpstr>
      <vt:lpstr>chopn</vt:lpstr>
      <vt:lpstr>Snímek 24</vt:lpstr>
      <vt:lpstr>Patologie CHOPN</vt:lpstr>
      <vt:lpstr>Mapa znečištění ovzduší v čr</vt:lpstr>
      <vt:lpstr>Epidemiologie v čr</vt:lpstr>
      <vt:lpstr>Epidemiologie ve světě</vt:lpstr>
      <vt:lpstr>Mapa znečištění ovzduší ve světě</vt:lpstr>
      <vt:lpstr>CHOPN a Pohybová aktivita</vt:lpstr>
      <vt:lpstr>Chopn a pohybová aktivita</vt:lpstr>
      <vt:lpstr>CHOPN a Pohybová aktivita</vt:lpstr>
      <vt:lpstr>Chopn a pohybová aktivita</vt:lpstr>
      <vt:lpstr>Chopn a pohybová aktivita</vt:lpstr>
      <vt:lpstr>Cystická fibróza</vt:lpstr>
      <vt:lpstr>Cystická fibróza</vt:lpstr>
      <vt:lpstr>Epidemiologie cf ve světě</vt:lpstr>
      <vt:lpstr>Epidemiologie cf v čr</vt:lpstr>
      <vt:lpstr>Cf a pohybová aktivita</vt:lpstr>
      <vt:lpstr>Cf a pohybová aktivita</vt:lpstr>
      <vt:lpstr>    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Danička</cp:lastModifiedBy>
  <cp:revision>179</cp:revision>
  <dcterms:created xsi:type="dcterms:W3CDTF">2014-08-26T23:43:54Z</dcterms:created>
  <dcterms:modified xsi:type="dcterms:W3CDTF">2016-05-09T06:33:37Z</dcterms:modified>
</cp:coreProperties>
</file>