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4"/>
  </p:notesMasterIdLst>
  <p:sldIdLst>
    <p:sldId id="256" r:id="rId2"/>
    <p:sldId id="257" r:id="rId3"/>
    <p:sldId id="259" r:id="rId4"/>
    <p:sldId id="264" r:id="rId5"/>
    <p:sldId id="260" r:id="rId6"/>
    <p:sldId id="261" r:id="rId7"/>
    <p:sldId id="269" r:id="rId8"/>
    <p:sldId id="270" r:id="rId9"/>
    <p:sldId id="271" r:id="rId10"/>
    <p:sldId id="265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66" r:id="rId20"/>
    <p:sldId id="280" r:id="rId21"/>
    <p:sldId id="267" r:id="rId22"/>
    <p:sldId id="26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402" autoAdjust="0"/>
  </p:normalViewPr>
  <p:slideViewPr>
    <p:cSldViewPr snapToGrid="0" snapToObjects="1">
      <p:cViewPr>
        <p:scale>
          <a:sx n="81" d="100"/>
          <a:sy n="81" d="100"/>
        </p:scale>
        <p:origin x="-8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E0884-4402-034E-9575-7201C138D522}" type="datetimeFigureOut">
              <a:rPr lang="en-US" smtClean="0"/>
              <a:t>02.05.16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B5ABD-BCCB-034B-B2AA-A9F2C6AAD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62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B5ABD-BCCB-034B-B2AA-A9F2C6AADF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24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Monday 2. May 16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Monday 2. May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Monday 2. May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Monday 2. May 16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Monday 2. May 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Monday 2. May 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Monday 2. May 16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Monday 2. May 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Monday 2. May 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Monday 2. May 16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Monday 2. May 16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Monday 2. May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Vertebrogenní</a:t>
            </a:r>
            <a:r>
              <a:rPr lang="en-US" dirty="0" smtClean="0"/>
              <a:t> </a:t>
            </a:r>
            <a:r>
              <a:rPr lang="en-US" dirty="0" err="1" smtClean="0"/>
              <a:t>algický</a:t>
            </a:r>
            <a:r>
              <a:rPr lang="en-US" dirty="0" smtClean="0"/>
              <a:t> </a:t>
            </a:r>
            <a:r>
              <a:rPr lang="en-US" dirty="0" err="1" smtClean="0"/>
              <a:t>syndrom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Lucie </a:t>
            </a:r>
            <a:r>
              <a:rPr lang="en-US" dirty="0" err="1" smtClean="0"/>
              <a:t>Cuberová</a:t>
            </a:r>
            <a:endParaRPr lang="en-US" dirty="0"/>
          </a:p>
        </p:txBody>
      </p:sp>
      <p:pic>
        <p:nvPicPr>
          <p:cNvPr id="4" name="Picture 3" descr="Snímek obrazovky 2016-05-02 v 0.00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080" y="3841577"/>
            <a:ext cx="3014697" cy="239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61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nímek obrazovky 2016-05-01 v 23.58.4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7" b="10297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190399"/>
            <a:ext cx="7543800" cy="914400"/>
          </a:xfrm>
        </p:spPr>
        <p:txBody>
          <a:bodyPr/>
          <a:lstStyle/>
          <a:p>
            <a:r>
              <a:rPr lang="en-US" dirty="0" err="1" smtClean="0"/>
              <a:t>Pohybová</a:t>
            </a:r>
            <a:r>
              <a:rPr lang="en-US" dirty="0" smtClean="0"/>
              <a:t> </a:t>
            </a:r>
            <a:r>
              <a:rPr lang="en-US" dirty="0" err="1" smtClean="0"/>
              <a:t>aktivita</a:t>
            </a:r>
            <a:r>
              <a:rPr lang="en-US" dirty="0" smtClean="0"/>
              <a:t> </a:t>
            </a:r>
            <a:r>
              <a:rPr lang="en-US" dirty="0" err="1" smtClean="0"/>
              <a:t>při</a:t>
            </a:r>
            <a:r>
              <a:rPr lang="en-US" dirty="0" smtClean="0"/>
              <a:t> VAS </a:t>
            </a:r>
            <a:r>
              <a:rPr lang="en-US" dirty="0" smtClean="0"/>
              <a:t>-  </a:t>
            </a:r>
            <a:r>
              <a:rPr lang="en-US" dirty="0" err="1" smtClean="0"/>
              <a:t>zahraniční</a:t>
            </a:r>
            <a:r>
              <a:rPr lang="en-US" dirty="0" smtClean="0"/>
              <a:t> </a:t>
            </a:r>
            <a:r>
              <a:rPr lang="en-US" dirty="0" err="1" smtClean="0"/>
              <a:t>studie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57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228 </a:t>
            </a:r>
            <a:r>
              <a:rPr lang="en-US" dirty="0" err="1" smtClean="0"/>
              <a:t>probandů</a:t>
            </a:r>
            <a:endParaRPr lang="en-US" dirty="0" smtClean="0"/>
          </a:p>
          <a:p>
            <a:r>
              <a:rPr lang="en-US" dirty="0" smtClean="0"/>
              <a:t>12 </a:t>
            </a:r>
            <a:r>
              <a:rPr lang="en-US" dirty="0" err="1" smtClean="0"/>
              <a:t>týdenní</a:t>
            </a:r>
            <a:r>
              <a:rPr lang="en-US" dirty="0" smtClean="0"/>
              <a:t> </a:t>
            </a:r>
            <a:r>
              <a:rPr lang="en-US" dirty="0" err="1" smtClean="0"/>
              <a:t>intervence</a:t>
            </a:r>
            <a:endParaRPr lang="en-US" dirty="0" smtClean="0"/>
          </a:p>
          <a:p>
            <a:r>
              <a:rPr lang="en-US" dirty="0" err="1" smtClean="0"/>
              <a:t>Rozdělení</a:t>
            </a:r>
            <a:r>
              <a:rPr lang="en-US" dirty="0" smtClean="0"/>
              <a:t> do </a:t>
            </a:r>
            <a:r>
              <a:rPr lang="en-US" dirty="0" err="1" smtClean="0"/>
              <a:t>tří</a:t>
            </a:r>
            <a:r>
              <a:rPr lang="en-US" dirty="0" smtClean="0"/>
              <a:t> </a:t>
            </a:r>
            <a:r>
              <a:rPr lang="en-US" dirty="0" err="1" smtClean="0"/>
              <a:t>skupin</a:t>
            </a:r>
            <a:r>
              <a:rPr lang="en-US" dirty="0" smtClean="0"/>
              <a:t> (</a:t>
            </a:r>
            <a:r>
              <a:rPr lang="en-US" dirty="0" err="1" smtClean="0"/>
              <a:t>cvičení</a:t>
            </a:r>
            <a:r>
              <a:rPr lang="en-US" dirty="0" smtClean="0"/>
              <a:t> </a:t>
            </a:r>
            <a:r>
              <a:rPr lang="en-US" dirty="0" err="1" smtClean="0"/>
              <a:t>jógy</a:t>
            </a:r>
            <a:r>
              <a:rPr lang="en-US" dirty="0" smtClean="0"/>
              <a:t>, </a:t>
            </a:r>
            <a:r>
              <a:rPr lang="en-US" dirty="0" err="1" smtClean="0"/>
              <a:t>organizované</a:t>
            </a:r>
            <a:r>
              <a:rPr lang="en-US" dirty="0" smtClean="0"/>
              <a:t> </a:t>
            </a:r>
            <a:r>
              <a:rPr lang="en-US" dirty="0" err="1" smtClean="0"/>
              <a:t>lekce</a:t>
            </a:r>
            <a:r>
              <a:rPr lang="en-US" dirty="0" smtClean="0"/>
              <a:t> </a:t>
            </a:r>
            <a:r>
              <a:rPr lang="en-US" dirty="0" err="1" smtClean="0"/>
              <a:t>strečinku</a:t>
            </a:r>
            <a:r>
              <a:rPr lang="en-US" dirty="0" smtClean="0"/>
              <a:t>, </a:t>
            </a:r>
            <a:r>
              <a:rPr lang="en-US" dirty="0" err="1" smtClean="0"/>
              <a:t>samostatné</a:t>
            </a:r>
            <a:r>
              <a:rPr lang="en-US" dirty="0" smtClean="0"/>
              <a:t> </a:t>
            </a:r>
            <a:r>
              <a:rPr lang="en-US" dirty="0" err="1" smtClean="0"/>
              <a:t>cvičení</a:t>
            </a:r>
            <a:r>
              <a:rPr lang="en-US" dirty="0" smtClean="0"/>
              <a:t>)</a:t>
            </a:r>
          </a:p>
          <a:p>
            <a:r>
              <a:rPr lang="en-US" dirty="0" smtClean="0"/>
              <a:t>Hodnocení </a:t>
            </a:r>
            <a:r>
              <a:rPr lang="en-US" dirty="0" err="1" smtClean="0"/>
              <a:t>podle</a:t>
            </a:r>
            <a:r>
              <a:rPr lang="en-US" dirty="0"/>
              <a:t> </a:t>
            </a:r>
            <a:r>
              <a:rPr lang="en-US" b="1" dirty="0" smtClean="0">
                <a:effectLst/>
              </a:rPr>
              <a:t>Roland </a:t>
            </a:r>
            <a:r>
              <a:rPr lang="en-US" b="1" dirty="0">
                <a:effectLst/>
              </a:rPr>
              <a:t>Morris Disability </a:t>
            </a:r>
            <a:r>
              <a:rPr lang="en-US" b="1" dirty="0" smtClean="0">
                <a:effectLst/>
              </a:rPr>
              <a:t>Questionnaire </a:t>
            </a:r>
            <a:r>
              <a:rPr lang="en-US" dirty="0" smtClean="0">
                <a:effectLst/>
              </a:rPr>
              <a:t>v 6., 12., a 26. </a:t>
            </a:r>
            <a:r>
              <a:rPr lang="en-US" dirty="0" err="1" smtClean="0">
                <a:effectLst/>
              </a:rPr>
              <a:t>týdnu</a:t>
            </a:r>
            <a:endParaRPr lang="en-US" dirty="0" smtClean="0">
              <a:effectLst/>
            </a:endParaRPr>
          </a:p>
          <a:p>
            <a:r>
              <a:rPr lang="en-US" dirty="0" err="1" smtClean="0">
                <a:effectLst/>
              </a:rPr>
              <a:t>Nejlépe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dopadla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skupina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praktikující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strečink</a:t>
            </a:r>
            <a:r>
              <a:rPr lang="en-US" dirty="0" smtClean="0">
                <a:effectLst/>
              </a:rPr>
              <a:t>, </a:t>
            </a:r>
            <a:r>
              <a:rPr lang="en-US" dirty="0" err="1" smtClean="0">
                <a:effectLst/>
              </a:rPr>
              <a:t>následovaná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těsně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skupinou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cvičící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jógu</a:t>
            </a:r>
            <a:r>
              <a:rPr lang="en-US" dirty="0" smtClean="0">
                <a:effectLst/>
              </a:rPr>
              <a:t>.</a:t>
            </a:r>
          </a:p>
          <a:p>
            <a:r>
              <a:rPr lang="en-US" b="1" dirty="0" err="1" smtClean="0"/>
              <a:t>Samostatné</a:t>
            </a:r>
            <a:r>
              <a:rPr lang="en-US" b="1" dirty="0" smtClean="0"/>
              <a:t> </a:t>
            </a:r>
            <a:r>
              <a:rPr lang="en-US" b="1" dirty="0" err="1" smtClean="0"/>
              <a:t>cvičení</a:t>
            </a:r>
            <a:r>
              <a:rPr lang="en-US" b="1" dirty="0" smtClean="0"/>
              <a:t> </a:t>
            </a:r>
            <a:r>
              <a:rPr lang="en-US" b="1" dirty="0" err="1" smtClean="0"/>
              <a:t>podle</a:t>
            </a:r>
            <a:r>
              <a:rPr lang="en-US" b="1" dirty="0" smtClean="0"/>
              <a:t> </a:t>
            </a:r>
            <a:r>
              <a:rPr lang="en-US" b="1" dirty="0" err="1" smtClean="0"/>
              <a:t>příručky</a:t>
            </a:r>
            <a:r>
              <a:rPr lang="en-US" b="1" dirty="0" smtClean="0"/>
              <a:t> </a:t>
            </a:r>
            <a:r>
              <a:rPr lang="en-US" b="1" dirty="0" err="1" smtClean="0"/>
              <a:t>nemělo</a:t>
            </a:r>
            <a:r>
              <a:rPr lang="en-US" b="1" dirty="0" smtClean="0"/>
              <a:t> </a:t>
            </a:r>
            <a:r>
              <a:rPr lang="en-US" b="1" dirty="0" err="1" smtClean="0"/>
              <a:t>žádný</a:t>
            </a:r>
            <a:r>
              <a:rPr lang="en-US" b="1" dirty="0" smtClean="0"/>
              <a:t> </a:t>
            </a:r>
            <a:r>
              <a:rPr lang="en-US" b="1" dirty="0" err="1" smtClean="0"/>
              <a:t>dlouhodobý</a:t>
            </a:r>
            <a:r>
              <a:rPr lang="en-US" b="1" dirty="0" smtClean="0"/>
              <a:t> </a:t>
            </a:r>
            <a:r>
              <a:rPr lang="en-US" b="1" dirty="0" err="1" smtClean="0"/>
              <a:t>efekt</a:t>
            </a:r>
            <a:endParaRPr lang="en-US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490799"/>
            <a:ext cx="7543800" cy="914400"/>
          </a:xfrm>
        </p:spPr>
        <p:txBody>
          <a:bodyPr/>
          <a:lstStyle/>
          <a:p>
            <a:r>
              <a:rPr lang="en-US" sz="3600" dirty="0" err="1" smtClean="0"/>
              <a:t>Srovnání</a:t>
            </a:r>
            <a:r>
              <a:rPr lang="en-US" sz="3600" dirty="0" smtClean="0"/>
              <a:t> </a:t>
            </a:r>
            <a:r>
              <a:rPr lang="en-US" sz="3600" dirty="0" err="1" smtClean="0"/>
              <a:t>jógy</a:t>
            </a:r>
            <a:r>
              <a:rPr lang="en-US" sz="3600" dirty="0" smtClean="0"/>
              <a:t>, </a:t>
            </a:r>
            <a:r>
              <a:rPr lang="en-US" sz="3600" dirty="0" err="1" smtClean="0"/>
              <a:t>strečinku</a:t>
            </a:r>
            <a:r>
              <a:rPr lang="en-US" sz="3600" dirty="0" smtClean="0"/>
              <a:t> a </a:t>
            </a:r>
            <a:r>
              <a:rPr lang="en-US" sz="3600" dirty="0" err="1" smtClean="0"/>
              <a:t>samostatného</a:t>
            </a:r>
            <a:r>
              <a:rPr lang="en-US" sz="3600" dirty="0" smtClean="0"/>
              <a:t> </a:t>
            </a:r>
            <a:r>
              <a:rPr lang="en-US" sz="3600" dirty="0" err="1" smtClean="0"/>
              <a:t>cvičení</a:t>
            </a:r>
            <a:r>
              <a:rPr lang="en-US" sz="3600" dirty="0" smtClean="0"/>
              <a:t> </a:t>
            </a:r>
            <a:r>
              <a:rPr lang="en-US" sz="3600" dirty="0" err="1" smtClean="0"/>
              <a:t>podle</a:t>
            </a:r>
            <a:r>
              <a:rPr lang="en-US" sz="3600" dirty="0" smtClean="0"/>
              <a:t> </a:t>
            </a:r>
            <a:r>
              <a:rPr lang="en-US" sz="3600" dirty="0" err="1" smtClean="0"/>
              <a:t>příručky</a:t>
            </a:r>
            <a:r>
              <a:rPr lang="en-US" sz="3600" dirty="0" smtClean="0"/>
              <a:t> </a:t>
            </a:r>
            <a:r>
              <a:rPr lang="en-US" sz="3600" dirty="0" err="1" smtClean="0"/>
              <a:t>při</a:t>
            </a:r>
            <a:r>
              <a:rPr lang="en-US" sz="3600" dirty="0"/>
              <a:t> </a:t>
            </a:r>
            <a:r>
              <a:rPr lang="en-US" sz="3600" dirty="0" err="1" smtClean="0"/>
              <a:t>chronických</a:t>
            </a:r>
            <a:r>
              <a:rPr lang="en-US" sz="3600" dirty="0" smtClean="0"/>
              <a:t> </a:t>
            </a:r>
            <a:r>
              <a:rPr lang="en-US" sz="3600" dirty="0" err="1" smtClean="0"/>
              <a:t>bolestech</a:t>
            </a:r>
            <a:r>
              <a:rPr lang="en-US" sz="3600" dirty="0" smtClean="0"/>
              <a:t> </a:t>
            </a:r>
            <a:r>
              <a:rPr lang="en-US" sz="3600" dirty="0" err="1" smtClean="0"/>
              <a:t>zad</a:t>
            </a:r>
            <a:r>
              <a:rPr lang="en-US" sz="3600" dirty="0" smtClean="0"/>
              <a:t> </a:t>
            </a:r>
            <a:r>
              <a:rPr lang="en-US" sz="3600" dirty="0" smtClean="0"/>
              <a:t>(Sherman, 2011)</a:t>
            </a:r>
            <a:endParaRPr lang="en-US" sz="3600" dirty="0"/>
          </a:p>
        </p:txBody>
      </p:sp>
      <p:pic>
        <p:nvPicPr>
          <p:cNvPr id="4" name="Picture 3" descr="Snímek obrazovky 2016-05-01 v 23.57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35" y="846715"/>
            <a:ext cx="1687875" cy="328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Srovnání</a:t>
            </a:r>
            <a:r>
              <a:rPr lang="en-US" dirty="0" smtClean="0"/>
              <a:t> </a:t>
            </a:r>
            <a:r>
              <a:rPr lang="en-US" dirty="0" err="1" smtClean="0"/>
              <a:t>studií</a:t>
            </a:r>
            <a:r>
              <a:rPr lang="en-US" dirty="0" smtClean="0"/>
              <a:t> </a:t>
            </a:r>
            <a:r>
              <a:rPr lang="en-US" dirty="0" err="1" smtClean="0"/>
              <a:t>zkoumající</a:t>
            </a:r>
            <a:r>
              <a:rPr lang="en-US" dirty="0" smtClean="0"/>
              <a:t> </a:t>
            </a:r>
            <a:r>
              <a:rPr lang="en-US" dirty="0" err="1" smtClean="0"/>
              <a:t>vliv</a:t>
            </a:r>
            <a:r>
              <a:rPr lang="en-US" dirty="0" smtClean="0"/>
              <a:t> PA </a:t>
            </a:r>
            <a:r>
              <a:rPr lang="en-US" dirty="0" err="1" smtClean="0"/>
              <a:t>při</a:t>
            </a:r>
            <a:r>
              <a:rPr lang="en-US" dirty="0" smtClean="0"/>
              <a:t> </a:t>
            </a:r>
            <a:r>
              <a:rPr lang="en-US" dirty="0" err="1" smtClean="0"/>
              <a:t>bolestech</a:t>
            </a:r>
            <a:r>
              <a:rPr lang="en-US" dirty="0" smtClean="0"/>
              <a:t> </a:t>
            </a:r>
            <a:r>
              <a:rPr lang="en-US" dirty="0" err="1" smtClean="0"/>
              <a:t>zad</a:t>
            </a:r>
            <a:r>
              <a:rPr lang="en-US" dirty="0" smtClean="0"/>
              <a:t> </a:t>
            </a:r>
            <a:r>
              <a:rPr lang="en-US" dirty="0" err="1" smtClean="0"/>
              <a:t>nespecifického</a:t>
            </a:r>
            <a:r>
              <a:rPr lang="en-US" dirty="0" smtClean="0"/>
              <a:t> </a:t>
            </a:r>
            <a:r>
              <a:rPr lang="en-US" dirty="0" err="1" smtClean="0"/>
              <a:t>původu</a:t>
            </a:r>
            <a:endParaRPr lang="en-US" dirty="0" smtClean="0"/>
          </a:p>
          <a:p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účinné</a:t>
            </a:r>
            <a:r>
              <a:rPr lang="en-US" dirty="0" smtClean="0"/>
              <a:t> se </a:t>
            </a:r>
            <a:r>
              <a:rPr lang="en-US" dirty="0" err="1" smtClean="0"/>
              <a:t>jeví</a:t>
            </a:r>
            <a:r>
              <a:rPr lang="en-US" dirty="0" smtClean="0"/>
              <a:t>: </a:t>
            </a:r>
            <a:r>
              <a:rPr lang="en-US" dirty="0" err="1" smtClean="0"/>
              <a:t>stabilizační</a:t>
            </a:r>
            <a:r>
              <a:rPr lang="en-US" dirty="0" smtClean="0"/>
              <a:t> </a:t>
            </a:r>
            <a:r>
              <a:rPr lang="en-US" dirty="0" err="1" smtClean="0"/>
              <a:t>cvičení</a:t>
            </a:r>
            <a:r>
              <a:rPr lang="en-US" dirty="0" smtClean="0"/>
              <a:t>, </a:t>
            </a:r>
            <a:r>
              <a:rPr lang="en-US" dirty="0" err="1" smtClean="0"/>
              <a:t>nácvik</a:t>
            </a:r>
            <a:r>
              <a:rPr lang="en-US" dirty="0" smtClean="0"/>
              <a:t> </a:t>
            </a:r>
            <a:r>
              <a:rPr lang="en-US" dirty="0" err="1" smtClean="0"/>
              <a:t>koordinace</a:t>
            </a:r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odporový</a:t>
            </a:r>
            <a:r>
              <a:rPr lang="en-US" dirty="0" smtClean="0"/>
              <a:t> </a:t>
            </a:r>
            <a:r>
              <a:rPr lang="en-US" dirty="0" err="1" smtClean="0"/>
              <a:t>trénink</a:t>
            </a:r>
            <a:r>
              <a:rPr lang="en-US" dirty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rozdíl</a:t>
            </a:r>
            <a:r>
              <a:rPr lang="en-US" dirty="0" smtClean="0"/>
              <a:t> od </a:t>
            </a:r>
            <a:r>
              <a:rPr lang="en-US" dirty="0" err="1" smtClean="0"/>
              <a:t>vytrvalostního</a:t>
            </a:r>
            <a:r>
              <a:rPr lang="en-US" dirty="0" smtClean="0"/>
              <a:t> </a:t>
            </a:r>
            <a:r>
              <a:rPr lang="en-US" dirty="0" err="1" smtClean="0"/>
              <a:t>tréninku</a:t>
            </a:r>
            <a:endParaRPr lang="en-US" dirty="0" smtClean="0"/>
          </a:p>
          <a:p>
            <a:r>
              <a:rPr lang="en-US" dirty="0" err="1" smtClean="0"/>
              <a:t>Terapie</a:t>
            </a:r>
            <a:r>
              <a:rPr lang="en-US" dirty="0" smtClean="0"/>
              <a:t>/</a:t>
            </a:r>
            <a:r>
              <a:rPr lang="en-US" dirty="0" err="1" smtClean="0"/>
              <a:t>tréninky</a:t>
            </a:r>
            <a:r>
              <a:rPr lang="en-US" dirty="0" smtClean="0"/>
              <a:t> by </a:t>
            </a:r>
            <a:r>
              <a:rPr lang="en-US" dirty="0" err="1" smtClean="0"/>
              <a:t>měly</a:t>
            </a:r>
            <a:r>
              <a:rPr lang="en-US" dirty="0" smtClean="0"/>
              <a:t> </a:t>
            </a:r>
            <a:r>
              <a:rPr lang="en-US" dirty="0" err="1" smtClean="0"/>
              <a:t>být</a:t>
            </a:r>
            <a:r>
              <a:rPr lang="en-US" dirty="0" smtClean="0"/>
              <a:t> </a:t>
            </a:r>
            <a:r>
              <a:rPr lang="en-US" dirty="0" err="1" smtClean="0"/>
              <a:t>zaměřeny</a:t>
            </a:r>
            <a:r>
              <a:rPr lang="en-US" dirty="0" smtClean="0"/>
              <a:t> </a:t>
            </a:r>
            <a:r>
              <a:rPr lang="en-US" dirty="0" err="1" smtClean="0"/>
              <a:t>výhradně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svaly</a:t>
            </a:r>
            <a:r>
              <a:rPr lang="en-US" dirty="0" smtClean="0"/>
              <a:t> </a:t>
            </a:r>
            <a:r>
              <a:rPr lang="en-US" dirty="0" err="1" smtClean="0"/>
              <a:t>trupu</a:t>
            </a:r>
            <a:r>
              <a:rPr lang="en-US" dirty="0" smtClean="0"/>
              <a:t>,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znovu</a:t>
            </a:r>
            <a:r>
              <a:rPr lang="en-US" dirty="0" smtClean="0"/>
              <a:t> </a:t>
            </a:r>
            <a:r>
              <a:rPr lang="en-US" dirty="0" err="1" smtClean="0"/>
              <a:t>nabytí</a:t>
            </a:r>
            <a:r>
              <a:rPr lang="en-US" dirty="0" smtClean="0"/>
              <a:t> stability</a:t>
            </a:r>
          </a:p>
          <a:p>
            <a:r>
              <a:rPr lang="en-US" dirty="0" smtClean="0"/>
              <a:t>Je </a:t>
            </a:r>
            <a:r>
              <a:rPr lang="en-US" dirty="0" err="1" smtClean="0"/>
              <a:t>vhodné</a:t>
            </a:r>
            <a:r>
              <a:rPr lang="en-US" dirty="0" smtClean="0"/>
              <a:t> </a:t>
            </a:r>
            <a:r>
              <a:rPr lang="en-US" dirty="0" err="1" smtClean="0"/>
              <a:t>zařadit</a:t>
            </a:r>
            <a:r>
              <a:rPr lang="en-US" dirty="0" smtClean="0"/>
              <a:t> </a:t>
            </a:r>
            <a:r>
              <a:rPr lang="en-US" dirty="0" err="1" smtClean="0"/>
              <a:t>cviky</a:t>
            </a:r>
            <a:r>
              <a:rPr lang="en-US" dirty="0" smtClean="0"/>
              <a:t> </a:t>
            </a:r>
            <a:r>
              <a:rPr lang="en-US" dirty="0" err="1" smtClean="0"/>
              <a:t>zapojující</a:t>
            </a:r>
            <a:r>
              <a:rPr lang="en-US" dirty="0" smtClean="0"/>
              <a:t> </a:t>
            </a:r>
            <a:r>
              <a:rPr lang="en-US" dirty="0" err="1" smtClean="0"/>
              <a:t>velké</a:t>
            </a:r>
            <a:r>
              <a:rPr lang="en-US" dirty="0" smtClean="0"/>
              <a:t> </a:t>
            </a:r>
            <a:r>
              <a:rPr lang="en-US" dirty="0" err="1" smtClean="0"/>
              <a:t>svalové</a:t>
            </a:r>
            <a:r>
              <a:rPr lang="en-US" dirty="0" smtClean="0"/>
              <a:t> </a:t>
            </a:r>
            <a:r>
              <a:rPr lang="en-US" dirty="0" err="1" smtClean="0"/>
              <a:t>skupiny</a:t>
            </a:r>
            <a:endParaRPr lang="en-US" dirty="0" smtClean="0"/>
          </a:p>
          <a:p>
            <a:r>
              <a:rPr lang="en-US" dirty="0" err="1" smtClean="0"/>
              <a:t>Zjištěna</a:t>
            </a:r>
            <a:r>
              <a:rPr lang="en-US" dirty="0" smtClean="0"/>
              <a:t> </a:t>
            </a:r>
            <a:r>
              <a:rPr lang="en-US" dirty="0" err="1" smtClean="0"/>
              <a:t>insuficience</a:t>
            </a:r>
            <a:r>
              <a:rPr lang="en-US" dirty="0" smtClean="0"/>
              <a:t> m. </a:t>
            </a:r>
            <a:r>
              <a:rPr lang="en-US" dirty="0" err="1" smtClean="0"/>
              <a:t>transversus</a:t>
            </a:r>
            <a:r>
              <a:rPr lang="en-US" dirty="0" smtClean="0"/>
              <a:t> </a:t>
            </a:r>
            <a:r>
              <a:rPr lang="en-US" dirty="0" err="1" smtClean="0"/>
              <a:t>abdominis</a:t>
            </a:r>
            <a:r>
              <a:rPr lang="en-US" dirty="0" smtClean="0"/>
              <a:t> a mm. </a:t>
            </a:r>
            <a:r>
              <a:rPr lang="en-US" dirty="0" err="1" smtClean="0"/>
              <a:t>multifidi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5645682"/>
            <a:ext cx="7543800" cy="914400"/>
          </a:xfrm>
        </p:spPr>
        <p:txBody>
          <a:bodyPr/>
          <a:lstStyle/>
          <a:p>
            <a:r>
              <a:rPr lang="cs-CZ" sz="3600" dirty="0" err="1">
                <a:effectLst/>
              </a:rPr>
              <a:t>Metaanalýza</a:t>
            </a:r>
            <a:r>
              <a:rPr lang="cs-CZ" sz="3600" dirty="0">
                <a:effectLst/>
              </a:rPr>
              <a:t> studií zabývajících se pohybovou léčbou chronických bolestí </a:t>
            </a:r>
            <a:r>
              <a:rPr lang="cs-CZ" sz="3600" dirty="0" smtClean="0">
                <a:effectLst/>
              </a:rPr>
              <a:t>zad (Searle, 2015)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77187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6641" y="685801"/>
            <a:ext cx="6096000" cy="3657599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Rakousko</a:t>
            </a:r>
            <a:r>
              <a:rPr lang="en-US" dirty="0" smtClean="0"/>
              <a:t>, 96 </a:t>
            </a:r>
            <a:r>
              <a:rPr lang="en-US" dirty="0" err="1" smtClean="0"/>
              <a:t>pacientů</a:t>
            </a:r>
            <a:endParaRPr lang="en-US" dirty="0" smtClean="0"/>
          </a:p>
          <a:p>
            <a:r>
              <a:rPr lang="en-US" dirty="0" smtClean="0"/>
              <a:t>6 </a:t>
            </a:r>
            <a:r>
              <a:rPr lang="en-US" dirty="0" err="1" smtClean="0"/>
              <a:t>měsíční</a:t>
            </a:r>
            <a:r>
              <a:rPr lang="en-US" dirty="0" smtClean="0"/>
              <a:t> </a:t>
            </a:r>
            <a:r>
              <a:rPr lang="en-US" dirty="0" err="1" smtClean="0"/>
              <a:t>odporový</a:t>
            </a:r>
            <a:r>
              <a:rPr lang="en-US" dirty="0" smtClean="0"/>
              <a:t> </a:t>
            </a:r>
            <a:r>
              <a:rPr lang="en-US" dirty="0" err="1" smtClean="0"/>
              <a:t>trénink</a:t>
            </a:r>
            <a:r>
              <a:rPr lang="en-US" dirty="0" smtClean="0"/>
              <a:t> a </a:t>
            </a:r>
            <a:r>
              <a:rPr lang="en-US" dirty="0" err="1" smtClean="0"/>
              <a:t>senzomotorické</a:t>
            </a:r>
            <a:r>
              <a:rPr lang="en-US" dirty="0" smtClean="0"/>
              <a:t> </a:t>
            </a:r>
            <a:r>
              <a:rPr lang="en-US" dirty="0" err="1" smtClean="0"/>
              <a:t>cvičení</a:t>
            </a:r>
            <a:r>
              <a:rPr lang="en-US" dirty="0" smtClean="0"/>
              <a:t> (</a:t>
            </a:r>
            <a:r>
              <a:rPr lang="en-US" dirty="0" err="1" smtClean="0"/>
              <a:t>celkem</a:t>
            </a:r>
            <a:r>
              <a:rPr lang="en-US" dirty="0" smtClean="0"/>
              <a:t> 40 </a:t>
            </a:r>
            <a:r>
              <a:rPr lang="en-US" dirty="0" err="1" smtClean="0"/>
              <a:t>tréninků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Odporový</a:t>
            </a:r>
            <a:r>
              <a:rPr lang="en-US" dirty="0" smtClean="0"/>
              <a:t> </a:t>
            </a:r>
            <a:r>
              <a:rPr lang="en-US" dirty="0" err="1" smtClean="0"/>
              <a:t>trénink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přístrojích</a:t>
            </a:r>
            <a:r>
              <a:rPr lang="en-US" dirty="0" smtClean="0"/>
              <a:t> </a:t>
            </a:r>
            <a:r>
              <a:rPr lang="en-US" dirty="0" err="1" smtClean="0"/>
              <a:t>MedX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Posuzován</a:t>
            </a:r>
            <a:r>
              <a:rPr lang="en-US" dirty="0" smtClean="0"/>
              <a:t> </a:t>
            </a:r>
            <a:r>
              <a:rPr lang="en-US" dirty="0" err="1" smtClean="0"/>
              <a:t>především</a:t>
            </a:r>
            <a:r>
              <a:rPr lang="en-US" dirty="0" smtClean="0"/>
              <a:t> </a:t>
            </a:r>
            <a:r>
              <a:rPr lang="en-US" dirty="0" err="1" smtClean="0"/>
              <a:t>účinek</a:t>
            </a:r>
            <a:r>
              <a:rPr lang="en-US" dirty="0" smtClean="0"/>
              <a:t> </a:t>
            </a:r>
            <a:r>
              <a:rPr lang="en-US" dirty="0" err="1" smtClean="0"/>
              <a:t>izolovaného</a:t>
            </a:r>
            <a:r>
              <a:rPr lang="en-US" dirty="0" smtClean="0"/>
              <a:t> </a:t>
            </a:r>
            <a:r>
              <a:rPr lang="en-US" dirty="0" err="1" smtClean="0"/>
              <a:t>posilování</a:t>
            </a:r>
            <a:r>
              <a:rPr lang="en-US" dirty="0" smtClean="0"/>
              <a:t> </a:t>
            </a:r>
            <a:r>
              <a:rPr lang="en-US" dirty="0" err="1" smtClean="0"/>
              <a:t>extensorů</a:t>
            </a:r>
            <a:r>
              <a:rPr lang="en-US" dirty="0" smtClean="0"/>
              <a:t> </a:t>
            </a:r>
            <a:r>
              <a:rPr lang="en-US" dirty="0" err="1" smtClean="0"/>
              <a:t>páteře</a:t>
            </a:r>
            <a:endParaRPr lang="en-US" dirty="0" smtClean="0"/>
          </a:p>
          <a:p>
            <a:r>
              <a:rPr lang="en-US" dirty="0" smtClean="0"/>
              <a:t>Hodnocení ROM, SS, dotazník </a:t>
            </a:r>
            <a:r>
              <a:rPr lang="en-US" b="1" dirty="0">
                <a:effectLst/>
              </a:rPr>
              <a:t>Roland Morris Disability </a:t>
            </a:r>
            <a:r>
              <a:rPr lang="en-US" b="1" dirty="0" smtClean="0">
                <a:effectLst/>
              </a:rPr>
              <a:t>Questionnaire, </a:t>
            </a:r>
            <a:r>
              <a:rPr lang="en-US" dirty="0" err="1" smtClean="0">
                <a:effectLst/>
              </a:rPr>
              <a:t>vizuální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analogová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škála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bolesti</a:t>
            </a:r>
            <a:r>
              <a:rPr lang="en-US" dirty="0" smtClean="0">
                <a:effectLst/>
              </a:rPr>
              <a:t> </a:t>
            </a:r>
            <a:endParaRPr lang="en-US" dirty="0"/>
          </a:p>
          <a:p>
            <a:r>
              <a:rPr lang="en-US" dirty="0" err="1" smtClean="0"/>
              <a:t>měření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začátku</a:t>
            </a:r>
            <a:r>
              <a:rPr lang="en-US" dirty="0" smtClean="0"/>
              <a:t> RHB, v 6. a 18. </a:t>
            </a:r>
            <a:r>
              <a:rPr lang="en-US" dirty="0" err="1" smtClean="0"/>
              <a:t>měsíci</a:t>
            </a:r>
            <a:endParaRPr lang="en-US" dirty="0" smtClean="0"/>
          </a:p>
          <a:p>
            <a:r>
              <a:rPr lang="en-US" dirty="0" err="1" smtClean="0"/>
              <a:t>navýšení</a:t>
            </a:r>
            <a:r>
              <a:rPr lang="en-US" dirty="0" smtClean="0"/>
              <a:t> SS a </a:t>
            </a:r>
            <a:r>
              <a:rPr lang="en-US" dirty="0" err="1" smtClean="0"/>
              <a:t>snížení</a:t>
            </a:r>
            <a:r>
              <a:rPr lang="en-US" dirty="0" smtClean="0"/>
              <a:t> </a:t>
            </a:r>
            <a:r>
              <a:rPr lang="en-US" dirty="0" err="1" smtClean="0"/>
              <a:t>bolesti</a:t>
            </a:r>
            <a:r>
              <a:rPr lang="en-US" dirty="0" smtClean="0"/>
              <a:t> </a:t>
            </a:r>
            <a:r>
              <a:rPr lang="en-US" dirty="0" err="1" smtClean="0"/>
              <a:t>již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10 </a:t>
            </a:r>
            <a:r>
              <a:rPr lang="en-US" dirty="0" err="1" smtClean="0"/>
              <a:t>týdnech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Dlouhodobý</a:t>
            </a:r>
            <a:r>
              <a:rPr lang="en-US" sz="3600" dirty="0" smtClean="0"/>
              <a:t> </a:t>
            </a:r>
            <a:r>
              <a:rPr lang="en-US" sz="3600" dirty="0" err="1" smtClean="0"/>
              <a:t>efekt</a:t>
            </a:r>
            <a:r>
              <a:rPr lang="en-US" sz="3600" dirty="0" smtClean="0"/>
              <a:t> </a:t>
            </a:r>
            <a:r>
              <a:rPr lang="en-US" sz="3600" dirty="0" err="1" smtClean="0"/>
              <a:t>rehabilitace</a:t>
            </a:r>
            <a:r>
              <a:rPr lang="en-US" sz="3600" dirty="0" smtClean="0"/>
              <a:t> u </a:t>
            </a:r>
            <a:r>
              <a:rPr lang="en-US" sz="3600" dirty="0" err="1" smtClean="0"/>
              <a:t>pacientů</a:t>
            </a:r>
            <a:r>
              <a:rPr lang="en-US" sz="3600" dirty="0" smtClean="0"/>
              <a:t> s </a:t>
            </a:r>
            <a:r>
              <a:rPr lang="en-US" sz="3600" dirty="0" err="1" smtClean="0"/>
              <a:t>chronickou</a:t>
            </a:r>
            <a:r>
              <a:rPr lang="en-US" sz="3600" dirty="0" smtClean="0"/>
              <a:t> </a:t>
            </a:r>
            <a:r>
              <a:rPr lang="en-US" sz="3600" dirty="0" err="1" smtClean="0"/>
              <a:t>bolestí</a:t>
            </a:r>
            <a:r>
              <a:rPr lang="en-US" sz="3600" dirty="0" smtClean="0"/>
              <a:t> </a:t>
            </a:r>
            <a:r>
              <a:rPr lang="en-US" sz="3600" dirty="0" err="1" smtClean="0"/>
              <a:t>bederní</a:t>
            </a:r>
            <a:r>
              <a:rPr lang="en-US" sz="3600" dirty="0" smtClean="0"/>
              <a:t> </a:t>
            </a:r>
            <a:r>
              <a:rPr lang="en-US" sz="3600" dirty="0" err="1" smtClean="0"/>
              <a:t>částí</a:t>
            </a:r>
            <a:r>
              <a:rPr lang="en-US" sz="3600" dirty="0" smtClean="0"/>
              <a:t> </a:t>
            </a:r>
            <a:r>
              <a:rPr lang="en-US" sz="3600" dirty="0" err="1" smtClean="0"/>
              <a:t>zad</a:t>
            </a:r>
            <a:r>
              <a:rPr lang="en-US" sz="3600" dirty="0" smtClean="0"/>
              <a:t> (</a:t>
            </a:r>
            <a:r>
              <a:rPr lang="en-US" sz="3600" dirty="0" err="1" smtClean="0"/>
              <a:t>Pieber</a:t>
            </a:r>
            <a:r>
              <a:rPr lang="en-US" sz="3600" dirty="0" smtClean="0"/>
              <a:t>, 2014)</a:t>
            </a:r>
            <a:endParaRPr lang="en-US" sz="3600" dirty="0"/>
          </a:p>
        </p:txBody>
      </p:sp>
      <p:pic>
        <p:nvPicPr>
          <p:cNvPr id="4" name="Picture 3" descr="Snímek obrazovky 2016-05-01 v 21.21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62" y="2743984"/>
            <a:ext cx="2175573" cy="846780"/>
          </a:xfrm>
          <a:prstGeom prst="rect">
            <a:avLst/>
          </a:prstGeom>
        </p:spPr>
      </p:pic>
      <p:pic>
        <p:nvPicPr>
          <p:cNvPr id="5" name="Picture 4" descr="Snímek obrazovky 2016-05-01 v 21.23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61" y="450603"/>
            <a:ext cx="2175573" cy="189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95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3599" y="685801"/>
            <a:ext cx="6426407" cy="4049531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Srovnání</a:t>
            </a:r>
            <a:r>
              <a:rPr lang="en-US" dirty="0" smtClean="0"/>
              <a:t> 23 </a:t>
            </a:r>
            <a:r>
              <a:rPr lang="en-US" dirty="0" err="1" smtClean="0"/>
              <a:t>studií</a:t>
            </a:r>
            <a:r>
              <a:rPr lang="en-US" dirty="0" smtClean="0"/>
              <a:t>, </a:t>
            </a:r>
            <a:r>
              <a:rPr lang="en-US" dirty="0" err="1" smtClean="0"/>
              <a:t>vždy</a:t>
            </a:r>
            <a:r>
              <a:rPr lang="en-US" dirty="0" smtClean="0"/>
              <a:t> 50 a </a:t>
            </a:r>
            <a:r>
              <a:rPr lang="en-US" dirty="0" err="1" smtClean="0"/>
              <a:t>více</a:t>
            </a:r>
            <a:r>
              <a:rPr lang="en-US" dirty="0" smtClean="0"/>
              <a:t> </a:t>
            </a:r>
            <a:r>
              <a:rPr lang="en-US" dirty="0" err="1" smtClean="0"/>
              <a:t>osob</a:t>
            </a:r>
            <a:endParaRPr lang="en-US" dirty="0" smtClean="0"/>
          </a:p>
          <a:p>
            <a:r>
              <a:rPr lang="en-US" dirty="0" err="1" smtClean="0"/>
              <a:t>Pohybová</a:t>
            </a:r>
            <a:r>
              <a:rPr lang="en-US" dirty="0" smtClean="0"/>
              <a:t> </a:t>
            </a:r>
            <a:r>
              <a:rPr lang="en-US" dirty="0" err="1" smtClean="0"/>
              <a:t>aktivita</a:t>
            </a:r>
            <a:r>
              <a:rPr lang="en-US" dirty="0" smtClean="0"/>
              <a:t> min. 8 </a:t>
            </a:r>
            <a:r>
              <a:rPr lang="en-US" dirty="0" err="1" smtClean="0"/>
              <a:t>týdnů</a:t>
            </a:r>
            <a:r>
              <a:rPr lang="en-US" dirty="0" smtClean="0"/>
              <a:t>, 2x </a:t>
            </a:r>
            <a:r>
              <a:rPr lang="en-US" dirty="0" err="1" smtClean="0"/>
              <a:t>týdně</a:t>
            </a:r>
            <a:endParaRPr lang="en-US" dirty="0" smtClean="0"/>
          </a:p>
          <a:p>
            <a:r>
              <a:rPr lang="en-US" dirty="0" err="1" smtClean="0"/>
              <a:t>Diagnózy</a:t>
            </a:r>
            <a:r>
              <a:rPr lang="en-US" dirty="0" smtClean="0"/>
              <a:t> </a:t>
            </a:r>
            <a:r>
              <a:rPr lang="en-US" dirty="0" err="1" smtClean="0"/>
              <a:t>různé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Srovnání</a:t>
            </a:r>
            <a:r>
              <a:rPr lang="en-US" dirty="0" smtClean="0"/>
              <a:t> ILEX x </a:t>
            </a:r>
            <a:r>
              <a:rPr lang="en-US" dirty="0" err="1" smtClean="0"/>
              <a:t>žádná</a:t>
            </a:r>
            <a:r>
              <a:rPr lang="en-US" dirty="0" smtClean="0"/>
              <a:t> PA</a:t>
            </a:r>
          </a:p>
          <a:p>
            <a:r>
              <a:rPr lang="en-US" dirty="0" err="1" smtClean="0"/>
              <a:t>Srovnání</a:t>
            </a:r>
            <a:r>
              <a:rPr lang="en-US" dirty="0" smtClean="0"/>
              <a:t> ILEX x </a:t>
            </a:r>
            <a:r>
              <a:rPr lang="en-US" dirty="0" err="1" smtClean="0"/>
              <a:t>fyzioterapie</a:t>
            </a:r>
            <a:endParaRPr lang="en-US" dirty="0" smtClean="0"/>
          </a:p>
          <a:p>
            <a:r>
              <a:rPr lang="en-US" dirty="0" smtClean="0"/>
              <a:t>64 – 62% </a:t>
            </a:r>
            <a:r>
              <a:rPr lang="en-US" dirty="0" err="1" smtClean="0"/>
              <a:t>probandů</a:t>
            </a:r>
            <a:r>
              <a:rPr lang="en-US" dirty="0" smtClean="0"/>
              <a:t> </a:t>
            </a:r>
            <a:r>
              <a:rPr lang="en-US" dirty="0" err="1" smtClean="0"/>
              <a:t>značný</a:t>
            </a:r>
            <a:r>
              <a:rPr lang="en-US" dirty="0" smtClean="0"/>
              <a:t> </a:t>
            </a:r>
            <a:r>
              <a:rPr lang="en-US" dirty="0" err="1" smtClean="0"/>
              <a:t>pokles</a:t>
            </a:r>
            <a:r>
              <a:rPr lang="en-US" dirty="0" smtClean="0"/>
              <a:t> </a:t>
            </a:r>
            <a:r>
              <a:rPr lang="en-US" dirty="0" err="1" smtClean="0"/>
              <a:t>bolesti</a:t>
            </a:r>
            <a:endParaRPr lang="en-US" dirty="0" smtClean="0"/>
          </a:p>
          <a:p>
            <a:r>
              <a:rPr lang="en-US" dirty="0" smtClean="0"/>
              <a:t>14 -17% </a:t>
            </a:r>
            <a:r>
              <a:rPr lang="en-US" dirty="0" err="1" smtClean="0"/>
              <a:t>pokles</a:t>
            </a:r>
            <a:endParaRPr lang="en-US" dirty="0" smtClean="0"/>
          </a:p>
          <a:p>
            <a:r>
              <a:rPr lang="en-US" dirty="0" smtClean="0"/>
              <a:t>6% </a:t>
            </a:r>
            <a:r>
              <a:rPr lang="en-US" dirty="0" err="1" smtClean="0"/>
              <a:t>mírný</a:t>
            </a:r>
            <a:r>
              <a:rPr lang="en-US" dirty="0" smtClean="0"/>
              <a:t> </a:t>
            </a:r>
            <a:r>
              <a:rPr lang="en-US" dirty="0" err="1" smtClean="0"/>
              <a:t>pokles</a:t>
            </a:r>
            <a:endParaRPr lang="en-US" dirty="0" smtClean="0"/>
          </a:p>
          <a:p>
            <a:r>
              <a:rPr lang="en-US" dirty="0" smtClean="0"/>
              <a:t>12 – 13% </a:t>
            </a:r>
            <a:r>
              <a:rPr lang="en-US" dirty="0" err="1" smtClean="0"/>
              <a:t>žádná</a:t>
            </a:r>
            <a:r>
              <a:rPr lang="en-US" dirty="0" smtClean="0"/>
              <a:t> </a:t>
            </a:r>
            <a:r>
              <a:rPr lang="en-US" dirty="0" err="1" smtClean="0"/>
              <a:t>změna</a:t>
            </a:r>
            <a:endParaRPr lang="en-US" dirty="0" smtClean="0"/>
          </a:p>
          <a:p>
            <a:r>
              <a:rPr lang="en-US" dirty="0" smtClean="0"/>
              <a:t>3 – 2% </a:t>
            </a:r>
            <a:r>
              <a:rPr lang="en-US" dirty="0" err="1" smtClean="0"/>
              <a:t>zhoršení</a:t>
            </a:r>
            <a:r>
              <a:rPr lang="en-US" dirty="0" smtClean="0"/>
              <a:t> </a:t>
            </a:r>
            <a:r>
              <a:rPr lang="en-US" dirty="0" err="1" smtClean="0"/>
              <a:t>stavu</a:t>
            </a:r>
            <a:endParaRPr lang="en-US" dirty="0" smtClean="0"/>
          </a:p>
          <a:p>
            <a:r>
              <a:rPr lang="en-US" dirty="0" smtClean="0"/>
              <a:t>?? Je </a:t>
            </a:r>
            <a:r>
              <a:rPr lang="en-US" dirty="0" err="1" smtClean="0"/>
              <a:t>stav</a:t>
            </a:r>
            <a:r>
              <a:rPr lang="en-US" dirty="0" smtClean="0"/>
              <a:t> </a:t>
            </a:r>
            <a:r>
              <a:rPr lang="en-US" dirty="0" err="1" smtClean="0"/>
              <a:t>bederních</a:t>
            </a:r>
            <a:r>
              <a:rPr lang="en-US" dirty="0" smtClean="0"/>
              <a:t> </a:t>
            </a:r>
            <a:r>
              <a:rPr lang="en-US" dirty="0" err="1" smtClean="0"/>
              <a:t>extensorů</a:t>
            </a:r>
            <a:r>
              <a:rPr lang="en-US" dirty="0" smtClean="0"/>
              <a:t> </a:t>
            </a:r>
            <a:r>
              <a:rPr lang="en-US" dirty="0" err="1" smtClean="0"/>
              <a:t>zodpovědný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změny</a:t>
            </a:r>
            <a:r>
              <a:rPr lang="en-US" dirty="0" smtClean="0"/>
              <a:t> </a:t>
            </a:r>
            <a:r>
              <a:rPr lang="en-US" dirty="0" err="1" smtClean="0"/>
              <a:t>klinického</a:t>
            </a:r>
            <a:r>
              <a:rPr lang="en-US" dirty="0" smtClean="0"/>
              <a:t> </a:t>
            </a:r>
            <a:r>
              <a:rPr lang="en-US" dirty="0" err="1" smtClean="0"/>
              <a:t>stavu</a:t>
            </a:r>
            <a:r>
              <a:rPr lang="en-US" dirty="0" smtClean="0"/>
              <a:t>??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39" y="5678958"/>
            <a:ext cx="8049287" cy="914400"/>
          </a:xfrm>
        </p:spPr>
        <p:txBody>
          <a:bodyPr/>
          <a:lstStyle/>
          <a:p>
            <a:r>
              <a:rPr lang="cs-CZ" sz="3200" dirty="0" err="1">
                <a:effectLst/>
              </a:rPr>
              <a:t>Metaanalýza</a:t>
            </a:r>
            <a:r>
              <a:rPr lang="cs-CZ" sz="3200" dirty="0">
                <a:effectLst/>
              </a:rPr>
              <a:t> studií zabývajících se izolovaným odporovým tréninkem </a:t>
            </a:r>
            <a:r>
              <a:rPr lang="cs-CZ" sz="3200" dirty="0" smtClean="0">
                <a:effectLst/>
              </a:rPr>
              <a:t>extensorů bederní části zad (Steele, 2015)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1274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3599" y="685801"/>
            <a:ext cx="6614539" cy="426905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Věk</a:t>
            </a:r>
            <a:r>
              <a:rPr lang="en-US" dirty="0" smtClean="0"/>
              <a:t> </a:t>
            </a:r>
            <a:r>
              <a:rPr lang="en-US" dirty="0" err="1" smtClean="0"/>
              <a:t>nad</a:t>
            </a:r>
            <a:r>
              <a:rPr lang="en-US" dirty="0" smtClean="0"/>
              <a:t> 65 let, </a:t>
            </a:r>
            <a:r>
              <a:rPr lang="en-US" dirty="0" err="1" smtClean="0"/>
              <a:t>subakutní</a:t>
            </a:r>
            <a:r>
              <a:rPr lang="en-US" dirty="0" smtClean="0"/>
              <a:t> </a:t>
            </a:r>
            <a:r>
              <a:rPr lang="en-US" dirty="0" err="1" smtClean="0"/>
              <a:t>nespecifická</a:t>
            </a:r>
            <a:r>
              <a:rPr lang="en-US" dirty="0" smtClean="0"/>
              <a:t> </a:t>
            </a:r>
            <a:r>
              <a:rPr lang="en-US" dirty="0" err="1" smtClean="0"/>
              <a:t>bolest</a:t>
            </a:r>
            <a:r>
              <a:rPr lang="en-US" dirty="0" smtClean="0"/>
              <a:t> </a:t>
            </a:r>
            <a:r>
              <a:rPr lang="en-US" dirty="0" err="1" smtClean="0"/>
              <a:t>zad</a:t>
            </a:r>
            <a:endParaRPr lang="en-US" dirty="0" smtClean="0"/>
          </a:p>
          <a:p>
            <a:r>
              <a:rPr lang="en-US" dirty="0" smtClean="0"/>
              <a:t>6 </a:t>
            </a:r>
            <a:r>
              <a:rPr lang="en-US" dirty="0" err="1" smtClean="0"/>
              <a:t>týdnová</a:t>
            </a:r>
            <a:r>
              <a:rPr lang="en-US" dirty="0"/>
              <a:t> </a:t>
            </a:r>
            <a:r>
              <a:rPr lang="en-US" dirty="0" err="1" smtClean="0"/>
              <a:t>terapie</a:t>
            </a:r>
            <a:endParaRPr lang="en-US" dirty="0" smtClean="0"/>
          </a:p>
          <a:p>
            <a:r>
              <a:rPr lang="en-US" dirty="0" err="1" smtClean="0"/>
              <a:t>Srovnání</a:t>
            </a:r>
            <a:r>
              <a:rPr lang="en-US" dirty="0" smtClean="0"/>
              <a:t> 9 </a:t>
            </a:r>
            <a:r>
              <a:rPr lang="en-US" dirty="0" err="1" smtClean="0"/>
              <a:t>studií</a:t>
            </a:r>
            <a:r>
              <a:rPr lang="en-US" dirty="0" smtClean="0"/>
              <a:t> (3 </a:t>
            </a:r>
            <a:r>
              <a:rPr lang="en-US" dirty="0" err="1" smtClean="0"/>
              <a:t>randomizované</a:t>
            </a:r>
            <a:r>
              <a:rPr lang="en-US" dirty="0" smtClean="0"/>
              <a:t>, 6 </a:t>
            </a:r>
            <a:r>
              <a:rPr lang="en-US" dirty="0" err="1" smtClean="0"/>
              <a:t>pozorovacích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Smíšené</a:t>
            </a:r>
            <a:r>
              <a:rPr lang="en-US" dirty="0" smtClean="0"/>
              <a:t> </a:t>
            </a:r>
            <a:r>
              <a:rPr lang="en-US" dirty="0" err="1" smtClean="0"/>
              <a:t>rehabilitační</a:t>
            </a:r>
            <a:r>
              <a:rPr lang="en-US" dirty="0" smtClean="0"/>
              <a:t> </a:t>
            </a:r>
            <a:r>
              <a:rPr lang="en-US" dirty="0" err="1" smtClean="0"/>
              <a:t>postupy</a:t>
            </a:r>
            <a:r>
              <a:rPr lang="en-US" dirty="0" smtClean="0"/>
              <a:t> + </a:t>
            </a:r>
            <a:r>
              <a:rPr lang="en-US" dirty="0" err="1" smtClean="0"/>
              <a:t>silový</a:t>
            </a:r>
            <a:r>
              <a:rPr lang="en-US" dirty="0" smtClean="0"/>
              <a:t> </a:t>
            </a:r>
            <a:r>
              <a:rPr lang="en-US" dirty="0" err="1" smtClean="0"/>
              <a:t>trénink</a:t>
            </a:r>
            <a:r>
              <a:rPr lang="en-US" dirty="0" smtClean="0"/>
              <a:t>, </a:t>
            </a:r>
            <a:r>
              <a:rPr lang="en-US" dirty="0" err="1" smtClean="0"/>
              <a:t>vytrvalostní</a:t>
            </a:r>
            <a:r>
              <a:rPr lang="en-US" dirty="0" smtClean="0"/>
              <a:t> </a:t>
            </a:r>
            <a:r>
              <a:rPr lang="en-US" dirty="0" err="1" smtClean="0"/>
              <a:t>aktivity</a:t>
            </a:r>
            <a:r>
              <a:rPr lang="en-US" dirty="0" smtClean="0"/>
              <a:t>, </a:t>
            </a:r>
            <a:r>
              <a:rPr lang="en-US" dirty="0" err="1" smtClean="0"/>
              <a:t>kooordinační</a:t>
            </a:r>
            <a:r>
              <a:rPr lang="en-US" dirty="0" smtClean="0"/>
              <a:t> </a:t>
            </a:r>
            <a:r>
              <a:rPr lang="en-US" dirty="0" err="1" smtClean="0"/>
              <a:t>cvičení</a:t>
            </a:r>
            <a:endParaRPr lang="en-US" dirty="0" smtClean="0"/>
          </a:p>
          <a:p>
            <a:r>
              <a:rPr lang="en-US" dirty="0" smtClean="0"/>
              <a:t>1,silový </a:t>
            </a:r>
            <a:r>
              <a:rPr lang="en-US" dirty="0" err="1" smtClean="0"/>
              <a:t>trénink</a:t>
            </a:r>
            <a:r>
              <a:rPr lang="en-US" dirty="0" smtClean="0"/>
              <a:t>, </a:t>
            </a:r>
            <a:r>
              <a:rPr lang="en-US" dirty="0" err="1" smtClean="0"/>
              <a:t>měření</a:t>
            </a:r>
            <a:r>
              <a:rPr lang="en-US" dirty="0" smtClean="0"/>
              <a:t> SS </a:t>
            </a:r>
            <a:r>
              <a:rPr lang="en-US" dirty="0" err="1" smtClean="0"/>
              <a:t>extensorů</a:t>
            </a:r>
            <a:r>
              <a:rPr lang="en-US" dirty="0" smtClean="0"/>
              <a:t> </a:t>
            </a:r>
            <a:r>
              <a:rPr lang="en-US" dirty="0" err="1" smtClean="0"/>
              <a:t>Lp</a:t>
            </a:r>
            <a:r>
              <a:rPr lang="en-US" dirty="0" smtClean="0"/>
              <a:t>, </a:t>
            </a:r>
            <a:r>
              <a:rPr lang="en-US" dirty="0" err="1" smtClean="0"/>
              <a:t>po</a:t>
            </a:r>
            <a:r>
              <a:rPr lang="en-US" dirty="0" smtClean="0"/>
              <a:t> 6t. 32% </a:t>
            </a:r>
            <a:r>
              <a:rPr lang="en-US" dirty="0" err="1" smtClean="0"/>
              <a:t>ustoupení</a:t>
            </a:r>
            <a:r>
              <a:rPr lang="en-US" dirty="0" smtClean="0"/>
              <a:t> </a:t>
            </a:r>
            <a:r>
              <a:rPr lang="en-US" dirty="0" err="1" smtClean="0"/>
              <a:t>bolesti</a:t>
            </a:r>
            <a:endParaRPr lang="en-US" dirty="0" smtClean="0"/>
          </a:p>
          <a:p>
            <a:r>
              <a:rPr lang="en-US" dirty="0" smtClean="0"/>
              <a:t>2, </a:t>
            </a:r>
            <a:r>
              <a:rPr lang="en-US" dirty="0" err="1" smtClean="0"/>
              <a:t>chůze</a:t>
            </a:r>
            <a:r>
              <a:rPr lang="en-US" dirty="0" smtClean="0"/>
              <a:t> s </a:t>
            </a:r>
            <a:r>
              <a:rPr lang="en-US" dirty="0" err="1" smtClean="0"/>
              <a:t>nízkou</a:t>
            </a:r>
            <a:r>
              <a:rPr lang="en-US" dirty="0" smtClean="0"/>
              <a:t> </a:t>
            </a:r>
            <a:r>
              <a:rPr lang="en-US" dirty="0" err="1" smtClean="0"/>
              <a:t>intenzitou</a:t>
            </a:r>
            <a:r>
              <a:rPr lang="en-US" dirty="0" smtClean="0"/>
              <a:t> – </a:t>
            </a:r>
            <a:r>
              <a:rPr lang="en-US" dirty="0" err="1" smtClean="0"/>
              <a:t>snížení</a:t>
            </a:r>
            <a:r>
              <a:rPr lang="en-US" dirty="0" smtClean="0"/>
              <a:t> </a:t>
            </a:r>
            <a:r>
              <a:rPr lang="en-US" dirty="0" err="1" smtClean="0"/>
              <a:t>bolesti</a:t>
            </a:r>
            <a:r>
              <a:rPr lang="en-US" dirty="0" smtClean="0"/>
              <a:t>, </a:t>
            </a:r>
            <a:r>
              <a:rPr lang="en-US" dirty="0" err="1" smtClean="0"/>
              <a:t>zlepšení</a:t>
            </a:r>
            <a:r>
              <a:rPr lang="en-US" dirty="0" smtClean="0"/>
              <a:t> </a:t>
            </a:r>
            <a:r>
              <a:rPr lang="en-US" dirty="0" err="1" smtClean="0"/>
              <a:t>výsledků</a:t>
            </a:r>
            <a:r>
              <a:rPr lang="en-US" dirty="0" smtClean="0"/>
              <a:t> 6MWT</a:t>
            </a:r>
          </a:p>
          <a:p>
            <a:r>
              <a:rPr lang="en-US" dirty="0" smtClean="0"/>
              <a:t>3, </a:t>
            </a:r>
            <a:r>
              <a:rPr lang="en-US" dirty="0" err="1" smtClean="0"/>
              <a:t>fyzioterapie</a:t>
            </a:r>
            <a:r>
              <a:rPr lang="en-US" dirty="0" smtClean="0"/>
              <a:t> – 2x </a:t>
            </a:r>
            <a:r>
              <a:rPr lang="en-US" dirty="0" err="1" smtClean="0"/>
              <a:t>týdně</a:t>
            </a:r>
            <a:r>
              <a:rPr lang="en-US" dirty="0" smtClean="0"/>
              <a:t>, </a:t>
            </a:r>
            <a:r>
              <a:rPr lang="en-US" dirty="0" err="1" smtClean="0"/>
              <a:t>včetně</a:t>
            </a:r>
            <a:r>
              <a:rPr lang="en-US" dirty="0" smtClean="0"/>
              <a:t> </a:t>
            </a:r>
            <a:r>
              <a:rPr lang="en-US" dirty="0" err="1" smtClean="0"/>
              <a:t>strečinku</a:t>
            </a:r>
            <a:r>
              <a:rPr lang="en-US" dirty="0" smtClean="0"/>
              <a:t>, </a:t>
            </a:r>
            <a:r>
              <a:rPr lang="en-US" dirty="0" err="1" smtClean="0"/>
              <a:t>sledování</a:t>
            </a:r>
            <a:r>
              <a:rPr lang="en-US" dirty="0" smtClean="0"/>
              <a:t> </a:t>
            </a:r>
            <a:r>
              <a:rPr lang="en-US" dirty="0" err="1" smtClean="0"/>
              <a:t>dvouletého</a:t>
            </a:r>
            <a:r>
              <a:rPr lang="en-US" dirty="0" smtClean="0"/>
              <a:t> </a:t>
            </a:r>
            <a:r>
              <a:rPr lang="en-US" dirty="0" err="1" smtClean="0"/>
              <a:t>dodržování</a:t>
            </a:r>
            <a:r>
              <a:rPr lang="en-US" dirty="0" smtClean="0"/>
              <a:t> </a:t>
            </a:r>
            <a:r>
              <a:rPr lang="en-US" dirty="0" err="1" smtClean="0"/>
              <a:t>navrhovaných</a:t>
            </a:r>
            <a:r>
              <a:rPr lang="en-US" dirty="0" smtClean="0"/>
              <a:t> </a:t>
            </a:r>
            <a:r>
              <a:rPr lang="en-US" dirty="0" err="1" smtClean="0"/>
              <a:t>postupů</a:t>
            </a:r>
            <a:r>
              <a:rPr lang="en-US" dirty="0" smtClean="0"/>
              <a:t> -&gt; </a:t>
            </a:r>
            <a:r>
              <a:rPr lang="en-US" dirty="0" err="1" smtClean="0"/>
              <a:t>snížení</a:t>
            </a:r>
            <a:r>
              <a:rPr lang="en-US" dirty="0" smtClean="0"/>
              <a:t> </a:t>
            </a:r>
            <a:r>
              <a:rPr lang="en-US" dirty="0" err="1" smtClean="0"/>
              <a:t>bolesti</a:t>
            </a:r>
            <a:r>
              <a:rPr lang="en-US" dirty="0" smtClean="0"/>
              <a:t> a invalidity u 72%</a:t>
            </a:r>
          </a:p>
          <a:p>
            <a:r>
              <a:rPr lang="en-US" dirty="0" err="1" smtClean="0"/>
              <a:t>Nejlepší</a:t>
            </a:r>
            <a:r>
              <a:rPr lang="en-US" dirty="0" smtClean="0"/>
              <a:t> </a:t>
            </a:r>
            <a:r>
              <a:rPr lang="en-US" dirty="0" err="1" smtClean="0"/>
              <a:t>výstupní</a:t>
            </a:r>
            <a:r>
              <a:rPr lang="en-US" dirty="0" smtClean="0"/>
              <a:t> </a:t>
            </a:r>
            <a:r>
              <a:rPr lang="en-US" dirty="0" err="1" smtClean="0"/>
              <a:t>hodnoty</a:t>
            </a:r>
            <a:r>
              <a:rPr lang="en-US" dirty="0" smtClean="0"/>
              <a:t> </a:t>
            </a:r>
            <a:r>
              <a:rPr lang="en-US" dirty="0" err="1" smtClean="0"/>
              <a:t>Hispánci</a:t>
            </a:r>
            <a:r>
              <a:rPr lang="en-US" dirty="0" smtClean="0"/>
              <a:t>, </a:t>
            </a:r>
            <a:r>
              <a:rPr lang="en-US" dirty="0" err="1" smtClean="0"/>
              <a:t>nejhorší</a:t>
            </a:r>
            <a:r>
              <a:rPr lang="en-US" dirty="0" smtClean="0"/>
              <a:t> </a:t>
            </a:r>
            <a:r>
              <a:rPr lang="en-US" dirty="0" err="1" smtClean="0"/>
              <a:t>Černošská</a:t>
            </a:r>
            <a:r>
              <a:rPr lang="en-US" dirty="0" smtClean="0"/>
              <a:t> populace</a:t>
            </a:r>
          </a:p>
          <a:p>
            <a:r>
              <a:rPr lang="en-US" dirty="0" err="1" smtClean="0"/>
              <a:t>nevýhody</a:t>
            </a:r>
            <a:r>
              <a:rPr lang="en-US" dirty="0" smtClean="0"/>
              <a:t> </a:t>
            </a:r>
            <a:r>
              <a:rPr lang="en-US" dirty="0" err="1" smtClean="0"/>
              <a:t>výzkumu</a:t>
            </a:r>
            <a:r>
              <a:rPr lang="en-US" dirty="0" smtClean="0"/>
              <a:t>: malý </a:t>
            </a:r>
            <a:r>
              <a:rPr lang="en-US" dirty="0" err="1" smtClean="0"/>
              <a:t>počet</a:t>
            </a:r>
            <a:r>
              <a:rPr lang="en-US" dirty="0" smtClean="0"/>
              <a:t> </a:t>
            </a:r>
            <a:r>
              <a:rPr lang="en-US" dirty="0" err="1" smtClean="0"/>
              <a:t>studií</a:t>
            </a:r>
            <a:r>
              <a:rPr lang="en-US" dirty="0" smtClean="0"/>
              <a:t>, </a:t>
            </a:r>
            <a:r>
              <a:rPr lang="en-US" dirty="0" err="1" smtClean="0"/>
              <a:t>malé</a:t>
            </a:r>
            <a:r>
              <a:rPr lang="en-US" dirty="0" smtClean="0"/>
              <a:t> </a:t>
            </a:r>
            <a:r>
              <a:rPr lang="en-US" dirty="0" err="1" smtClean="0"/>
              <a:t>zatížení</a:t>
            </a:r>
            <a:r>
              <a:rPr lang="en-US" dirty="0" smtClean="0"/>
              <a:t> </a:t>
            </a:r>
            <a:r>
              <a:rPr lang="en-US" dirty="0" err="1" smtClean="0"/>
              <a:t>seniorů</a:t>
            </a:r>
            <a:r>
              <a:rPr lang="en-US" dirty="0" smtClean="0"/>
              <a:t>, z </a:t>
            </a:r>
            <a:r>
              <a:rPr lang="en-US" dirty="0" err="1" smtClean="0"/>
              <a:t>vybraných</a:t>
            </a:r>
            <a:r>
              <a:rPr lang="en-US" dirty="0" smtClean="0"/>
              <a:t> </a:t>
            </a:r>
            <a:r>
              <a:rPr lang="en-US" dirty="0" err="1" smtClean="0"/>
              <a:t>pohybových</a:t>
            </a:r>
            <a:r>
              <a:rPr lang="en-US" dirty="0" smtClean="0"/>
              <a:t> </a:t>
            </a:r>
            <a:r>
              <a:rPr lang="en-US" dirty="0" err="1" smtClean="0"/>
              <a:t>aktivit</a:t>
            </a:r>
            <a:r>
              <a:rPr lang="en-US" dirty="0" smtClean="0"/>
              <a:t> </a:t>
            </a:r>
            <a:r>
              <a:rPr lang="en-US" dirty="0" err="1" smtClean="0"/>
              <a:t>nelze</a:t>
            </a:r>
            <a:r>
              <a:rPr lang="en-US" dirty="0" smtClean="0"/>
              <a:t> </a:t>
            </a:r>
            <a:r>
              <a:rPr lang="en-US" dirty="0" err="1" smtClean="0"/>
              <a:t>vybrat</a:t>
            </a:r>
            <a:r>
              <a:rPr lang="en-US" dirty="0" smtClean="0"/>
              <a:t> </a:t>
            </a:r>
            <a:r>
              <a:rPr lang="en-US" dirty="0" err="1" smtClean="0"/>
              <a:t>jednu</a:t>
            </a:r>
            <a:r>
              <a:rPr lang="en-US" dirty="0" smtClean="0"/>
              <a:t>, </a:t>
            </a:r>
            <a:r>
              <a:rPr lang="en-US" dirty="0" err="1" smtClean="0"/>
              <a:t>která</a:t>
            </a:r>
            <a:r>
              <a:rPr lang="en-US" dirty="0" smtClean="0"/>
              <a:t> by </a:t>
            </a:r>
            <a:r>
              <a:rPr lang="en-US" dirty="0" err="1" smtClean="0"/>
              <a:t>svým</a:t>
            </a:r>
            <a:r>
              <a:rPr lang="en-US" dirty="0" smtClean="0"/>
              <a:t> </a:t>
            </a:r>
            <a:r>
              <a:rPr lang="en-US" dirty="0" err="1" smtClean="0"/>
              <a:t>příznivým</a:t>
            </a:r>
            <a:r>
              <a:rPr lang="en-US" dirty="0" smtClean="0"/>
              <a:t> </a:t>
            </a:r>
            <a:r>
              <a:rPr lang="en-US" dirty="0" err="1" smtClean="0"/>
              <a:t>účinkem</a:t>
            </a:r>
            <a:r>
              <a:rPr lang="en-US" dirty="0" smtClean="0"/>
              <a:t> </a:t>
            </a:r>
            <a:r>
              <a:rPr lang="en-US" dirty="0" err="1" smtClean="0"/>
              <a:t>ostatní</a:t>
            </a:r>
            <a:r>
              <a:rPr lang="en-US" dirty="0" smtClean="0"/>
              <a:t> </a:t>
            </a:r>
            <a:r>
              <a:rPr lang="en-US" dirty="0" err="1" smtClean="0"/>
              <a:t>převyšovala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334000"/>
            <a:ext cx="7543800" cy="914400"/>
          </a:xfrm>
        </p:spPr>
        <p:txBody>
          <a:bodyPr/>
          <a:lstStyle/>
          <a:p>
            <a:r>
              <a:rPr lang="en-US" sz="3600" dirty="0" smtClean="0"/>
              <a:t>Modality PA u </a:t>
            </a:r>
            <a:r>
              <a:rPr lang="en-US" sz="3600" dirty="0" err="1" smtClean="0"/>
              <a:t>starších</a:t>
            </a:r>
            <a:r>
              <a:rPr lang="en-US" sz="3600" dirty="0" smtClean="0"/>
              <a:t> </a:t>
            </a:r>
            <a:r>
              <a:rPr lang="en-US" sz="3600" dirty="0" err="1" smtClean="0"/>
              <a:t>jedinců</a:t>
            </a:r>
            <a:r>
              <a:rPr lang="en-US" sz="3600" dirty="0" smtClean="0"/>
              <a:t> s </a:t>
            </a:r>
            <a:r>
              <a:rPr lang="en-US" sz="3600" dirty="0" err="1" smtClean="0"/>
              <a:t>chronickou</a:t>
            </a:r>
            <a:r>
              <a:rPr lang="en-US" sz="3600" dirty="0" smtClean="0"/>
              <a:t> </a:t>
            </a:r>
            <a:r>
              <a:rPr lang="en-US" sz="3600" dirty="0" err="1" smtClean="0"/>
              <a:t>bolestí</a:t>
            </a:r>
            <a:r>
              <a:rPr lang="en-US" sz="3600" dirty="0" smtClean="0"/>
              <a:t> </a:t>
            </a:r>
            <a:r>
              <a:rPr lang="en-US" sz="3600" dirty="0" err="1" smtClean="0"/>
              <a:t>zad</a:t>
            </a:r>
            <a:r>
              <a:rPr lang="en-US" sz="3600" dirty="0" smtClean="0"/>
              <a:t> (</a:t>
            </a:r>
            <a:r>
              <a:rPr lang="en-US" sz="3600" dirty="0" err="1" smtClean="0"/>
              <a:t>Kuss</a:t>
            </a:r>
            <a:r>
              <a:rPr lang="en-US" sz="3600" dirty="0" smtClean="0"/>
              <a:t>, 2015)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26835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Metoda</a:t>
            </a:r>
            <a:r>
              <a:rPr lang="en-US" dirty="0" smtClean="0"/>
              <a:t> McKenzie = </a:t>
            </a:r>
            <a:r>
              <a:rPr lang="en-US" dirty="0" err="1" smtClean="0"/>
              <a:t>diagnostický</a:t>
            </a:r>
            <a:r>
              <a:rPr lang="en-US" dirty="0" smtClean="0"/>
              <a:t> a </a:t>
            </a:r>
            <a:r>
              <a:rPr lang="en-US" dirty="0" err="1" smtClean="0"/>
              <a:t>terapeutický</a:t>
            </a:r>
            <a:r>
              <a:rPr lang="en-US" dirty="0" smtClean="0"/>
              <a:t> </a:t>
            </a:r>
            <a:r>
              <a:rPr lang="en-US" dirty="0" err="1" smtClean="0"/>
              <a:t>systém</a:t>
            </a:r>
            <a:endParaRPr lang="en-US" dirty="0" smtClean="0"/>
          </a:p>
          <a:p>
            <a:r>
              <a:rPr lang="en-US" dirty="0" err="1" smtClean="0"/>
              <a:t>Slovensko</a:t>
            </a:r>
            <a:r>
              <a:rPr lang="en-US" dirty="0" smtClean="0"/>
              <a:t>, 2011</a:t>
            </a:r>
          </a:p>
          <a:p>
            <a:r>
              <a:rPr lang="en-US" dirty="0" smtClean="0"/>
              <a:t>55 </a:t>
            </a:r>
            <a:r>
              <a:rPr lang="en-US" dirty="0" err="1" smtClean="0"/>
              <a:t>probandů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věku</a:t>
            </a:r>
            <a:r>
              <a:rPr lang="en-US" dirty="0" smtClean="0"/>
              <a:t> 30 – 55 let, s chron. </a:t>
            </a:r>
            <a:r>
              <a:rPr lang="en-US" dirty="0" err="1" smtClean="0"/>
              <a:t>B</a:t>
            </a:r>
            <a:r>
              <a:rPr lang="en-US" dirty="0" err="1" smtClean="0"/>
              <a:t>olestí</a:t>
            </a:r>
            <a:r>
              <a:rPr lang="en-US" dirty="0" smtClean="0"/>
              <a:t> </a:t>
            </a:r>
            <a:r>
              <a:rPr lang="en-US" dirty="0" err="1" smtClean="0"/>
              <a:t>zad</a:t>
            </a:r>
            <a:r>
              <a:rPr lang="en-US" dirty="0" smtClean="0"/>
              <a:t> </a:t>
            </a:r>
            <a:r>
              <a:rPr lang="en-US" dirty="0" err="1" smtClean="0"/>
              <a:t>delší</a:t>
            </a:r>
            <a:r>
              <a:rPr lang="en-US" dirty="0" smtClean="0"/>
              <a:t> 3 </a:t>
            </a:r>
            <a:r>
              <a:rPr lang="en-US" dirty="0" err="1" smtClean="0"/>
              <a:t>měsíce</a:t>
            </a:r>
            <a:endParaRPr lang="en-US" dirty="0" smtClean="0"/>
          </a:p>
          <a:p>
            <a:r>
              <a:rPr lang="en-US" dirty="0" smtClean="0"/>
              <a:t>1. </a:t>
            </a:r>
            <a:r>
              <a:rPr lang="en-US" dirty="0" err="1" smtClean="0"/>
              <a:t>skupina</a:t>
            </a:r>
            <a:r>
              <a:rPr lang="en-US" dirty="0" smtClean="0"/>
              <a:t> </a:t>
            </a:r>
            <a:r>
              <a:rPr lang="en-US" dirty="0" err="1" smtClean="0"/>
              <a:t>léčena</a:t>
            </a:r>
            <a:r>
              <a:rPr lang="en-US" dirty="0" smtClean="0"/>
              <a:t> </a:t>
            </a:r>
            <a:r>
              <a:rPr lang="en-US" dirty="0" err="1" smtClean="0"/>
              <a:t>podle</a:t>
            </a:r>
            <a:r>
              <a:rPr lang="en-US" dirty="0" smtClean="0"/>
              <a:t> </a:t>
            </a:r>
            <a:r>
              <a:rPr lang="en-US" dirty="0" err="1" smtClean="0"/>
              <a:t>metody</a:t>
            </a:r>
            <a:r>
              <a:rPr lang="en-US" dirty="0" smtClean="0"/>
              <a:t> McKenzie,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skupina</a:t>
            </a:r>
            <a:r>
              <a:rPr lang="en-US" dirty="0" smtClean="0"/>
              <a:t> </a:t>
            </a:r>
            <a:r>
              <a:rPr lang="en-US" dirty="0" err="1" smtClean="0"/>
              <a:t>klasicky</a:t>
            </a:r>
            <a:r>
              <a:rPr lang="en-US" dirty="0" smtClean="0"/>
              <a:t> </a:t>
            </a:r>
            <a:r>
              <a:rPr lang="en-US" dirty="0" err="1" smtClean="0"/>
              <a:t>fyzioterapeutický</a:t>
            </a:r>
            <a:r>
              <a:rPr lang="en-US" dirty="0" smtClean="0"/>
              <a:t> </a:t>
            </a:r>
            <a:r>
              <a:rPr lang="en-US" dirty="0" err="1" smtClean="0"/>
              <a:t>přístup</a:t>
            </a:r>
            <a:r>
              <a:rPr lang="en-US" dirty="0" smtClean="0"/>
              <a:t> (</a:t>
            </a:r>
            <a:r>
              <a:rPr lang="en-US" dirty="0" err="1" smtClean="0"/>
              <a:t>měkké</a:t>
            </a:r>
            <a:r>
              <a:rPr lang="en-US" dirty="0" smtClean="0"/>
              <a:t> </a:t>
            </a:r>
            <a:r>
              <a:rPr lang="en-US" dirty="0" err="1" smtClean="0"/>
              <a:t>techniky</a:t>
            </a:r>
            <a:r>
              <a:rPr lang="en-US" dirty="0" smtClean="0"/>
              <a:t>, PIR)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kontrolní</a:t>
            </a:r>
            <a:r>
              <a:rPr lang="en-US" dirty="0" smtClean="0"/>
              <a:t> </a:t>
            </a:r>
            <a:r>
              <a:rPr lang="en-US" dirty="0" err="1" smtClean="0"/>
              <a:t>skupina</a:t>
            </a:r>
            <a:r>
              <a:rPr lang="en-US" dirty="0" smtClean="0"/>
              <a:t> </a:t>
            </a:r>
            <a:r>
              <a:rPr lang="en-US" dirty="0" err="1" smtClean="0"/>
              <a:t>zdravých</a:t>
            </a:r>
            <a:r>
              <a:rPr lang="en-US" dirty="0" smtClean="0"/>
              <a:t> </a:t>
            </a:r>
            <a:r>
              <a:rPr lang="en-US" dirty="0" err="1" smtClean="0"/>
              <a:t>jedinců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488317"/>
            <a:ext cx="7543800" cy="914400"/>
          </a:xfrm>
        </p:spPr>
        <p:txBody>
          <a:bodyPr/>
          <a:lstStyle/>
          <a:p>
            <a:r>
              <a:rPr lang="en-US" sz="3600" dirty="0" smtClean="0"/>
              <a:t>Hodnocení </a:t>
            </a:r>
            <a:r>
              <a:rPr lang="en-US" sz="3600" dirty="0" err="1" smtClean="0"/>
              <a:t>metody</a:t>
            </a:r>
            <a:r>
              <a:rPr lang="en-US" sz="3600" dirty="0" smtClean="0"/>
              <a:t> McKenzie u </a:t>
            </a:r>
            <a:r>
              <a:rPr lang="en-US" sz="3600" dirty="0" err="1" smtClean="0"/>
              <a:t>pacientů</a:t>
            </a:r>
            <a:r>
              <a:rPr lang="en-US" sz="3600" dirty="0" smtClean="0"/>
              <a:t> s </a:t>
            </a:r>
            <a:r>
              <a:rPr lang="en-US" sz="3600" dirty="0" err="1" smtClean="0"/>
              <a:t>chronickou</a:t>
            </a:r>
            <a:r>
              <a:rPr lang="en-US" sz="3600" dirty="0" smtClean="0"/>
              <a:t> </a:t>
            </a:r>
            <a:r>
              <a:rPr lang="en-US" sz="3600" dirty="0" err="1" smtClean="0"/>
              <a:t>bolestí</a:t>
            </a:r>
            <a:r>
              <a:rPr lang="en-US" sz="3600" dirty="0" smtClean="0"/>
              <a:t> </a:t>
            </a:r>
            <a:r>
              <a:rPr lang="en-US" sz="3600" dirty="0" err="1" smtClean="0"/>
              <a:t>krční</a:t>
            </a:r>
            <a:r>
              <a:rPr lang="en-US" sz="3600" dirty="0" smtClean="0"/>
              <a:t> </a:t>
            </a:r>
            <a:r>
              <a:rPr lang="en-US" sz="3600" dirty="0" err="1" smtClean="0"/>
              <a:t>páteře</a:t>
            </a:r>
            <a:r>
              <a:rPr lang="en-US" sz="3600" dirty="0" smtClean="0"/>
              <a:t> (</a:t>
            </a:r>
            <a:r>
              <a:rPr lang="en-US" sz="3600" dirty="0" err="1" smtClean="0"/>
              <a:t>Hagovská</a:t>
            </a:r>
            <a:r>
              <a:rPr lang="en-US" sz="3600" dirty="0" smtClean="0"/>
              <a:t>, 2013)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52226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Neck disability index (</a:t>
            </a:r>
            <a:r>
              <a:rPr lang="en-US" dirty="0" err="1" smtClean="0"/>
              <a:t>bolest</a:t>
            </a:r>
            <a:r>
              <a:rPr lang="en-US" dirty="0" smtClean="0"/>
              <a:t> </a:t>
            </a:r>
            <a:r>
              <a:rPr lang="en-US" dirty="0" err="1" smtClean="0"/>
              <a:t>Cp</a:t>
            </a:r>
            <a:r>
              <a:rPr lang="en-US" dirty="0" smtClean="0"/>
              <a:t> </a:t>
            </a:r>
            <a:r>
              <a:rPr lang="en-US" dirty="0" err="1" smtClean="0"/>
              <a:t>při</a:t>
            </a:r>
            <a:r>
              <a:rPr lang="en-US" dirty="0" smtClean="0"/>
              <a:t> ADL)</a:t>
            </a:r>
          </a:p>
          <a:p>
            <a:r>
              <a:rPr lang="en-US" dirty="0" smtClean="0"/>
              <a:t>2.meření </a:t>
            </a:r>
            <a:r>
              <a:rPr lang="en-US" dirty="0" err="1" smtClean="0"/>
              <a:t>tonu</a:t>
            </a:r>
            <a:r>
              <a:rPr lang="en-US" dirty="0" smtClean="0"/>
              <a:t> </a:t>
            </a:r>
            <a:r>
              <a:rPr lang="en-US" dirty="0" err="1" smtClean="0"/>
              <a:t>mm.trapezii</a:t>
            </a:r>
            <a:r>
              <a:rPr lang="en-US" dirty="0" smtClean="0"/>
              <a:t> (</a:t>
            </a:r>
            <a:r>
              <a:rPr lang="en-US" dirty="0" err="1" smtClean="0"/>
              <a:t>dobrá</a:t>
            </a:r>
            <a:r>
              <a:rPr lang="en-US" dirty="0" smtClean="0"/>
              <a:t> </a:t>
            </a:r>
            <a:r>
              <a:rPr lang="en-US" dirty="0" err="1" smtClean="0"/>
              <a:t>dostupnost</a:t>
            </a:r>
            <a:r>
              <a:rPr lang="en-US" dirty="0" smtClean="0"/>
              <a:t>, </a:t>
            </a:r>
            <a:r>
              <a:rPr lang="en-US" dirty="0" err="1" smtClean="0"/>
              <a:t>při</a:t>
            </a:r>
            <a:r>
              <a:rPr lang="en-US" dirty="0" smtClean="0"/>
              <a:t> </a:t>
            </a:r>
            <a:r>
              <a:rPr lang="en-US" dirty="0" err="1" smtClean="0"/>
              <a:t>poruše</a:t>
            </a:r>
            <a:r>
              <a:rPr lang="en-US" dirty="0" smtClean="0"/>
              <a:t> </a:t>
            </a:r>
            <a:r>
              <a:rPr lang="en-US" dirty="0" err="1" smtClean="0"/>
              <a:t>dynamiky</a:t>
            </a:r>
            <a:r>
              <a:rPr lang="en-US" dirty="0" smtClean="0"/>
              <a:t> </a:t>
            </a:r>
            <a:r>
              <a:rPr lang="en-US" dirty="0" err="1" smtClean="0"/>
              <a:t>Cp</a:t>
            </a:r>
            <a:r>
              <a:rPr lang="en-US" dirty="0" smtClean="0"/>
              <a:t> </a:t>
            </a:r>
            <a:r>
              <a:rPr lang="en-US" dirty="0" err="1" smtClean="0"/>
              <a:t>zvýšený</a:t>
            </a:r>
            <a:r>
              <a:rPr lang="en-US" dirty="0" smtClean="0"/>
              <a:t> tonus) 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hodnocení</a:t>
            </a:r>
            <a:r>
              <a:rPr lang="en-US" dirty="0" smtClean="0"/>
              <a:t> </a:t>
            </a:r>
            <a:r>
              <a:rPr lang="en-US" dirty="0" err="1" smtClean="0"/>
              <a:t>fenoménu</a:t>
            </a:r>
            <a:r>
              <a:rPr lang="en-US" dirty="0" smtClean="0"/>
              <a:t> </a:t>
            </a:r>
            <a:r>
              <a:rPr lang="en-US" dirty="0" err="1" smtClean="0"/>
              <a:t>centralizace</a:t>
            </a:r>
            <a:r>
              <a:rPr lang="en-US" dirty="0" smtClean="0"/>
              <a:t> </a:t>
            </a:r>
            <a:r>
              <a:rPr lang="en-US" dirty="0" err="1" smtClean="0"/>
              <a:t>dle</a:t>
            </a:r>
            <a:r>
              <a:rPr lang="en-US" dirty="0" smtClean="0"/>
              <a:t> </a:t>
            </a:r>
            <a:r>
              <a:rPr lang="en-US" dirty="0" err="1" smtClean="0"/>
              <a:t>Robina</a:t>
            </a:r>
            <a:r>
              <a:rPr lang="en-US" dirty="0" smtClean="0"/>
              <a:t> </a:t>
            </a:r>
            <a:r>
              <a:rPr lang="en-US" dirty="0" err="1" smtClean="0"/>
              <a:t>McKenzieho</a:t>
            </a:r>
            <a:r>
              <a:rPr lang="en-US" dirty="0" smtClean="0"/>
              <a:t> (4 </a:t>
            </a:r>
            <a:r>
              <a:rPr lang="en-US" dirty="0" err="1" smtClean="0"/>
              <a:t>stupně</a:t>
            </a:r>
            <a:r>
              <a:rPr lang="en-US" dirty="0" smtClean="0"/>
              <a:t>)</a:t>
            </a:r>
          </a:p>
          <a:p>
            <a:pPr marL="18288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503996"/>
            <a:ext cx="7543800" cy="914400"/>
          </a:xfrm>
        </p:spPr>
        <p:txBody>
          <a:bodyPr/>
          <a:lstStyle/>
          <a:p>
            <a:r>
              <a:rPr lang="en-US" sz="3600" dirty="0"/>
              <a:t>Hodnocení </a:t>
            </a:r>
            <a:r>
              <a:rPr lang="en-US" sz="3600" dirty="0" err="1"/>
              <a:t>metody</a:t>
            </a:r>
            <a:r>
              <a:rPr lang="en-US" sz="3600" dirty="0"/>
              <a:t> McKenzie u </a:t>
            </a:r>
            <a:r>
              <a:rPr lang="en-US" sz="3600" dirty="0" err="1"/>
              <a:t>pacientů</a:t>
            </a:r>
            <a:r>
              <a:rPr lang="en-US" sz="3600" dirty="0"/>
              <a:t> s </a:t>
            </a:r>
            <a:r>
              <a:rPr lang="en-US" sz="3600" dirty="0" err="1"/>
              <a:t>chronickou</a:t>
            </a:r>
            <a:r>
              <a:rPr lang="en-US" sz="3600" dirty="0"/>
              <a:t> </a:t>
            </a:r>
            <a:r>
              <a:rPr lang="en-US" sz="3600" dirty="0" err="1"/>
              <a:t>bolestí</a:t>
            </a:r>
            <a:r>
              <a:rPr lang="en-US" sz="3600" dirty="0"/>
              <a:t> </a:t>
            </a:r>
            <a:r>
              <a:rPr lang="en-US" sz="3600" dirty="0" err="1"/>
              <a:t>krční</a:t>
            </a:r>
            <a:r>
              <a:rPr lang="en-US" sz="3600" dirty="0"/>
              <a:t> </a:t>
            </a:r>
            <a:r>
              <a:rPr lang="en-US" sz="3600" dirty="0" err="1"/>
              <a:t>páteře</a:t>
            </a:r>
            <a:r>
              <a:rPr lang="en-US" sz="3600" dirty="0"/>
              <a:t> (</a:t>
            </a:r>
            <a:r>
              <a:rPr lang="en-US" sz="3600" dirty="0" err="1"/>
              <a:t>Hagovská</a:t>
            </a:r>
            <a:r>
              <a:rPr lang="en-US" sz="3600" dirty="0"/>
              <a:t>, 2013)</a:t>
            </a:r>
          </a:p>
        </p:txBody>
      </p:sp>
      <p:pic>
        <p:nvPicPr>
          <p:cNvPr id="4" name="Picture 3" descr="Snímek obrazovky 2016-05-01 v 12.27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312" y="3112889"/>
            <a:ext cx="2790625" cy="143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94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3599" y="466283"/>
            <a:ext cx="6724283" cy="4535608"/>
          </a:xfrm>
        </p:spPr>
        <p:txBody>
          <a:bodyPr>
            <a:normAutofit/>
          </a:bodyPr>
          <a:lstStyle/>
          <a:p>
            <a:r>
              <a:rPr lang="en-US" dirty="0" smtClean="0"/>
              <a:t>Po 1 </a:t>
            </a:r>
            <a:r>
              <a:rPr lang="en-US" dirty="0" err="1" smtClean="0"/>
              <a:t>měsíci</a:t>
            </a:r>
            <a:r>
              <a:rPr lang="en-US" dirty="0" smtClean="0"/>
              <a:t> </a:t>
            </a:r>
            <a:r>
              <a:rPr lang="en-US" dirty="0" err="1" smtClean="0"/>
              <a:t>došlo</a:t>
            </a:r>
            <a:r>
              <a:rPr lang="en-US" dirty="0" smtClean="0"/>
              <a:t> u </a:t>
            </a:r>
            <a:r>
              <a:rPr lang="en-US" dirty="0" err="1" smtClean="0"/>
              <a:t>obou</a:t>
            </a:r>
            <a:r>
              <a:rPr lang="en-US" dirty="0" smtClean="0"/>
              <a:t> </a:t>
            </a:r>
            <a:r>
              <a:rPr lang="en-US" dirty="0" err="1" smtClean="0"/>
              <a:t>výzkumný</a:t>
            </a:r>
            <a:r>
              <a:rPr lang="en-US" dirty="0" smtClean="0"/>
              <a:t> </a:t>
            </a:r>
            <a:r>
              <a:rPr lang="en-US" dirty="0" err="1" smtClean="0"/>
              <a:t>skupin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snížení</a:t>
            </a:r>
            <a:r>
              <a:rPr lang="en-US" dirty="0" smtClean="0"/>
              <a:t> </a:t>
            </a:r>
            <a:r>
              <a:rPr lang="en-US" dirty="0" err="1" smtClean="0"/>
              <a:t>výskytu</a:t>
            </a:r>
            <a:r>
              <a:rPr lang="en-US" dirty="0" smtClean="0"/>
              <a:t> </a:t>
            </a:r>
            <a:r>
              <a:rPr lang="en-US" dirty="0" err="1" smtClean="0"/>
              <a:t>bolesti</a:t>
            </a:r>
            <a:r>
              <a:rPr lang="en-US" dirty="0" smtClean="0"/>
              <a:t> </a:t>
            </a:r>
            <a:r>
              <a:rPr lang="en-US" dirty="0" err="1" smtClean="0"/>
              <a:t>hlavy</a:t>
            </a:r>
            <a:r>
              <a:rPr lang="en-US" dirty="0" smtClean="0"/>
              <a:t>, </a:t>
            </a:r>
            <a:r>
              <a:rPr lang="en-US" dirty="0" err="1" smtClean="0"/>
              <a:t>snížení</a:t>
            </a:r>
            <a:r>
              <a:rPr lang="en-US" dirty="0" smtClean="0"/>
              <a:t> </a:t>
            </a:r>
            <a:r>
              <a:rPr lang="en-US" dirty="0" err="1" smtClean="0"/>
              <a:t>bolesti</a:t>
            </a:r>
            <a:r>
              <a:rPr lang="en-US" dirty="0" smtClean="0"/>
              <a:t> </a:t>
            </a:r>
            <a:r>
              <a:rPr lang="en-US" dirty="0" err="1" smtClean="0"/>
              <a:t>Cp</a:t>
            </a:r>
            <a:r>
              <a:rPr lang="en-US" dirty="0" smtClean="0"/>
              <a:t> u ADL , </a:t>
            </a:r>
            <a:r>
              <a:rPr lang="en-US" dirty="0" err="1" smtClean="0"/>
              <a:t>zlepšení</a:t>
            </a:r>
            <a:r>
              <a:rPr lang="en-US" dirty="0" smtClean="0"/>
              <a:t> </a:t>
            </a:r>
            <a:r>
              <a:rPr lang="en-US" dirty="0" err="1" smtClean="0"/>
              <a:t>koncentrace</a:t>
            </a:r>
            <a:r>
              <a:rPr lang="en-US" dirty="0" smtClean="0"/>
              <a:t> a </a:t>
            </a:r>
            <a:r>
              <a:rPr lang="en-US" dirty="0" err="1" smtClean="0"/>
              <a:t>zlepšení</a:t>
            </a:r>
            <a:r>
              <a:rPr lang="en-US" dirty="0" smtClean="0"/>
              <a:t> </a:t>
            </a:r>
            <a:r>
              <a:rPr lang="en-US" dirty="0" err="1" smtClean="0"/>
              <a:t>formy</a:t>
            </a:r>
            <a:r>
              <a:rPr lang="en-US" dirty="0" smtClean="0"/>
              <a:t> </a:t>
            </a:r>
            <a:r>
              <a:rPr lang="en-US" dirty="0" err="1" smtClean="0"/>
              <a:t>fenoménu</a:t>
            </a:r>
            <a:r>
              <a:rPr lang="en-US" dirty="0" smtClean="0"/>
              <a:t> </a:t>
            </a:r>
            <a:r>
              <a:rPr lang="en-US" dirty="0" err="1" smtClean="0"/>
              <a:t>centralizace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Stav</a:t>
            </a:r>
            <a:r>
              <a:rPr lang="en-US" dirty="0" smtClean="0"/>
              <a:t> </a:t>
            </a:r>
            <a:r>
              <a:rPr lang="en-US" dirty="0" err="1" smtClean="0"/>
              <a:t>tonu</a:t>
            </a:r>
            <a:r>
              <a:rPr lang="en-US" dirty="0" smtClean="0"/>
              <a:t> mm. trapezii a </a:t>
            </a:r>
            <a:r>
              <a:rPr lang="en-US" dirty="0" err="1" smtClean="0"/>
              <a:t>psychogenní</a:t>
            </a:r>
            <a:r>
              <a:rPr lang="en-US" dirty="0" smtClean="0"/>
              <a:t> </a:t>
            </a:r>
            <a:r>
              <a:rPr lang="en-US" dirty="0" err="1" smtClean="0"/>
              <a:t>faktory</a:t>
            </a:r>
            <a:endParaRPr lang="en-US" dirty="0" smtClean="0"/>
          </a:p>
          <a:p>
            <a:r>
              <a:rPr lang="en-US" dirty="0" err="1" smtClean="0"/>
              <a:t>Potřeba</a:t>
            </a:r>
            <a:r>
              <a:rPr lang="en-US" dirty="0" smtClean="0"/>
              <a:t> </a:t>
            </a:r>
            <a:r>
              <a:rPr lang="en-US" dirty="0" err="1" smtClean="0"/>
              <a:t>udržovat</a:t>
            </a:r>
            <a:r>
              <a:rPr lang="en-US" dirty="0" smtClean="0"/>
              <a:t> </a:t>
            </a:r>
            <a:r>
              <a:rPr lang="en-US" dirty="0" err="1" smtClean="0"/>
              <a:t>pohybové</a:t>
            </a:r>
            <a:r>
              <a:rPr lang="en-US" dirty="0" smtClean="0"/>
              <a:t> </a:t>
            </a:r>
            <a:r>
              <a:rPr lang="en-US" dirty="0" err="1" smtClean="0"/>
              <a:t>návyky</a:t>
            </a:r>
            <a:r>
              <a:rPr lang="en-US" dirty="0" smtClean="0"/>
              <a:t> </a:t>
            </a:r>
            <a:r>
              <a:rPr lang="en-US" dirty="0" err="1" smtClean="0"/>
              <a:t>dlouhodobě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582396"/>
            <a:ext cx="7543800" cy="914400"/>
          </a:xfrm>
        </p:spPr>
        <p:txBody>
          <a:bodyPr/>
          <a:lstStyle/>
          <a:p>
            <a:r>
              <a:rPr lang="en-US" sz="3600" dirty="0" err="1" smtClean="0"/>
              <a:t>Výsledky</a:t>
            </a:r>
            <a:r>
              <a:rPr lang="en-US" sz="3600" dirty="0" smtClean="0"/>
              <a:t> </a:t>
            </a:r>
            <a:r>
              <a:rPr lang="en-US" sz="3600" dirty="0" err="1" smtClean="0"/>
              <a:t>intervence</a:t>
            </a:r>
            <a:r>
              <a:rPr lang="en-US" sz="3600" dirty="0" smtClean="0"/>
              <a:t> </a:t>
            </a:r>
            <a:r>
              <a:rPr lang="en-US" sz="3600" dirty="0" err="1" smtClean="0"/>
              <a:t>pomocí</a:t>
            </a:r>
            <a:r>
              <a:rPr lang="en-US" sz="3600" dirty="0" smtClean="0"/>
              <a:t> </a:t>
            </a:r>
            <a:r>
              <a:rPr lang="en-US" sz="3600" dirty="0" err="1" smtClean="0"/>
              <a:t>metody</a:t>
            </a:r>
            <a:r>
              <a:rPr lang="en-US" sz="3600" dirty="0" smtClean="0"/>
              <a:t> McKenzie (</a:t>
            </a:r>
            <a:r>
              <a:rPr lang="en-US" sz="3600" dirty="0" err="1"/>
              <a:t>Hagovská</a:t>
            </a:r>
            <a:r>
              <a:rPr lang="en-US" sz="3600" dirty="0"/>
              <a:t>, 2013)</a:t>
            </a:r>
          </a:p>
        </p:txBody>
      </p:sp>
      <p:pic>
        <p:nvPicPr>
          <p:cNvPr id="5" name="Picture 4" descr="Snímek obrazovky 2016-05-01 v 12.27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49" y="1885174"/>
            <a:ext cx="79502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95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nímek obrazovky 2016-05-01 v 23.54.5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8" b="4348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Pohybová</a:t>
            </a:r>
            <a:r>
              <a:rPr lang="en-US" sz="4000" dirty="0" smtClean="0"/>
              <a:t> </a:t>
            </a:r>
            <a:r>
              <a:rPr lang="en-US" sz="4000" dirty="0" err="1" smtClean="0"/>
              <a:t>aktivita</a:t>
            </a:r>
            <a:r>
              <a:rPr lang="en-US" sz="4000" dirty="0" smtClean="0"/>
              <a:t> </a:t>
            </a:r>
            <a:r>
              <a:rPr lang="en-US" sz="4000" dirty="0" err="1" smtClean="0"/>
              <a:t>při</a:t>
            </a:r>
            <a:r>
              <a:rPr lang="en-US" sz="4000" dirty="0" smtClean="0"/>
              <a:t> VAS </a:t>
            </a:r>
            <a:r>
              <a:rPr lang="en-US" sz="4000" dirty="0" smtClean="0"/>
              <a:t>– </a:t>
            </a:r>
            <a:r>
              <a:rPr lang="en-US" sz="4000" dirty="0" err="1" smtClean="0"/>
              <a:t>česká</a:t>
            </a:r>
            <a:r>
              <a:rPr lang="en-US" sz="4000" dirty="0" smtClean="0"/>
              <a:t> </a:t>
            </a:r>
            <a:r>
              <a:rPr lang="en-US" sz="4000" dirty="0" err="1" smtClean="0"/>
              <a:t>studie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08946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" indent="0">
              <a:buNone/>
            </a:pPr>
            <a:r>
              <a:rPr lang="en-US" b="1" dirty="0" smtClean="0"/>
              <a:t>VAS =</a:t>
            </a:r>
            <a:r>
              <a:rPr lang="en-US" dirty="0" smtClean="0"/>
              <a:t> </a:t>
            </a:r>
            <a:r>
              <a:rPr lang="en-US" dirty="0" err="1" smtClean="0"/>
              <a:t>bolest</a:t>
            </a:r>
            <a:r>
              <a:rPr lang="en-US" dirty="0" smtClean="0"/>
              <a:t> </a:t>
            </a:r>
            <a:r>
              <a:rPr lang="en-US" dirty="0" err="1" smtClean="0"/>
              <a:t>lokalizovaná</a:t>
            </a:r>
            <a:r>
              <a:rPr lang="en-US" dirty="0" smtClean="0"/>
              <a:t> v </a:t>
            </a:r>
            <a:r>
              <a:rPr lang="en-US" dirty="0" err="1" smtClean="0"/>
              <a:t>různých</a:t>
            </a:r>
            <a:r>
              <a:rPr lang="en-US" dirty="0" smtClean="0"/>
              <a:t> </a:t>
            </a:r>
            <a:r>
              <a:rPr lang="en-US" dirty="0" err="1" smtClean="0"/>
              <a:t>úsecích</a:t>
            </a:r>
            <a:r>
              <a:rPr lang="en-US" dirty="0" smtClean="0"/>
              <a:t> </a:t>
            </a:r>
            <a:r>
              <a:rPr lang="en-US" dirty="0" err="1" smtClean="0"/>
              <a:t>páteře</a:t>
            </a:r>
            <a:r>
              <a:rPr lang="en-US" dirty="0" smtClean="0"/>
              <a:t>, s </a:t>
            </a:r>
            <a:r>
              <a:rPr lang="en-US" dirty="0" err="1" smtClean="0"/>
              <a:t>omezenímdynamiky</a:t>
            </a:r>
            <a:r>
              <a:rPr lang="en-US" dirty="0" smtClean="0"/>
              <a:t> v </a:t>
            </a:r>
            <a:r>
              <a:rPr lang="en-US" dirty="0" err="1" smtClean="0"/>
              <a:t>daném</a:t>
            </a:r>
            <a:r>
              <a:rPr lang="en-US" dirty="0" smtClean="0"/>
              <a:t> </a:t>
            </a:r>
            <a:r>
              <a:rPr lang="en-US" dirty="0" err="1" smtClean="0"/>
              <a:t>segmentu</a:t>
            </a:r>
            <a:r>
              <a:rPr lang="en-US" dirty="0" smtClean="0"/>
              <a:t> s </a:t>
            </a:r>
            <a:r>
              <a:rPr lang="en-US" dirty="0" err="1" smtClean="0"/>
              <a:t>neurolgickou</a:t>
            </a:r>
            <a:r>
              <a:rPr lang="en-US" dirty="0" smtClean="0"/>
              <a:t> </a:t>
            </a:r>
            <a:r>
              <a:rPr lang="en-US" dirty="0" err="1" smtClean="0"/>
              <a:t>symptomatikou</a:t>
            </a:r>
            <a:r>
              <a:rPr lang="en-US" dirty="0" smtClean="0"/>
              <a:t> </a:t>
            </a:r>
            <a:r>
              <a:rPr lang="en-US" dirty="0" err="1" smtClean="0"/>
              <a:t>nebo</a:t>
            </a:r>
            <a:r>
              <a:rPr lang="en-US" dirty="0" smtClean="0"/>
              <a:t> </a:t>
            </a:r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 smtClean="0"/>
              <a:t>ní</a:t>
            </a:r>
            <a:endParaRPr lang="en-US" dirty="0" smtClean="0"/>
          </a:p>
          <a:p>
            <a:r>
              <a:rPr lang="en-US" dirty="0" err="1"/>
              <a:t>m</a:t>
            </a:r>
            <a:r>
              <a:rPr lang="en-US" dirty="0" err="1" smtClean="0"/>
              <a:t>ultifaktoriální</a:t>
            </a:r>
            <a:r>
              <a:rPr lang="en-US" dirty="0" smtClean="0"/>
              <a:t> </a:t>
            </a:r>
            <a:r>
              <a:rPr lang="en-US" dirty="0" err="1" smtClean="0"/>
              <a:t>etiologie</a:t>
            </a:r>
            <a:endParaRPr lang="en-US" dirty="0" smtClean="0"/>
          </a:p>
          <a:p>
            <a:r>
              <a:rPr lang="en-US" dirty="0" err="1"/>
              <a:t>s</a:t>
            </a:r>
            <a:r>
              <a:rPr lang="en-US" dirty="0" err="1" smtClean="0"/>
              <a:t>trukturální</a:t>
            </a:r>
            <a:r>
              <a:rPr lang="en-US" dirty="0" smtClean="0"/>
              <a:t> X </a:t>
            </a:r>
            <a:r>
              <a:rPr lang="en-US" dirty="0" err="1" smtClean="0"/>
              <a:t>funkční</a:t>
            </a:r>
            <a:r>
              <a:rPr lang="en-US" dirty="0" smtClean="0"/>
              <a:t> </a:t>
            </a:r>
            <a:r>
              <a:rPr lang="en-US" dirty="0" err="1" smtClean="0"/>
              <a:t>příčina</a:t>
            </a:r>
            <a:endParaRPr lang="en-US" dirty="0" smtClean="0"/>
          </a:p>
          <a:p>
            <a:r>
              <a:rPr lang="en-US" dirty="0" err="1"/>
              <a:t>b</a:t>
            </a:r>
            <a:r>
              <a:rPr lang="en-US" dirty="0" err="1" smtClean="0"/>
              <a:t>olest</a:t>
            </a:r>
            <a:r>
              <a:rPr lang="en-US" dirty="0" smtClean="0"/>
              <a:t> </a:t>
            </a:r>
            <a:r>
              <a:rPr lang="en-US" dirty="0" err="1" smtClean="0"/>
              <a:t>zad</a:t>
            </a:r>
            <a:r>
              <a:rPr lang="en-US" dirty="0" smtClean="0"/>
              <a:t> je symptom, ne </a:t>
            </a:r>
            <a:r>
              <a:rPr lang="en-US" dirty="0" err="1" smtClean="0"/>
              <a:t>diagnóza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Většinou</a:t>
            </a:r>
            <a:r>
              <a:rPr lang="en-US" dirty="0" smtClean="0"/>
              <a:t> </a:t>
            </a:r>
            <a:r>
              <a:rPr lang="en-US" dirty="0" err="1" smtClean="0"/>
              <a:t>kombinace</a:t>
            </a:r>
            <a:r>
              <a:rPr lang="en-US" dirty="0" smtClean="0"/>
              <a:t>, 90% </a:t>
            </a:r>
            <a:r>
              <a:rPr lang="en-US" dirty="0" err="1" smtClean="0"/>
              <a:t>etiologie</a:t>
            </a:r>
            <a:r>
              <a:rPr lang="en-US" dirty="0" smtClean="0"/>
              <a:t> </a:t>
            </a:r>
            <a:r>
              <a:rPr lang="en-US" dirty="0" err="1" smtClean="0"/>
              <a:t>chronických</a:t>
            </a:r>
            <a:r>
              <a:rPr lang="en-US" dirty="0" smtClean="0"/>
              <a:t> </a:t>
            </a:r>
            <a:r>
              <a:rPr lang="en-US" dirty="0" err="1" smtClean="0"/>
              <a:t>zad</a:t>
            </a:r>
            <a:r>
              <a:rPr lang="en-US" dirty="0" smtClean="0"/>
              <a:t>  </a:t>
            </a:r>
            <a:r>
              <a:rPr lang="en-US" dirty="0" err="1" smtClean="0"/>
              <a:t>bolestí</a:t>
            </a:r>
            <a:r>
              <a:rPr lang="en-US" dirty="0" smtClean="0"/>
              <a:t> se </a:t>
            </a:r>
            <a:r>
              <a:rPr lang="en-US" dirty="0" err="1" smtClean="0"/>
              <a:t>nepodaří</a:t>
            </a:r>
            <a:r>
              <a:rPr lang="en-US" dirty="0" smtClean="0"/>
              <a:t> </a:t>
            </a:r>
            <a:r>
              <a:rPr lang="en-US" dirty="0" err="1" smtClean="0"/>
              <a:t>určit</a:t>
            </a:r>
            <a:endParaRPr lang="en-US" dirty="0" smtClean="0"/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Charakteristika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565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95312" y="580506"/>
            <a:ext cx="7540959" cy="4750663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Etiologie</a:t>
            </a:r>
            <a:r>
              <a:rPr lang="en-US" dirty="0" smtClean="0"/>
              <a:t> VAS je </a:t>
            </a:r>
            <a:r>
              <a:rPr lang="en-US" dirty="0" err="1" smtClean="0"/>
              <a:t>multifaktoriální</a:t>
            </a:r>
            <a:r>
              <a:rPr lang="en-US" dirty="0" smtClean="0"/>
              <a:t>, </a:t>
            </a:r>
            <a:r>
              <a:rPr lang="en-US" dirty="0" err="1" smtClean="0"/>
              <a:t>klinické</a:t>
            </a:r>
            <a:r>
              <a:rPr lang="en-US" dirty="0" smtClean="0"/>
              <a:t> </a:t>
            </a:r>
            <a:r>
              <a:rPr lang="en-US" dirty="0" err="1" smtClean="0"/>
              <a:t>projevy</a:t>
            </a:r>
            <a:r>
              <a:rPr lang="en-US" dirty="0" smtClean="0"/>
              <a:t> </a:t>
            </a:r>
            <a:r>
              <a:rPr lang="en-US" dirty="0" err="1" smtClean="0"/>
              <a:t>jsou</a:t>
            </a:r>
            <a:r>
              <a:rPr lang="en-US" dirty="0" smtClean="0"/>
              <a:t> </a:t>
            </a:r>
            <a:r>
              <a:rPr lang="en-US" dirty="0" err="1" smtClean="0"/>
              <a:t>velmi</a:t>
            </a:r>
            <a:r>
              <a:rPr lang="en-US" dirty="0" smtClean="0"/>
              <a:t> </a:t>
            </a:r>
            <a:r>
              <a:rPr lang="en-US" dirty="0" err="1" smtClean="0"/>
              <a:t>pestré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Snaha</a:t>
            </a:r>
            <a:r>
              <a:rPr lang="en-US" dirty="0" smtClean="0"/>
              <a:t> o </a:t>
            </a:r>
            <a:r>
              <a:rPr lang="en-US" dirty="0" err="1" smtClean="0"/>
              <a:t>hodnocení</a:t>
            </a:r>
            <a:r>
              <a:rPr lang="en-US" dirty="0" smtClean="0"/>
              <a:t> </a:t>
            </a:r>
            <a:r>
              <a:rPr lang="en-US" dirty="0" err="1" smtClean="0"/>
              <a:t>izolované</a:t>
            </a:r>
            <a:r>
              <a:rPr lang="en-US" dirty="0" smtClean="0"/>
              <a:t> </a:t>
            </a:r>
            <a:r>
              <a:rPr lang="en-US" dirty="0" err="1" smtClean="0"/>
              <a:t>aktivity</a:t>
            </a:r>
            <a:r>
              <a:rPr lang="en-US" dirty="0" smtClean="0"/>
              <a:t> </a:t>
            </a:r>
            <a:r>
              <a:rPr lang="en-US" dirty="0" err="1" smtClean="0"/>
              <a:t>svalů</a:t>
            </a:r>
            <a:r>
              <a:rPr lang="en-US" dirty="0" smtClean="0"/>
              <a:t>  X </a:t>
            </a:r>
            <a:r>
              <a:rPr lang="en-US" dirty="0" err="1" smtClean="0"/>
              <a:t>fyziologická</a:t>
            </a:r>
            <a:r>
              <a:rPr lang="en-US" dirty="0" smtClean="0"/>
              <a:t> </a:t>
            </a:r>
            <a:r>
              <a:rPr lang="en-US" dirty="0" err="1" smtClean="0"/>
              <a:t>aktivace</a:t>
            </a:r>
            <a:r>
              <a:rPr lang="en-US" dirty="0" smtClean="0"/>
              <a:t> </a:t>
            </a:r>
            <a:r>
              <a:rPr lang="en-US" dirty="0" err="1" smtClean="0"/>
              <a:t>stabilizačního</a:t>
            </a:r>
            <a:r>
              <a:rPr lang="en-US" dirty="0" smtClean="0"/>
              <a:t> </a:t>
            </a:r>
            <a:r>
              <a:rPr lang="en-US" dirty="0" err="1" smtClean="0"/>
              <a:t>systému</a:t>
            </a:r>
            <a:endParaRPr lang="en-US" dirty="0" smtClean="0"/>
          </a:p>
          <a:p>
            <a:r>
              <a:rPr lang="en-US" dirty="0" err="1" smtClean="0"/>
              <a:t>Špatný</a:t>
            </a:r>
            <a:r>
              <a:rPr lang="en-US" dirty="0" smtClean="0"/>
              <a:t> </a:t>
            </a:r>
            <a:r>
              <a:rPr lang="en-US" dirty="0" err="1" smtClean="0"/>
              <a:t>pohybový</a:t>
            </a:r>
            <a:r>
              <a:rPr lang="en-US" dirty="0" smtClean="0"/>
              <a:t> </a:t>
            </a:r>
            <a:r>
              <a:rPr lang="en-US" dirty="0" err="1" smtClean="0"/>
              <a:t>vzorec</a:t>
            </a:r>
            <a:r>
              <a:rPr lang="en-US" dirty="0" smtClean="0"/>
              <a:t> -&gt; </a:t>
            </a:r>
            <a:r>
              <a:rPr lang="en-US" dirty="0" err="1" smtClean="0"/>
              <a:t>přetěžování</a:t>
            </a:r>
            <a:r>
              <a:rPr lang="en-US" dirty="0" smtClean="0"/>
              <a:t> a </a:t>
            </a:r>
            <a:r>
              <a:rPr lang="en-US" dirty="0" err="1" smtClean="0"/>
              <a:t>opotřebení</a:t>
            </a:r>
            <a:r>
              <a:rPr lang="en-US" dirty="0" smtClean="0"/>
              <a:t> </a:t>
            </a:r>
            <a:r>
              <a:rPr lang="en-US" dirty="0" err="1" smtClean="0"/>
              <a:t>určitých</a:t>
            </a:r>
            <a:r>
              <a:rPr lang="en-US" dirty="0" smtClean="0"/>
              <a:t> </a:t>
            </a:r>
            <a:r>
              <a:rPr lang="en-US" dirty="0" err="1" smtClean="0"/>
              <a:t>oblastí</a:t>
            </a:r>
            <a:endParaRPr lang="en-US" dirty="0" smtClean="0"/>
          </a:p>
          <a:p>
            <a:pPr marL="18288" indent="0">
              <a:buNone/>
            </a:pPr>
            <a:endParaRPr lang="en-US" dirty="0" smtClean="0"/>
          </a:p>
          <a:p>
            <a:pPr marL="18288" indent="0">
              <a:buNone/>
            </a:pPr>
            <a:r>
              <a:rPr lang="en-US" b="1" dirty="0" err="1" smtClean="0"/>
              <a:t>Studie</a:t>
            </a:r>
            <a:r>
              <a:rPr lang="en-US" b="1" dirty="0" smtClean="0"/>
              <a:t> </a:t>
            </a:r>
            <a:r>
              <a:rPr lang="en-US" b="1" dirty="0" err="1" smtClean="0"/>
              <a:t>potvrzující</a:t>
            </a:r>
            <a:r>
              <a:rPr lang="en-US" b="1" dirty="0" smtClean="0"/>
              <a:t> </a:t>
            </a:r>
            <a:r>
              <a:rPr lang="en-US" b="1" dirty="0" err="1" smtClean="0"/>
              <a:t>tuto</a:t>
            </a:r>
            <a:r>
              <a:rPr lang="en-US" b="1" dirty="0" smtClean="0"/>
              <a:t> </a:t>
            </a:r>
            <a:r>
              <a:rPr lang="en-US" b="1" dirty="0" err="1" smtClean="0"/>
              <a:t>hypotézu</a:t>
            </a:r>
            <a:r>
              <a:rPr lang="en-US" b="1" dirty="0" smtClean="0"/>
              <a:t> </a:t>
            </a:r>
          </a:p>
          <a:p>
            <a:r>
              <a:rPr lang="en-US" dirty="0" smtClean="0"/>
              <a:t>250 </a:t>
            </a:r>
            <a:r>
              <a:rPr lang="en-US" dirty="0" err="1" smtClean="0"/>
              <a:t>pacientů</a:t>
            </a:r>
            <a:r>
              <a:rPr lang="en-US" dirty="0" smtClean="0"/>
              <a:t>, </a:t>
            </a:r>
            <a:r>
              <a:rPr lang="en-US" dirty="0" err="1" smtClean="0"/>
              <a:t>průměrný</a:t>
            </a:r>
            <a:r>
              <a:rPr lang="en-US" dirty="0" smtClean="0"/>
              <a:t> </a:t>
            </a:r>
            <a:r>
              <a:rPr lang="en-US" dirty="0" err="1" smtClean="0"/>
              <a:t>věk</a:t>
            </a:r>
            <a:r>
              <a:rPr lang="en-US" dirty="0" smtClean="0"/>
              <a:t> </a:t>
            </a:r>
            <a:r>
              <a:rPr lang="en-US" dirty="0" smtClean="0"/>
              <a:t>59,34 let</a:t>
            </a:r>
            <a:endParaRPr lang="en-US" dirty="0" smtClean="0"/>
          </a:p>
          <a:p>
            <a:r>
              <a:rPr lang="en-US" dirty="0" smtClean="0"/>
              <a:t>3 </a:t>
            </a:r>
            <a:r>
              <a:rPr lang="en-US" dirty="0" err="1" smtClean="0"/>
              <a:t>týdenní</a:t>
            </a:r>
            <a:r>
              <a:rPr lang="en-US" dirty="0" smtClean="0"/>
              <a:t> </a:t>
            </a:r>
            <a:r>
              <a:rPr lang="en-US" dirty="0" err="1" smtClean="0"/>
              <a:t>intervence</a:t>
            </a:r>
            <a:r>
              <a:rPr lang="en-US" dirty="0" smtClean="0"/>
              <a:t> </a:t>
            </a:r>
            <a:r>
              <a:rPr lang="en-US" dirty="0" err="1" smtClean="0"/>
              <a:t>dle</a:t>
            </a:r>
            <a:r>
              <a:rPr lang="en-US" dirty="0" smtClean="0"/>
              <a:t> </a:t>
            </a:r>
            <a:r>
              <a:rPr lang="en-US" dirty="0" err="1" smtClean="0"/>
              <a:t>Jandy</a:t>
            </a:r>
            <a:r>
              <a:rPr lang="en-US" dirty="0" smtClean="0"/>
              <a:t> (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začátku</a:t>
            </a:r>
            <a:r>
              <a:rPr lang="en-US" dirty="0" smtClean="0"/>
              <a:t> </a:t>
            </a:r>
            <a:r>
              <a:rPr lang="en-US" dirty="0" err="1" smtClean="0"/>
              <a:t>kineziologický</a:t>
            </a:r>
            <a:r>
              <a:rPr lang="en-US" dirty="0" smtClean="0"/>
              <a:t> </a:t>
            </a:r>
            <a:r>
              <a:rPr lang="en-US" dirty="0" err="1" smtClean="0"/>
              <a:t>rozbor</a:t>
            </a:r>
            <a:r>
              <a:rPr lang="en-US" dirty="0" smtClean="0"/>
              <a:t>, </a:t>
            </a:r>
            <a:r>
              <a:rPr lang="en-US" dirty="0" err="1" smtClean="0"/>
              <a:t>fyziologicé</a:t>
            </a:r>
            <a:r>
              <a:rPr lang="en-US" dirty="0" smtClean="0"/>
              <a:t> </a:t>
            </a:r>
            <a:r>
              <a:rPr lang="en-US" dirty="0" err="1" smtClean="0"/>
              <a:t>nastavení</a:t>
            </a:r>
            <a:r>
              <a:rPr lang="en-US" dirty="0" smtClean="0"/>
              <a:t> </a:t>
            </a:r>
            <a:r>
              <a:rPr lang="en-US" dirty="0" err="1" smtClean="0"/>
              <a:t>kloubů</a:t>
            </a:r>
            <a:r>
              <a:rPr lang="en-US" dirty="0" smtClean="0"/>
              <a:t>, </a:t>
            </a:r>
            <a:r>
              <a:rPr lang="en-US" dirty="0" err="1" smtClean="0"/>
              <a:t>měkké</a:t>
            </a:r>
            <a:r>
              <a:rPr lang="en-US" dirty="0" smtClean="0"/>
              <a:t> a </a:t>
            </a:r>
            <a:r>
              <a:rPr lang="en-US" dirty="0" err="1" smtClean="0"/>
              <a:t>mobilizační</a:t>
            </a:r>
            <a:r>
              <a:rPr lang="en-US" dirty="0" smtClean="0"/>
              <a:t> </a:t>
            </a:r>
            <a:r>
              <a:rPr lang="en-US" dirty="0" err="1" smtClean="0"/>
              <a:t>techniky</a:t>
            </a:r>
            <a:r>
              <a:rPr lang="en-US" dirty="0" smtClean="0"/>
              <a:t>, </a:t>
            </a:r>
            <a:r>
              <a:rPr lang="en-US" dirty="0" err="1" smtClean="0"/>
              <a:t>senzomotorická</a:t>
            </a:r>
            <a:r>
              <a:rPr lang="en-US" dirty="0" smtClean="0"/>
              <a:t> </a:t>
            </a:r>
            <a:r>
              <a:rPr lang="en-US" dirty="0" err="1" smtClean="0"/>
              <a:t>stimulace</a:t>
            </a:r>
            <a:r>
              <a:rPr lang="en-US" dirty="0" smtClean="0"/>
              <a:t>, </a:t>
            </a:r>
            <a:r>
              <a:rPr lang="en-US" dirty="0" err="1" smtClean="0"/>
              <a:t>reflexní</a:t>
            </a:r>
            <a:r>
              <a:rPr lang="en-US" dirty="0" smtClean="0"/>
              <a:t> </a:t>
            </a:r>
            <a:r>
              <a:rPr lang="en-US" dirty="0" err="1" smtClean="0"/>
              <a:t>lokomoce</a:t>
            </a:r>
            <a:r>
              <a:rPr lang="en-US" dirty="0" smtClean="0"/>
              <a:t>)</a:t>
            </a:r>
          </a:p>
          <a:p>
            <a:r>
              <a:rPr lang="en-US" dirty="0" smtClean="0"/>
              <a:t>Hodnocení </a:t>
            </a:r>
            <a:r>
              <a:rPr lang="en-US" dirty="0" err="1" smtClean="0"/>
              <a:t>dle</a:t>
            </a:r>
            <a:r>
              <a:rPr lang="en-US" dirty="0" smtClean="0"/>
              <a:t> </a:t>
            </a:r>
            <a:r>
              <a:rPr lang="en-US" dirty="0" err="1" smtClean="0"/>
              <a:t>subjektivních</a:t>
            </a:r>
            <a:r>
              <a:rPr lang="en-US" dirty="0" smtClean="0"/>
              <a:t> </a:t>
            </a:r>
            <a:r>
              <a:rPr lang="en-US" dirty="0" err="1" smtClean="0"/>
              <a:t>pocitů</a:t>
            </a:r>
            <a:r>
              <a:rPr lang="en-US" dirty="0" smtClean="0"/>
              <a:t> </a:t>
            </a:r>
            <a:r>
              <a:rPr lang="en-US" dirty="0" err="1" smtClean="0"/>
              <a:t>pacienta</a:t>
            </a:r>
            <a:endParaRPr lang="en-US" dirty="0" smtClean="0"/>
          </a:p>
          <a:p>
            <a:r>
              <a:rPr lang="en-US" dirty="0" smtClean="0"/>
              <a:t>Po 3 </a:t>
            </a:r>
            <a:r>
              <a:rPr lang="en-US" dirty="0" err="1" smtClean="0"/>
              <a:t>týdnech</a:t>
            </a:r>
            <a:r>
              <a:rPr lang="en-US" dirty="0" smtClean="0"/>
              <a:t>, </a:t>
            </a:r>
            <a:r>
              <a:rPr lang="en-US" dirty="0" err="1" smtClean="0"/>
              <a:t>velké</a:t>
            </a:r>
            <a:r>
              <a:rPr lang="en-US" dirty="0" smtClean="0"/>
              <a:t> </a:t>
            </a:r>
            <a:r>
              <a:rPr lang="en-US" dirty="0" err="1" smtClean="0"/>
              <a:t>zlepšení</a:t>
            </a:r>
            <a:r>
              <a:rPr lang="en-US" dirty="0" smtClean="0"/>
              <a:t> u </a:t>
            </a:r>
            <a:r>
              <a:rPr lang="en-US" dirty="0" err="1" smtClean="0"/>
              <a:t>všech</a:t>
            </a:r>
            <a:r>
              <a:rPr lang="en-US" dirty="0" smtClean="0"/>
              <a:t> </a:t>
            </a:r>
            <a:r>
              <a:rPr lang="en-US" dirty="0" err="1" smtClean="0"/>
              <a:t>pacientů</a:t>
            </a:r>
            <a:endParaRPr lang="en-US" dirty="0" smtClean="0"/>
          </a:p>
          <a:p>
            <a:endParaRPr lang="en-US" dirty="0">
              <a:effectLst/>
            </a:endParaRPr>
          </a:p>
          <a:p>
            <a:r>
              <a:rPr lang="en-US" dirty="0" err="1" smtClean="0">
                <a:effectLst/>
              </a:rPr>
              <a:t>Dle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ostatních</a:t>
            </a:r>
            <a:r>
              <a:rPr lang="en-US" dirty="0" smtClean="0">
                <a:effectLst/>
              </a:rPr>
              <a:t> </a:t>
            </a:r>
            <a:r>
              <a:rPr lang="en-US" dirty="0" err="1">
                <a:effectLst/>
              </a:rPr>
              <a:t>konceptů</a:t>
            </a:r>
            <a:r>
              <a:rPr lang="en-US" dirty="0">
                <a:effectLst/>
              </a:rPr>
              <a:t> je </a:t>
            </a:r>
            <a:r>
              <a:rPr lang="en-US" dirty="0" err="1">
                <a:effectLst/>
              </a:rPr>
              <a:t>důležitá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SS, </a:t>
            </a:r>
            <a:r>
              <a:rPr lang="en-US" dirty="0" err="1">
                <a:effectLst/>
              </a:rPr>
              <a:t>rychlost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koordinace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správné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načasování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aktivity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při</a:t>
            </a:r>
            <a:r>
              <a:rPr lang="en-US" dirty="0">
                <a:effectLst/>
              </a:rPr>
              <a:t> ADL, </a:t>
            </a:r>
            <a:r>
              <a:rPr lang="en-US" dirty="0" err="1">
                <a:effectLst/>
              </a:rPr>
              <a:t>není</a:t>
            </a:r>
            <a:r>
              <a:rPr lang="en-US" dirty="0">
                <a:effectLst/>
              </a:rPr>
              <a:t> ale </a:t>
            </a:r>
            <a:r>
              <a:rPr lang="en-US" dirty="0" err="1" smtClean="0">
                <a:effectLst/>
              </a:rPr>
              <a:t>prokázat</a:t>
            </a:r>
            <a:r>
              <a:rPr lang="en-US" dirty="0" smtClean="0">
                <a:effectLst/>
              </a:rPr>
              <a:t>, </a:t>
            </a:r>
            <a:r>
              <a:rPr lang="en-US" dirty="0" err="1">
                <a:effectLst/>
              </a:rPr>
              <a:t>že</a:t>
            </a:r>
            <a:r>
              <a:rPr lang="en-US" dirty="0">
                <a:effectLst/>
              </a:rPr>
              <a:t> je </a:t>
            </a:r>
            <a:r>
              <a:rPr lang="en-US" dirty="0" err="1">
                <a:effectLst/>
              </a:rPr>
              <a:t>svalová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rekondice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jednoznačnou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příčinou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snížení</a:t>
            </a:r>
            <a:r>
              <a:rPr lang="en-US" dirty="0">
                <a:effectLst/>
              </a:rPr>
              <a:t> </a:t>
            </a:r>
            <a:r>
              <a:rPr lang="en-US" dirty="0" err="1" smtClean="0">
                <a:effectLst/>
              </a:rPr>
              <a:t>bolesti</a:t>
            </a:r>
            <a:endParaRPr lang="en-US" dirty="0" smtClean="0">
              <a:effectLst/>
            </a:endParaRPr>
          </a:p>
          <a:p>
            <a:r>
              <a:rPr lang="en-US" dirty="0" err="1" smtClean="0">
                <a:effectLst/>
              </a:rPr>
              <a:t>Dá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se </a:t>
            </a:r>
            <a:r>
              <a:rPr lang="en-US" dirty="0" err="1">
                <a:effectLst/>
              </a:rPr>
              <a:t>akceptovat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že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zlepšením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stabilizační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funkce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zvyšujeme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ochranu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nestabilních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segmentů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páteře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 </a:t>
            </a:r>
            <a:r>
              <a:rPr lang="en-US" dirty="0" err="1" smtClean="0">
                <a:effectLst/>
              </a:rPr>
              <a:t>končetin</a:t>
            </a:r>
            <a:endParaRPr lang="en-US" dirty="0">
              <a:effectLst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206079"/>
            <a:ext cx="7543800" cy="914400"/>
          </a:xfrm>
        </p:spPr>
        <p:txBody>
          <a:bodyPr/>
          <a:lstStyle/>
          <a:p>
            <a:r>
              <a:rPr lang="en-US" sz="3600" dirty="0" err="1" smtClean="0"/>
              <a:t>Statistické</a:t>
            </a:r>
            <a:r>
              <a:rPr lang="en-US" sz="3600" dirty="0" smtClean="0"/>
              <a:t> </a:t>
            </a:r>
            <a:r>
              <a:rPr lang="en-US" sz="3600" dirty="0" err="1" smtClean="0"/>
              <a:t>zhodnocení</a:t>
            </a:r>
            <a:r>
              <a:rPr lang="en-US" sz="3600" dirty="0" smtClean="0"/>
              <a:t> </a:t>
            </a:r>
            <a:r>
              <a:rPr lang="en-US" sz="3600" dirty="0" err="1" smtClean="0"/>
              <a:t>léčby</a:t>
            </a:r>
            <a:r>
              <a:rPr lang="en-US" sz="3600" dirty="0" smtClean="0"/>
              <a:t> </a:t>
            </a:r>
            <a:r>
              <a:rPr lang="en-US" sz="3600" dirty="0" err="1" smtClean="0"/>
              <a:t>bolesti</a:t>
            </a:r>
            <a:r>
              <a:rPr lang="en-US" sz="3600" dirty="0" smtClean="0"/>
              <a:t> </a:t>
            </a:r>
            <a:r>
              <a:rPr lang="en-US" sz="3600" dirty="0" err="1" smtClean="0"/>
              <a:t>zad</a:t>
            </a:r>
            <a:r>
              <a:rPr lang="en-US" sz="3600" dirty="0" smtClean="0"/>
              <a:t> (</a:t>
            </a:r>
            <a:r>
              <a:rPr lang="en-US" sz="3600" dirty="0" err="1" smtClean="0"/>
              <a:t>Vacek</a:t>
            </a:r>
            <a:r>
              <a:rPr lang="en-US" sz="3600" dirty="0" smtClean="0"/>
              <a:t>, 2008)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17932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Výsledek</a:t>
            </a:r>
            <a:r>
              <a:rPr lang="en-US" dirty="0" smtClean="0"/>
              <a:t> </a:t>
            </a:r>
            <a:r>
              <a:rPr lang="en-US" dirty="0" err="1" smtClean="0"/>
              <a:t>intervence</a:t>
            </a:r>
            <a:r>
              <a:rPr lang="en-US" dirty="0" smtClean="0"/>
              <a:t> </a:t>
            </a:r>
            <a:r>
              <a:rPr lang="en-US" dirty="0" err="1" smtClean="0"/>
              <a:t>dán</a:t>
            </a:r>
            <a:r>
              <a:rPr lang="en-US" dirty="0" smtClean="0"/>
              <a:t> </a:t>
            </a:r>
            <a:r>
              <a:rPr lang="en-US" dirty="0" err="1" smtClean="0"/>
              <a:t>mnoha</a:t>
            </a:r>
            <a:r>
              <a:rPr lang="en-US" dirty="0" smtClean="0"/>
              <a:t> </a:t>
            </a:r>
            <a:r>
              <a:rPr lang="en-US" dirty="0" err="1" smtClean="0"/>
              <a:t>faktory</a:t>
            </a:r>
            <a:r>
              <a:rPr lang="en-US" dirty="0" smtClean="0"/>
              <a:t>, </a:t>
            </a:r>
            <a:r>
              <a:rPr lang="en-US" dirty="0" err="1" smtClean="0"/>
              <a:t>neexistuje</a:t>
            </a:r>
            <a:r>
              <a:rPr lang="en-US" dirty="0" smtClean="0"/>
              <a:t> </a:t>
            </a:r>
            <a:r>
              <a:rPr lang="en-US" dirty="0" err="1" smtClean="0"/>
              <a:t>jednoznačný</a:t>
            </a:r>
            <a:r>
              <a:rPr lang="en-US" dirty="0" smtClean="0"/>
              <a:t> </a:t>
            </a:r>
            <a:r>
              <a:rPr lang="en-US" dirty="0" err="1" smtClean="0"/>
              <a:t>návod</a:t>
            </a:r>
            <a:r>
              <a:rPr lang="en-US" dirty="0" smtClean="0"/>
              <a:t> </a:t>
            </a:r>
            <a:r>
              <a:rPr lang="en-US" dirty="0" err="1" smtClean="0"/>
              <a:t>jak</a:t>
            </a:r>
            <a:r>
              <a:rPr lang="en-US" dirty="0" smtClean="0"/>
              <a:t> </a:t>
            </a:r>
            <a:r>
              <a:rPr lang="en-US" dirty="0" err="1" smtClean="0"/>
              <a:t>pracovat</a:t>
            </a:r>
            <a:r>
              <a:rPr lang="en-US" dirty="0" smtClean="0"/>
              <a:t> s VAS</a:t>
            </a:r>
          </a:p>
          <a:p>
            <a:r>
              <a:rPr lang="en-US" dirty="0" err="1" smtClean="0"/>
              <a:t>Zkušenosti</a:t>
            </a:r>
            <a:r>
              <a:rPr lang="en-US" dirty="0" smtClean="0"/>
              <a:t>, </a:t>
            </a:r>
            <a:r>
              <a:rPr lang="en-US" dirty="0" err="1" smtClean="0"/>
              <a:t>vzdělání</a:t>
            </a:r>
            <a:r>
              <a:rPr lang="en-US" dirty="0" smtClean="0"/>
              <a:t>, </a:t>
            </a:r>
            <a:r>
              <a:rPr lang="en-US" dirty="0" err="1" smtClean="0"/>
              <a:t>empatie</a:t>
            </a:r>
            <a:r>
              <a:rPr lang="en-US" dirty="0" smtClean="0"/>
              <a:t>, placebo…</a:t>
            </a:r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Shrnutí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pic>
        <p:nvPicPr>
          <p:cNvPr id="4" name="Picture 3" descr="Snímek obrazovky 2016-05-01 v 23.55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834" y="3763367"/>
            <a:ext cx="1618551" cy="222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60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0075" y="685801"/>
            <a:ext cx="8340518" cy="5899761"/>
          </a:xfrm>
        </p:spPr>
        <p:txBody>
          <a:bodyPr>
            <a:normAutofit fontScale="62500" lnSpcReduction="20000"/>
          </a:bodyPr>
          <a:lstStyle/>
          <a:p>
            <a:r>
              <a:rPr lang="cs-CZ" dirty="0" err="1">
                <a:effectLst/>
              </a:rPr>
              <a:t>Hagovská</a:t>
            </a:r>
            <a:r>
              <a:rPr lang="cs-CZ" dirty="0">
                <a:effectLst/>
              </a:rPr>
              <a:t>, M., Takáč, P., &amp; Petrovičová, J. (2013). </a:t>
            </a:r>
            <a:r>
              <a:rPr lang="cs-CZ" dirty="0" err="1">
                <a:effectLst/>
              </a:rPr>
              <a:t>McKenzie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metóda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ako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súčasť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klasickej</a:t>
            </a:r>
            <a:r>
              <a:rPr lang="cs-CZ" dirty="0">
                <a:effectLst/>
              </a:rPr>
              <a:t> fyzioterapie u </a:t>
            </a:r>
            <a:r>
              <a:rPr lang="cs-CZ" dirty="0" err="1">
                <a:effectLst/>
              </a:rPr>
              <a:t>pacientov</a:t>
            </a:r>
            <a:r>
              <a:rPr lang="cs-CZ" dirty="0">
                <a:effectLst/>
              </a:rPr>
              <a:t> s chronickou </a:t>
            </a:r>
            <a:r>
              <a:rPr lang="cs-CZ" dirty="0" err="1">
                <a:effectLst/>
              </a:rPr>
              <a:t>bolesťou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cervikálnej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chrbtice</a:t>
            </a:r>
            <a:r>
              <a:rPr lang="cs-CZ" dirty="0">
                <a:effectLst/>
              </a:rPr>
              <a:t>. </a:t>
            </a:r>
            <a:r>
              <a:rPr lang="cs-CZ" i="1" dirty="0" err="1">
                <a:effectLst/>
              </a:rPr>
              <a:t>Rehabilitation</a:t>
            </a:r>
            <a:r>
              <a:rPr lang="cs-CZ" i="1" dirty="0">
                <a:effectLst/>
              </a:rPr>
              <a:t> &amp; </a:t>
            </a:r>
            <a:r>
              <a:rPr lang="cs-CZ" i="1" dirty="0" err="1">
                <a:effectLst/>
              </a:rPr>
              <a:t>Physical</a:t>
            </a:r>
            <a:r>
              <a:rPr lang="cs-CZ" i="1" dirty="0">
                <a:effectLst/>
              </a:rPr>
              <a:t> </a:t>
            </a:r>
            <a:r>
              <a:rPr lang="cs-CZ" i="1" dirty="0" err="1">
                <a:effectLst/>
              </a:rPr>
              <a:t>Medicine</a:t>
            </a:r>
            <a:r>
              <a:rPr lang="cs-CZ" i="1" dirty="0">
                <a:effectLst/>
              </a:rPr>
              <a:t>/Rehabilitace a </a:t>
            </a:r>
            <a:r>
              <a:rPr lang="cs-CZ" i="1" dirty="0" err="1">
                <a:effectLst/>
              </a:rPr>
              <a:t>Fyzikalni</a:t>
            </a:r>
            <a:r>
              <a:rPr lang="cs-CZ" i="1" dirty="0">
                <a:effectLst/>
              </a:rPr>
              <a:t> </a:t>
            </a:r>
            <a:r>
              <a:rPr lang="cs-CZ" i="1" dirty="0" err="1">
                <a:effectLst/>
              </a:rPr>
              <a:t>Lekarstvi</a:t>
            </a:r>
            <a:r>
              <a:rPr lang="cs-CZ" dirty="0">
                <a:effectLst/>
              </a:rPr>
              <a:t>, </a:t>
            </a:r>
            <a:r>
              <a:rPr lang="cs-CZ" i="1" dirty="0">
                <a:effectLst/>
              </a:rPr>
              <a:t>20</a:t>
            </a:r>
            <a:r>
              <a:rPr lang="cs-CZ" dirty="0">
                <a:effectLst/>
              </a:rPr>
              <a:t>(2)</a:t>
            </a:r>
            <a:r>
              <a:rPr lang="cs-CZ" dirty="0" smtClean="0">
                <a:effectLst/>
              </a:rPr>
              <a:t>.</a:t>
            </a:r>
          </a:p>
          <a:p>
            <a:r>
              <a:rPr lang="cs-CZ" dirty="0">
                <a:effectLst/>
              </a:rPr>
              <a:t>Kuss, K., </a:t>
            </a:r>
            <a:r>
              <a:rPr lang="cs-CZ" dirty="0" err="1">
                <a:effectLst/>
              </a:rPr>
              <a:t>Becker</a:t>
            </a:r>
            <a:r>
              <a:rPr lang="cs-CZ" dirty="0">
                <a:effectLst/>
              </a:rPr>
              <a:t>, A., </a:t>
            </a:r>
            <a:r>
              <a:rPr lang="cs-CZ" dirty="0" err="1">
                <a:effectLst/>
              </a:rPr>
              <a:t>Quint</a:t>
            </a:r>
            <a:r>
              <a:rPr lang="cs-CZ" dirty="0">
                <a:effectLst/>
              </a:rPr>
              <a:t>, S., &amp; </a:t>
            </a:r>
            <a:r>
              <a:rPr lang="cs-CZ" dirty="0" err="1">
                <a:effectLst/>
              </a:rPr>
              <a:t>Leonhardt</a:t>
            </a:r>
            <a:r>
              <a:rPr lang="cs-CZ" dirty="0">
                <a:effectLst/>
              </a:rPr>
              <a:t>, C. (2015). </a:t>
            </a:r>
            <a:r>
              <a:rPr lang="cs-CZ" dirty="0" err="1">
                <a:effectLst/>
              </a:rPr>
              <a:t>Activating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therapy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modalities</a:t>
            </a:r>
            <a:r>
              <a:rPr lang="cs-CZ" dirty="0">
                <a:effectLst/>
              </a:rPr>
              <a:t> in </a:t>
            </a:r>
            <a:r>
              <a:rPr lang="cs-CZ" dirty="0" err="1">
                <a:effectLst/>
              </a:rPr>
              <a:t>older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individuals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with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chronic</a:t>
            </a:r>
            <a:r>
              <a:rPr lang="cs-CZ" dirty="0">
                <a:effectLst/>
              </a:rPr>
              <a:t> non-</a:t>
            </a:r>
            <a:r>
              <a:rPr lang="cs-CZ" dirty="0" err="1">
                <a:effectLst/>
              </a:rPr>
              <a:t>specific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low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back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pain</a:t>
            </a:r>
            <a:r>
              <a:rPr lang="cs-CZ" dirty="0">
                <a:effectLst/>
              </a:rPr>
              <a:t>: a </a:t>
            </a:r>
            <a:r>
              <a:rPr lang="cs-CZ" dirty="0" err="1">
                <a:effectLst/>
              </a:rPr>
              <a:t>systematic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review</a:t>
            </a:r>
            <a:r>
              <a:rPr lang="cs-CZ" dirty="0">
                <a:effectLst/>
              </a:rPr>
              <a:t>. </a:t>
            </a:r>
            <a:r>
              <a:rPr lang="cs-CZ" i="1" dirty="0" err="1">
                <a:effectLst/>
              </a:rPr>
              <a:t>Physiotherapy</a:t>
            </a:r>
            <a:r>
              <a:rPr lang="cs-CZ" dirty="0">
                <a:effectLst/>
              </a:rPr>
              <a:t>, </a:t>
            </a:r>
            <a:r>
              <a:rPr lang="cs-CZ" i="1" dirty="0">
                <a:effectLst/>
              </a:rPr>
              <a:t>101</a:t>
            </a:r>
            <a:r>
              <a:rPr lang="cs-CZ" dirty="0">
                <a:effectLst/>
              </a:rPr>
              <a:t>(4), 310-318</a:t>
            </a:r>
            <a:r>
              <a:rPr lang="cs-CZ" dirty="0" smtClean="0">
                <a:effectLst/>
              </a:rPr>
              <a:t>.</a:t>
            </a:r>
          </a:p>
          <a:p>
            <a:r>
              <a:rPr lang="cs-CZ" dirty="0">
                <a:effectLst/>
              </a:rPr>
              <a:t>Majid, K., &amp; </a:t>
            </a:r>
            <a:r>
              <a:rPr lang="cs-CZ" dirty="0" err="1">
                <a:effectLst/>
              </a:rPr>
              <a:t>Truumees</a:t>
            </a:r>
            <a:r>
              <a:rPr lang="cs-CZ" dirty="0">
                <a:effectLst/>
              </a:rPr>
              <a:t>, E. (2008, June). Epidemiology and natural </a:t>
            </a:r>
            <a:r>
              <a:rPr lang="cs-CZ" dirty="0" err="1">
                <a:effectLst/>
              </a:rPr>
              <a:t>history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of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low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back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pain</a:t>
            </a:r>
            <a:r>
              <a:rPr lang="cs-CZ" dirty="0">
                <a:effectLst/>
              </a:rPr>
              <a:t>. In </a:t>
            </a:r>
            <a:r>
              <a:rPr lang="cs-CZ" i="1" dirty="0" err="1">
                <a:effectLst/>
              </a:rPr>
              <a:t>Seminars</a:t>
            </a:r>
            <a:r>
              <a:rPr lang="cs-CZ" i="1" dirty="0">
                <a:effectLst/>
              </a:rPr>
              <a:t> in Spine </a:t>
            </a:r>
            <a:r>
              <a:rPr lang="cs-CZ" i="1" dirty="0" err="1">
                <a:effectLst/>
              </a:rPr>
              <a:t>Surgery</a:t>
            </a:r>
            <a:r>
              <a:rPr lang="cs-CZ" dirty="0">
                <a:effectLst/>
              </a:rPr>
              <a:t> (Vol. 20, No. 2, pp. 87-92). WB </a:t>
            </a:r>
            <a:r>
              <a:rPr lang="cs-CZ" dirty="0" err="1">
                <a:effectLst/>
              </a:rPr>
              <a:t>Saunders</a:t>
            </a:r>
            <a:r>
              <a:rPr lang="cs-CZ" dirty="0" smtClean="0">
                <a:effectLst/>
              </a:rPr>
              <a:t>.</a:t>
            </a:r>
          </a:p>
          <a:p>
            <a:r>
              <a:rPr lang="cs-CZ" dirty="0">
                <a:effectLst/>
              </a:rPr>
              <a:t>Müller, I. (2015). </a:t>
            </a:r>
            <a:r>
              <a:rPr lang="cs-CZ" i="1" dirty="0">
                <a:effectLst/>
              </a:rPr>
              <a:t>Kinezioterapie</a:t>
            </a:r>
            <a:r>
              <a:rPr lang="cs-CZ" dirty="0">
                <a:effectLst/>
              </a:rPr>
              <a:t>. Masarykova univerzita. </a:t>
            </a:r>
            <a:endParaRPr lang="cs-CZ" dirty="0" smtClean="0">
              <a:effectLst/>
            </a:endParaRPr>
          </a:p>
          <a:p>
            <a:r>
              <a:rPr lang="cs-CZ" dirty="0" smtClean="0">
                <a:effectLst/>
              </a:rPr>
              <a:t>Pieber</a:t>
            </a:r>
            <a:r>
              <a:rPr lang="cs-CZ" dirty="0">
                <a:effectLst/>
              </a:rPr>
              <a:t>, K., </a:t>
            </a:r>
            <a:r>
              <a:rPr lang="cs-CZ" dirty="0" err="1">
                <a:effectLst/>
              </a:rPr>
              <a:t>Herceg</a:t>
            </a:r>
            <a:r>
              <a:rPr lang="cs-CZ" dirty="0">
                <a:effectLst/>
              </a:rPr>
              <a:t>, M., </a:t>
            </a:r>
            <a:r>
              <a:rPr lang="cs-CZ" dirty="0" err="1">
                <a:effectLst/>
              </a:rPr>
              <a:t>Quittan</a:t>
            </a:r>
            <a:r>
              <a:rPr lang="cs-CZ" dirty="0">
                <a:effectLst/>
              </a:rPr>
              <a:t>, M., </a:t>
            </a:r>
            <a:r>
              <a:rPr lang="cs-CZ" dirty="0" err="1">
                <a:effectLst/>
              </a:rPr>
              <a:t>Csapo</a:t>
            </a:r>
            <a:r>
              <a:rPr lang="cs-CZ" dirty="0">
                <a:effectLst/>
              </a:rPr>
              <a:t>, R., Müller, R., &amp; </a:t>
            </a:r>
            <a:r>
              <a:rPr lang="cs-CZ" dirty="0" err="1">
                <a:effectLst/>
              </a:rPr>
              <a:t>Wiesinger</a:t>
            </a:r>
            <a:r>
              <a:rPr lang="cs-CZ" dirty="0">
                <a:effectLst/>
              </a:rPr>
              <a:t>, G. F. (2014). Long-term </a:t>
            </a:r>
            <a:r>
              <a:rPr lang="cs-CZ" dirty="0" err="1">
                <a:effectLst/>
              </a:rPr>
              <a:t>effects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of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an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outpatient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rehabilitation</a:t>
            </a:r>
            <a:r>
              <a:rPr lang="cs-CZ" dirty="0">
                <a:effectLst/>
              </a:rPr>
              <a:t> program in </a:t>
            </a:r>
            <a:r>
              <a:rPr lang="cs-CZ" dirty="0" err="1">
                <a:effectLst/>
              </a:rPr>
              <a:t>patients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with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chronic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recurrent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low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back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pain</a:t>
            </a:r>
            <a:r>
              <a:rPr lang="cs-CZ" dirty="0">
                <a:effectLst/>
              </a:rPr>
              <a:t>. </a:t>
            </a:r>
            <a:r>
              <a:rPr lang="cs-CZ" i="1" dirty="0" err="1">
                <a:effectLst/>
              </a:rPr>
              <a:t>European</a:t>
            </a:r>
            <a:r>
              <a:rPr lang="cs-CZ" i="1" dirty="0">
                <a:effectLst/>
              </a:rPr>
              <a:t> Spine </a:t>
            </a:r>
            <a:r>
              <a:rPr lang="cs-CZ" i="1" dirty="0" err="1">
                <a:effectLst/>
              </a:rPr>
              <a:t>Journal</a:t>
            </a:r>
            <a:r>
              <a:rPr lang="cs-CZ" dirty="0">
                <a:effectLst/>
              </a:rPr>
              <a:t>, </a:t>
            </a:r>
            <a:r>
              <a:rPr lang="cs-CZ" i="1" dirty="0">
                <a:effectLst/>
              </a:rPr>
              <a:t>23</a:t>
            </a:r>
            <a:r>
              <a:rPr lang="cs-CZ" dirty="0">
                <a:effectLst/>
              </a:rPr>
              <a:t>(4), 779-785</a:t>
            </a:r>
            <a:r>
              <a:rPr lang="cs-CZ" dirty="0" smtClean="0">
                <a:effectLst/>
              </a:rPr>
              <a:t>.</a:t>
            </a:r>
            <a:endParaRPr lang="cs-CZ" dirty="0">
              <a:effectLst/>
            </a:endParaRPr>
          </a:p>
          <a:p>
            <a:r>
              <a:rPr lang="en-US" dirty="0">
                <a:effectLst/>
              </a:rPr>
              <a:t>Poděbradský, J. (2014). </a:t>
            </a:r>
            <a:r>
              <a:rPr lang="en-US" i="1" dirty="0" err="1">
                <a:effectLst/>
              </a:rPr>
              <a:t>Klinická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kineziologie</a:t>
            </a:r>
            <a:r>
              <a:rPr lang="en-US" i="1" dirty="0">
                <a:effectLst/>
              </a:rPr>
              <a:t> III.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Masarykova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univerzita</a:t>
            </a:r>
            <a:r>
              <a:rPr lang="en-US" dirty="0">
                <a:effectLst/>
              </a:rPr>
              <a:t>.</a:t>
            </a:r>
            <a:endParaRPr lang="cs-CZ" dirty="0">
              <a:effectLst/>
            </a:endParaRPr>
          </a:p>
          <a:p>
            <a:r>
              <a:rPr lang="cs-CZ" dirty="0">
                <a:effectLst/>
              </a:rPr>
              <a:t>Searle, A., </a:t>
            </a:r>
            <a:r>
              <a:rPr lang="cs-CZ" dirty="0" err="1">
                <a:effectLst/>
              </a:rPr>
              <a:t>Spink</a:t>
            </a:r>
            <a:r>
              <a:rPr lang="cs-CZ" dirty="0">
                <a:effectLst/>
              </a:rPr>
              <a:t>, M., Ho, A., &amp; </a:t>
            </a:r>
            <a:r>
              <a:rPr lang="cs-CZ" dirty="0" err="1">
                <a:effectLst/>
              </a:rPr>
              <a:t>Chuter</a:t>
            </a:r>
            <a:r>
              <a:rPr lang="cs-CZ" dirty="0">
                <a:effectLst/>
              </a:rPr>
              <a:t>, V. (2015). </a:t>
            </a:r>
            <a:r>
              <a:rPr lang="cs-CZ" dirty="0" err="1">
                <a:effectLst/>
              </a:rPr>
              <a:t>Exercise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interventions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for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the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treatment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of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chronic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low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back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pain</a:t>
            </a:r>
            <a:r>
              <a:rPr lang="cs-CZ" dirty="0">
                <a:effectLst/>
              </a:rPr>
              <a:t>: A </a:t>
            </a:r>
            <a:r>
              <a:rPr lang="cs-CZ" dirty="0" err="1">
                <a:effectLst/>
              </a:rPr>
              <a:t>systematic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review</a:t>
            </a:r>
            <a:r>
              <a:rPr lang="cs-CZ" dirty="0">
                <a:effectLst/>
              </a:rPr>
              <a:t> and meta-</a:t>
            </a:r>
            <a:r>
              <a:rPr lang="cs-CZ" dirty="0" err="1">
                <a:effectLst/>
              </a:rPr>
              <a:t>analysis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of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randomised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controlled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trials</a:t>
            </a:r>
            <a:r>
              <a:rPr lang="cs-CZ" dirty="0">
                <a:effectLst/>
              </a:rPr>
              <a:t>. </a:t>
            </a:r>
            <a:r>
              <a:rPr lang="cs-CZ" i="1" dirty="0" err="1">
                <a:effectLst/>
              </a:rPr>
              <a:t>Clinical</a:t>
            </a:r>
            <a:r>
              <a:rPr lang="cs-CZ" i="1" dirty="0">
                <a:effectLst/>
              </a:rPr>
              <a:t> </a:t>
            </a:r>
            <a:r>
              <a:rPr lang="cs-CZ" i="1" dirty="0" err="1">
                <a:effectLst/>
              </a:rPr>
              <a:t>rehabilitation</a:t>
            </a:r>
            <a:r>
              <a:rPr lang="cs-CZ" dirty="0">
                <a:effectLst/>
              </a:rPr>
              <a:t>, </a:t>
            </a:r>
            <a:r>
              <a:rPr lang="cs-CZ" i="1" dirty="0">
                <a:effectLst/>
              </a:rPr>
              <a:t>29</a:t>
            </a:r>
            <a:r>
              <a:rPr lang="cs-CZ" dirty="0">
                <a:effectLst/>
              </a:rPr>
              <a:t>(12), 1155-1167</a:t>
            </a:r>
            <a:r>
              <a:rPr lang="cs-CZ" dirty="0" smtClean="0">
                <a:effectLst/>
              </a:rPr>
              <a:t>.</a:t>
            </a:r>
          </a:p>
          <a:p>
            <a:r>
              <a:rPr lang="cs-CZ" dirty="0">
                <a:effectLst/>
              </a:rPr>
              <a:t>Sherman, K. J., </a:t>
            </a:r>
            <a:r>
              <a:rPr lang="cs-CZ" dirty="0" err="1">
                <a:effectLst/>
              </a:rPr>
              <a:t>Cherkin</a:t>
            </a:r>
            <a:r>
              <a:rPr lang="cs-CZ" dirty="0">
                <a:effectLst/>
              </a:rPr>
              <a:t>, D. C., </a:t>
            </a:r>
            <a:r>
              <a:rPr lang="cs-CZ" dirty="0" err="1">
                <a:effectLst/>
              </a:rPr>
              <a:t>Wellman</a:t>
            </a:r>
            <a:r>
              <a:rPr lang="cs-CZ" dirty="0">
                <a:effectLst/>
              </a:rPr>
              <a:t>, R. D., </a:t>
            </a:r>
            <a:r>
              <a:rPr lang="cs-CZ" dirty="0" err="1">
                <a:effectLst/>
              </a:rPr>
              <a:t>Cook</a:t>
            </a:r>
            <a:r>
              <a:rPr lang="cs-CZ" dirty="0">
                <a:effectLst/>
              </a:rPr>
              <a:t>, A. J., </a:t>
            </a:r>
            <a:r>
              <a:rPr lang="cs-CZ" dirty="0" err="1">
                <a:effectLst/>
              </a:rPr>
              <a:t>Hawkes</a:t>
            </a:r>
            <a:r>
              <a:rPr lang="cs-CZ" dirty="0">
                <a:effectLst/>
              </a:rPr>
              <a:t>, R. J., </a:t>
            </a:r>
            <a:r>
              <a:rPr lang="cs-CZ" dirty="0" err="1">
                <a:effectLst/>
              </a:rPr>
              <a:t>Delaney</a:t>
            </a:r>
            <a:r>
              <a:rPr lang="cs-CZ" dirty="0">
                <a:effectLst/>
              </a:rPr>
              <a:t>, K., &amp; </a:t>
            </a:r>
            <a:r>
              <a:rPr lang="cs-CZ" dirty="0" err="1">
                <a:effectLst/>
              </a:rPr>
              <a:t>Deyo</a:t>
            </a:r>
            <a:r>
              <a:rPr lang="cs-CZ" dirty="0">
                <a:effectLst/>
              </a:rPr>
              <a:t>, R. A. (2011). A </a:t>
            </a:r>
            <a:r>
              <a:rPr lang="cs-CZ" dirty="0" err="1">
                <a:effectLst/>
              </a:rPr>
              <a:t>randomized</a:t>
            </a:r>
            <a:r>
              <a:rPr lang="cs-CZ" dirty="0">
                <a:effectLst/>
              </a:rPr>
              <a:t> trial </a:t>
            </a:r>
            <a:r>
              <a:rPr lang="cs-CZ" dirty="0" err="1">
                <a:effectLst/>
              </a:rPr>
              <a:t>comparing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yoga</a:t>
            </a:r>
            <a:r>
              <a:rPr lang="cs-CZ" dirty="0">
                <a:effectLst/>
              </a:rPr>
              <a:t>, </a:t>
            </a:r>
            <a:r>
              <a:rPr lang="cs-CZ" dirty="0" err="1">
                <a:effectLst/>
              </a:rPr>
              <a:t>stretching</a:t>
            </a:r>
            <a:r>
              <a:rPr lang="cs-CZ" dirty="0">
                <a:effectLst/>
              </a:rPr>
              <a:t>, and a </a:t>
            </a:r>
            <a:r>
              <a:rPr lang="cs-CZ" dirty="0" err="1">
                <a:effectLst/>
              </a:rPr>
              <a:t>self</a:t>
            </a:r>
            <a:r>
              <a:rPr lang="cs-CZ" dirty="0">
                <a:effectLst/>
              </a:rPr>
              <a:t>-care </a:t>
            </a:r>
            <a:r>
              <a:rPr lang="cs-CZ" dirty="0" err="1">
                <a:effectLst/>
              </a:rPr>
              <a:t>book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for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chronic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low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back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pain</a:t>
            </a:r>
            <a:r>
              <a:rPr lang="cs-CZ" dirty="0">
                <a:effectLst/>
              </a:rPr>
              <a:t>. </a:t>
            </a:r>
            <a:r>
              <a:rPr lang="cs-CZ" i="1" dirty="0" err="1">
                <a:effectLst/>
              </a:rPr>
              <a:t>Archives</a:t>
            </a:r>
            <a:r>
              <a:rPr lang="cs-CZ" i="1" dirty="0">
                <a:effectLst/>
              </a:rPr>
              <a:t> </a:t>
            </a:r>
            <a:r>
              <a:rPr lang="cs-CZ" i="1" dirty="0" err="1">
                <a:effectLst/>
              </a:rPr>
              <a:t>of</a:t>
            </a:r>
            <a:r>
              <a:rPr lang="cs-CZ" i="1" dirty="0">
                <a:effectLst/>
              </a:rPr>
              <a:t> </a:t>
            </a:r>
            <a:r>
              <a:rPr lang="cs-CZ" i="1" dirty="0" err="1">
                <a:effectLst/>
              </a:rPr>
              <a:t>internal</a:t>
            </a:r>
            <a:r>
              <a:rPr lang="cs-CZ" i="1" dirty="0">
                <a:effectLst/>
              </a:rPr>
              <a:t> </a:t>
            </a:r>
            <a:r>
              <a:rPr lang="cs-CZ" i="1" dirty="0" err="1">
                <a:effectLst/>
              </a:rPr>
              <a:t>medicine</a:t>
            </a:r>
            <a:r>
              <a:rPr lang="cs-CZ" dirty="0">
                <a:effectLst/>
              </a:rPr>
              <a:t>, </a:t>
            </a:r>
            <a:r>
              <a:rPr lang="cs-CZ" i="1" dirty="0">
                <a:effectLst/>
              </a:rPr>
              <a:t>171</a:t>
            </a:r>
            <a:r>
              <a:rPr lang="cs-CZ" dirty="0">
                <a:effectLst/>
              </a:rPr>
              <a:t>(22), 2019-2026.</a:t>
            </a:r>
          </a:p>
          <a:p>
            <a:r>
              <a:rPr lang="en-US" dirty="0">
                <a:effectLst/>
              </a:rPr>
              <a:t>Skála, B., </a:t>
            </a:r>
            <a:r>
              <a:rPr lang="en-US" dirty="0" err="1">
                <a:effectLst/>
              </a:rPr>
              <a:t>Effler</a:t>
            </a:r>
            <a:r>
              <a:rPr lang="en-US" dirty="0">
                <a:effectLst/>
              </a:rPr>
              <a:t>, J., </a:t>
            </a:r>
            <a:r>
              <a:rPr lang="en-US" dirty="0" err="1">
                <a:effectLst/>
              </a:rPr>
              <a:t>Herle</a:t>
            </a:r>
            <a:r>
              <a:rPr lang="en-US" dirty="0">
                <a:effectLst/>
              </a:rPr>
              <a:t>, P., &amp; Fila, P. (2011). </a:t>
            </a:r>
            <a:r>
              <a:rPr lang="en-US" i="1" dirty="0" err="1">
                <a:effectLst/>
              </a:rPr>
              <a:t>Bolesti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zad</a:t>
            </a:r>
            <a:r>
              <a:rPr lang="en-US" i="1" dirty="0">
                <a:effectLst/>
              </a:rPr>
              <a:t> - </a:t>
            </a:r>
            <a:r>
              <a:rPr lang="en-US" i="1" dirty="0" err="1">
                <a:effectLst/>
              </a:rPr>
              <a:t>vertebrogenní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algický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syndrom</a:t>
            </a:r>
            <a:r>
              <a:rPr lang="en-US" i="1" dirty="0">
                <a:effectLst/>
              </a:rPr>
              <a:t> 2011</a:t>
            </a:r>
            <a:r>
              <a:rPr lang="en-US" dirty="0">
                <a:effectLst/>
              </a:rPr>
              <a:t> (</a:t>
            </a:r>
            <a:r>
              <a:rPr lang="en-US" dirty="0" err="1">
                <a:effectLst/>
              </a:rPr>
              <a:t>Roč</a:t>
            </a:r>
            <a:r>
              <a:rPr lang="en-US" dirty="0">
                <a:effectLst/>
              </a:rPr>
              <a:t>. 2011). </a:t>
            </a:r>
            <a:r>
              <a:rPr lang="en-US" dirty="0" err="1">
                <a:effectLst/>
              </a:rPr>
              <a:t>Praha</a:t>
            </a:r>
            <a:r>
              <a:rPr lang="en-US" dirty="0">
                <a:effectLst/>
              </a:rPr>
              <a:t>: </a:t>
            </a:r>
            <a:r>
              <a:rPr lang="en-US" dirty="0" err="1">
                <a:effectLst/>
              </a:rPr>
              <a:t>Společnost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všeobecného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lékařství</a:t>
            </a:r>
            <a:r>
              <a:rPr lang="en-US" dirty="0">
                <a:effectLst/>
              </a:rPr>
              <a:t> ČLS JEP</a:t>
            </a:r>
            <a:r>
              <a:rPr lang="en-US" dirty="0" smtClean="0">
                <a:effectLst/>
              </a:rPr>
              <a:t>.</a:t>
            </a:r>
          </a:p>
          <a:p>
            <a:r>
              <a:rPr lang="cs-CZ" dirty="0">
                <a:effectLst/>
              </a:rPr>
              <a:t>Steele, J., </a:t>
            </a:r>
            <a:r>
              <a:rPr lang="cs-CZ" dirty="0" err="1">
                <a:effectLst/>
              </a:rPr>
              <a:t>Bruce-Low</a:t>
            </a:r>
            <a:r>
              <a:rPr lang="cs-CZ" dirty="0">
                <a:effectLst/>
              </a:rPr>
              <a:t>, S., &amp; Smith, D. (2015). A </a:t>
            </a:r>
            <a:r>
              <a:rPr lang="cs-CZ" dirty="0" err="1">
                <a:effectLst/>
              </a:rPr>
              <a:t>Review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of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the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Clinical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Value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of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Isolated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Lumbar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Extension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Resistance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Training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for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Chronic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Low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Back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Pain</a:t>
            </a:r>
            <a:r>
              <a:rPr lang="cs-CZ" dirty="0">
                <a:effectLst/>
              </a:rPr>
              <a:t>. </a:t>
            </a:r>
            <a:r>
              <a:rPr lang="cs-CZ" i="1" dirty="0">
                <a:effectLst/>
              </a:rPr>
              <a:t>PM &amp; </a:t>
            </a:r>
            <a:r>
              <a:rPr lang="cs-CZ" i="1" dirty="0" err="1">
                <a:effectLst/>
              </a:rPr>
              <a:t>R</a:t>
            </a:r>
            <a:r>
              <a:rPr lang="cs-CZ" i="1" dirty="0">
                <a:effectLst/>
              </a:rPr>
              <a:t>: </a:t>
            </a:r>
            <a:r>
              <a:rPr lang="cs-CZ" i="1" dirty="0" err="1">
                <a:effectLst/>
              </a:rPr>
              <a:t>the</a:t>
            </a:r>
            <a:r>
              <a:rPr lang="cs-CZ" i="1" dirty="0">
                <a:effectLst/>
              </a:rPr>
              <a:t> </a:t>
            </a:r>
            <a:r>
              <a:rPr lang="cs-CZ" i="1" dirty="0" err="1">
                <a:effectLst/>
              </a:rPr>
              <a:t>journal</a:t>
            </a:r>
            <a:r>
              <a:rPr lang="cs-CZ" i="1" dirty="0">
                <a:effectLst/>
              </a:rPr>
              <a:t> </a:t>
            </a:r>
            <a:r>
              <a:rPr lang="cs-CZ" i="1" dirty="0" err="1">
                <a:effectLst/>
              </a:rPr>
              <a:t>of</a:t>
            </a:r>
            <a:r>
              <a:rPr lang="cs-CZ" i="1" dirty="0">
                <a:effectLst/>
              </a:rPr>
              <a:t> </a:t>
            </a:r>
            <a:r>
              <a:rPr lang="cs-CZ" i="1" dirty="0" err="1">
                <a:effectLst/>
              </a:rPr>
              <a:t>injury</a:t>
            </a:r>
            <a:r>
              <a:rPr lang="cs-CZ" i="1" dirty="0">
                <a:effectLst/>
              </a:rPr>
              <a:t>, </a:t>
            </a:r>
            <a:r>
              <a:rPr lang="cs-CZ" i="1" dirty="0" err="1">
                <a:effectLst/>
              </a:rPr>
              <a:t>function</a:t>
            </a:r>
            <a:r>
              <a:rPr lang="cs-CZ" i="1" dirty="0">
                <a:effectLst/>
              </a:rPr>
              <a:t>, and </a:t>
            </a:r>
            <a:r>
              <a:rPr lang="cs-CZ" i="1" dirty="0" err="1">
                <a:effectLst/>
              </a:rPr>
              <a:t>rehabilitation</a:t>
            </a:r>
            <a:r>
              <a:rPr lang="cs-CZ" dirty="0">
                <a:effectLst/>
              </a:rPr>
              <a:t>, </a:t>
            </a:r>
            <a:r>
              <a:rPr lang="cs-CZ" i="1" dirty="0">
                <a:effectLst/>
              </a:rPr>
              <a:t>7</a:t>
            </a:r>
            <a:r>
              <a:rPr lang="cs-CZ" dirty="0">
                <a:effectLst/>
              </a:rPr>
              <a:t>(2), 169</a:t>
            </a:r>
            <a:r>
              <a:rPr lang="cs-CZ" dirty="0" smtClean="0">
                <a:effectLst/>
              </a:rPr>
              <a:t>.</a:t>
            </a:r>
          </a:p>
          <a:p>
            <a:r>
              <a:rPr lang="en-US" b="1" dirty="0">
                <a:effectLst/>
              </a:rPr>
              <a:t>Říha, M.: </a:t>
            </a:r>
            <a:r>
              <a:rPr lang="en-US" dirty="0" err="1">
                <a:effectLst/>
              </a:rPr>
              <a:t>Epidemiologie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onemocnění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pohybového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aparátu</a:t>
            </a:r>
            <a:r>
              <a:rPr lang="en-US" dirty="0">
                <a:effectLst/>
              </a:rPr>
              <a:t> - </a:t>
            </a:r>
            <a:r>
              <a:rPr lang="en-US" dirty="0" err="1">
                <a:effectLst/>
              </a:rPr>
              <a:t>analýza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problematika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léčebne</a:t>
            </a:r>
            <a:r>
              <a:rPr lang="en-US" dirty="0">
                <a:effectLst/>
              </a:rPr>
              <a:t>̌ </a:t>
            </a:r>
            <a:r>
              <a:rPr lang="en-US" dirty="0" err="1">
                <a:effectLst/>
              </a:rPr>
              <a:t>preventivních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opatření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Rehabil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fyz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Lék</a:t>
            </a:r>
            <a:r>
              <a:rPr lang="en-US" dirty="0">
                <a:effectLst/>
              </a:rPr>
              <a:t>, 2008, 4, s. 143-149. </a:t>
            </a:r>
            <a:endParaRPr lang="en-US" dirty="0" smtClean="0">
              <a:effectLst/>
            </a:endParaRPr>
          </a:p>
          <a:p>
            <a:r>
              <a:rPr lang="en-US" dirty="0">
                <a:effectLst/>
              </a:rPr>
              <a:t>ÚZIS ČR. (2014). </a:t>
            </a:r>
            <a:r>
              <a:rPr lang="en-US" i="1" dirty="0" err="1">
                <a:effectLst/>
              </a:rPr>
              <a:t>Zdravotnická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ročenka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České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republiky</a:t>
            </a:r>
            <a:r>
              <a:rPr lang="en-US" i="1" dirty="0">
                <a:effectLst/>
              </a:rPr>
              <a:t> 2013</a:t>
            </a:r>
            <a:r>
              <a:rPr lang="en-US" dirty="0">
                <a:effectLst/>
              </a:rPr>
              <a:t>. ÚZIS ČR</a:t>
            </a:r>
            <a:r>
              <a:rPr lang="en-US" dirty="0" smtClean="0">
                <a:effectLst/>
              </a:rPr>
              <a:t>.</a:t>
            </a:r>
            <a:endParaRPr lang="cs-CZ" dirty="0">
              <a:effectLst/>
            </a:endParaRPr>
          </a:p>
          <a:p>
            <a:r>
              <a:rPr lang="cs-CZ" dirty="0" smtClean="0">
                <a:effectLst/>
              </a:rPr>
              <a:t>Vacek, </a:t>
            </a:r>
            <a:r>
              <a:rPr lang="cs-CZ" dirty="0" err="1">
                <a:effectLst/>
              </a:rPr>
              <a:t>J.;Pohanka</a:t>
            </a:r>
            <a:r>
              <a:rPr lang="cs-CZ" dirty="0">
                <a:effectLst/>
              </a:rPr>
              <a:t>. </a:t>
            </a:r>
            <a:r>
              <a:rPr lang="cs-CZ" dirty="0" smtClean="0">
                <a:effectLst/>
              </a:rPr>
              <a:t>Statistické zhodnocení efektivity léčby bolestivých stavů lumbosakrální </a:t>
            </a:r>
            <a:r>
              <a:rPr lang="cs-CZ" dirty="0" err="1" smtClean="0">
                <a:effectLst/>
              </a:rPr>
              <a:t>oblasti.</a:t>
            </a:r>
            <a:r>
              <a:rPr lang="cs-CZ" i="1" dirty="0" err="1" smtClean="0">
                <a:effectLst/>
              </a:rPr>
              <a:t>Rehabilitation</a:t>
            </a:r>
            <a:r>
              <a:rPr lang="cs-CZ" dirty="0" smtClean="0">
                <a:effectLst/>
              </a:rPr>
              <a:t> </a:t>
            </a:r>
            <a:r>
              <a:rPr lang="cs-CZ" dirty="0">
                <a:effectLst/>
              </a:rPr>
              <a:t>[online]. 2011, </a:t>
            </a:r>
            <a:r>
              <a:rPr lang="cs-CZ" b="1" dirty="0">
                <a:effectLst/>
              </a:rPr>
              <a:t>18</a:t>
            </a:r>
            <a:r>
              <a:rPr lang="cs-CZ" dirty="0">
                <a:effectLst/>
              </a:rPr>
              <a:t>(3), 111-119 [cit. 2016-04-30]. ISSN 12112658.</a:t>
            </a:r>
          </a:p>
          <a:p>
            <a:endParaRPr lang="cs-CZ" dirty="0">
              <a:effectLst/>
            </a:endParaRPr>
          </a:p>
          <a:p>
            <a:pPr marL="18288" indent="0">
              <a:buNone/>
            </a:pPr>
            <a:endParaRPr lang="cs-CZ" dirty="0">
              <a:effectLst/>
            </a:endParaRPr>
          </a:p>
          <a:p>
            <a:endParaRPr lang="cs-CZ" dirty="0">
              <a:effectLst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9182" y="5655831"/>
            <a:ext cx="7543800" cy="914400"/>
          </a:xfrm>
        </p:spPr>
        <p:txBody>
          <a:bodyPr/>
          <a:lstStyle/>
          <a:p>
            <a:r>
              <a:rPr lang="en-US" dirty="0" err="1" smtClean="0"/>
              <a:t>Zdroje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119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Railway spine – </a:t>
            </a:r>
            <a:r>
              <a:rPr lang="en-US" dirty="0" err="1" smtClean="0"/>
              <a:t>přelom</a:t>
            </a:r>
            <a:r>
              <a:rPr lang="en-US" dirty="0" smtClean="0"/>
              <a:t> 18. – 19.stol. </a:t>
            </a:r>
          </a:p>
          <a:p>
            <a:r>
              <a:rPr lang="en-US" dirty="0" smtClean="0"/>
              <a:t>Cultural spine – </a:t>
            </a:r>
            <a:r>
              <a:rPr lang="en-US" dirty="0" err="1" smtClean="0"/>
              <a:t>období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2.světové </a:t>
            </a:r>
            <a:r>
              <a:rPr lang="en-US" dirty="0" err="1" smtClean="0"/>
              <a:t>válce</a:t>
            </a:r>
            <a:endParaRPr lang="en-US" dirty="0" smtClean="0"/>
          </a:p>
          <a:p>
            <a:r>
              <a:rPr lang="en-US" dirty="0" smtClean="0"/>
              <a:t>Computer spine - </a:t>
            </a:r>
            <a:r>
              <a:rPr lang="en-US" dirty="0" err="1" smtClean="0"/>
              <a:t>současnost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Historie</a:t>
            </a:r>
            <a:endParaRPr lang="en-US" dirty="0"/>
          </a:p>
        </p:txBody>
      </p:sp>
      <p:pic>
        <p:nvPicPr>
          <p:cNvPr id="4" name="Picture 3" descr="Snímek obrazovky 2016-05-02 v 0.00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320" y="3810000"/>
            <a:ext cx="287528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91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Psychosociální</a:t>
            </a:r>
            <a:r>
              <a:rPr lang="en-US" dirty="0" smtClean="0"/>
              <a:t> </a:t>
            </a:r>
            <a:r>
              <a:rPr lang="en-US" dirty="0" err="1" smtClean="0"/>
              <a:t>faktory</a:t>
            </a:r>
            <a:endParaRPr lang="en-US" dirty="0" smtClean="0"/>
          </a:p>
          <a:p>
            <a:r>
              <a:rPr lang="en-US" dirty="0" err="1" smtClean="0"/>
              <a:t>Kouření</a:t>
            </a:r>
            <a:endParaRPr lang="en-US" dirty="0" smtClean="0"/>
          </a:p>
          <a:p>
            <a:r>
              <a:rPr lang="en-US" dirty="0" err="1" smtClean="0"/>
              <a:t>Sedavé</a:t>
            </a:r>
            <a:r>
              <a:rPr lang="en-US" dirty="0" smtClean="0"/>
              <a:t> </a:t>
            </a:r>
            <a:r>
              <a:rPr lang="en-US" dirty="0" err="1" smtClean="0"/>
              <a:t>zaměstnání</a:t>
            </a:r>
            <a:endParaRPr lang="en-US" dirty="0" smtClean="0"/>
          </a:p>
          <a:p>
            <a:r>
              <a:rPr lang="en-US" dirty="0" err="1" smtClean="0"/>
              <a:t>Obezita</a:t>
            </a:r>
            <a:endParaRPr lang="en-US" dirty="0"/>
          </a:p>
          <a:p>
            <a:r>
              <a:rPr lang="en-US" dirty="0" err="1" smtClean="0"/>
              <a:t>Věk</a:t>
            </a:r>
            <a:r>
              <a:rPr lang="en-US" dirty="0" smtClean="0"/>
              <a:t> 30 – 55 let </a:t>
            </a:r>
            <a:endParaRPr lang="en-US" dirty="0" smtClean="0"/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Rizikové</a:t>
            </a:r>
            <a:r>
              <a:rPr lang="en-US" dirty="0" smtClean="0"/>
              <a:t> </a:t>
            </a:r>
            <a:r>
              <a:rPr lang="en-US" dirty="0" err="1" smtClean="0"/>
              <a:t>faktory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536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70 – 80% </a:t>
            </a:r>
            <a:r>
              <a:rPr lang="en-US" dirty="0" err="1" smtClean="0"/>
              <a:t>obyvatel</a:t>
            </a:r>
            <a:r>
              <a:rPr lang="en-US" dirty="0" smtClean="0"/>
              <a:t> se min. 1x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život</a:t>
            </a:r>
            <a:r>
              <a:rPr lang="en-US" dirty="0" smtClean="0"/>
              <a:t> </a:t>
            </a:r>
            <a:r>
              <a:rPr lang="en-US" dirty="0" err="1" smtClean="0"/>
              <a:t>setkalo</a:t>
            </a:r>
            <a:r>
              <a:rPr lang="en-US" dirty="0" smtClean="0"/>
              <a:t> s </a:t>
            </a:r>
            <a:r>
              <a:rPr lang="en-US" dirty="0" err="1" smtClean="0"/>
              <a:t>bolestí</a:t>
            </a:r>
            <a:r>
              <a:rPr lang="en-US" dirty="0" smtClean="0"/>
              <a:t> </a:t>
            </a:r>
            <a:r>
              <a:rPr lang="en-US" dirty="0" err="1" smtClean="0"/>
              <a:t>zad</a:t>
            </a:r>
            <a:endParaRPr lang="en-US" dirty="0" smtClean="0"/>
          </a:p>
          <a:p>
            <a:r>
              <a:rPr lang="en-US" dirty="0" err="1" smtClean="0"/>
              <a:t>Roční</a:t>
            </a:r>
            <a:r>
              <a:rPr lang="en-US" dirty="0" smtClean="0"/>
              <a:t> incidence 5%</a:t>
            </a:r>
            <a:endParaRPr lang="en-US" dirty="0" smtClean="0"/>
          </a:p>
          <a:p>
            <a:r>
              <a:rPr lang="en-US" dirty="0" err="1"/>
              <a:t>j</a:t>
            </a:r>
            <a:r>
              <a:rPr lang="en-US" dirty="0" err="1" smtClean="0"/>
              <a:t>edna</a:t>
            </a:r>
            <a:r>
              <a:rPr lang="en-US" dirty="0" smtClean="0"/>
              <a:t> z </a:t>
            </a:r>
            <a:r>
              <a:rPr lang="en-US" dirty="0" err="1" smtClean="0"/>
              <a:t>hlavních</a:t>
            </a:r>
            <a:r>
              <a:rPr lang="en-US" dirty="0" smtClean="0"/>
              <a:t> </a:t>
            </a:r>
            <a:r>
              <a:rPr lang="en-US" dirty="0" err="1" smtClean="0"/>
              <a:t>diagnóz</a:t>
            </a:r>
            <a:r>
              <a:rPr lang="en-US" dirty="0" smtClean="0"/>
              <a:t> </a:t>
            </a:r>
            <a:r>
              <a:rPr lang="en-US" dirty="0" err="1" smtClean="0"/>
              <a:t>vzniklých</a:t>
            </a:r>
            <a:r>
              <a:rPr lang="en-US" dirty="0" smtClean="0"/>
              <a:t>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následek</a:t>
            </a:r>
            <a:r>
              <a:rPr lang="en-US" dirty="0" smtClean="0"/>
              <a:t> </a:t>
            </a:r>
            <a:r>
              <a:rPr lang="en-US" dirty="0" err="1" smtClean="0"/>
              <a:t>povolání</a:t>
            </a:r>
            <a:endParaRPr lang="en-US" dirty="0" smtClean="0"/>
          </a:p>
          <a:p>
            <a:r>
              <a:rPr lang="en-US" dirty="0" smtClean="0"/>
              <a:t>1/3 </a:t>
            </a:r>
            <a:r>
              <a:rPr lang="en-US" dirty="0" err="1" smtClean="0"/>
              <a:t>všech</a:t>
            </a:r>
            <a:r>
              <a:rPr lang="en-US" dirty="0" smtClean="0"/>
              <a:t> </a:t>
            </a:r>
            <a:r>
              <a:rPr lang="en-US" dirty="0" err="1" smtClean="0"/>
              <a:t>pracovních</a:t>
            </a:r>
            <a:r>
              <a:rPr lang="en-US" dirty="0" smtClean="0"/>
              <a:t> </a:t>
            </a:r>
            <a:r>
              <a:rPr lang="en-US" dirty="0" err="1" smtClean="0"/>
              <a:t>neshopností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Maximální</a:t>
            </a:r>
            <a:r>
              <a:rPr lang="en-US" dirty="0" smtClean="0"/>
              <a:t> </a:t>
            </a:r>
            <a:r>
              <a:rPr lang="en-US" dirty="0" err="1" smtClean="0"/>
              <a:t>výskyt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věku</a:t>
            </a:r>
            <a:r>
              <a:rPr lang="en-US" dirty="0" smtClean="0"/>
              <a:t> 45 – 60 let</a:t>
            </a:r>
          </a:p>
          <a:p>
            <a:r>
              <a:rPr lang="en-US" dirty="0" err="1" smtClean="0"/>
              <a:t>Invalidní</a:t>
            </a:r>
            <a:r>
              <a:rPr lang="en-US" dirty="0" smtClean="0"/>
              <a:t> </a:t>
            </a:r>
            <a:r>
              <a:rPr lang="en-US" dirty="0" err="1" smtClean="0"/>
              <a:t>důchod</a:t>
            </a:r>
            <a:r>
              <a:rPr lang="en-US" dirty="0" smtClean="0"/>
              <a:t> 50% </a:t>
            </a:r>
            <a:r>
              <a:rPr lang="en-US" dirty="0" err="1" smtClean="0"/>
              <a:t>pacientů</a:t>
            </a:r>
            <a:r>
              <a:rPr lang="en-US" dirty="0" smtClean="0"/>
              <a:t> </a:t>
            </a:r>
          </a:p>
          <a:p>
            <a:r>
              <a:rPr lang="cs-CZ" dirty="0">
                <a:effectLst/>
              </a:rPr>
              <a:t>40-50% přetrvávající symptomy déle jak 3 měsíce, beze změny přetrvává do 1 roku</a:t>
            </a:r>
          </a:p>
          <a:p>
            <a:pPr marL="18288" indent="0">
              <a:buNone/>
            </a:pPr>
            <a:endParaRPr lang="cs-CZ" dirty="0">
              <a:effectLst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Epidemiologie</a:t>
            </a:r>
            <a:r>
              <a:rPr lang="en-US" dirty="0"/>
              <a:t> </a:t>
            </a:r>
            <a:r>
              <a:rPr lang="en-US" dirty="0" smtClean="0"/>
              <a:t>ČR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060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Roční</a:t>
            </a:r>
            <a:r>
              <a:rPr lang="en-US" dirty="0" smtClean="0"/>
              <a:t> incidence 10-28%</a:t>
            </a:r>
          </a:p>
          <a:p>
            <a:r>
              <a:rPr lang="en-US" dirty="0" smtClean="0"/>
              <a:t>Prevalence 7 – 29%</a:t>
            </a:r>
          </a:p>
          <a:p>
            <a:r>
              <a:rPr lang="en-US" dirty="0" smtClean="0"/>
              <a:t>75% </a:t>
            </a:r>
            <a:r>
              <a:rPr lang="en-US" dirty="0" err="1" smtClean="0"/>
              <a:t>obyvatel</a:t>
            </a:r>
            <a:r>
              <a:rPr lang="en-US" dirty="0" smtClean="0"/>
              <a:t> </a:t>
            </a:r>
            <a:r>
              <a:rPr lang="en-US" dirty="0" err="1" smtClean="0"/>
              <a:t>zažije</a:t>
            </a:r>
            <a:r>
              <a:rPr lang="en-US" dirty="0" smtClean="0"/>
              <a:t> </a:t>
            </a:r>
            <a:r>
              <a:rPr lang="en-US" dirty="0" err="1" smtClean="0"/>
              <a:t>bolesti</a:t>
            </a:r>
            <a:r>
              <a:rPr lang="en-US" dirty="0" smtClean="0"/>
              <a:t> </a:t>
            </a:r>
            <a:r>
              <a:rPr lang="en-US" dirty="0" err="1" smtClean="0"/>
              <a:t>zad</a:t>
            </a:r>
            <a:r>
              <a:rPr lang="en-US" dirty="0" smtClean="0"/>
              <a:t> </a:t>
            </a:r>
            <a:r>
              <a:rPr lang="en-US" dirty="0" err="1" smtClean="0"/>
              <a:t>alespoň</a:t>
            </a:r>
            <a:r>
              <a:rPr lang="en-US" dirty="0" smtClean="0"/>
              <a:t> 1x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život</a:t>
            </a:r>
            <a:endParaRPr lang="en-US" dirty="0" smtClean="0"/>
          </a:p>
          <a:p>
            <a:r>
              <a:rPr lang="en-US" dirty="0" smtClean="0"/>
              <a:t>26% </a:t>
            </a:r>
            <a:r>
              <a:rPr lang="en-US" dirty="0" err="1" smtClean="0"/>
              <a:t>ze</a:t>
            </a:r>
            <a:r>
              <a:rPr lang="en-US" dirty="0" smtClean="0"/>
              <a:t> </a:t>
            </a:r>
            <a:r>
              <a:rPr lang="en-US" dirty="0" err="1" smtClean="0"/>
              <a:t>všech</a:t>
            </a:r>
            <a:r>
              <a:rPr lang="en-US" dirty="0" smtClean="0"/>
              <a:t> </a:t>
            </a:r>
            <a:r>
              <a:rPr lang="en-US" dirty="0" err="1" smtClean="0"/>
              <a:t>bolestivých</a:t>
            </a:r>
            <a:r>
              <a:rPr lang="en-US" dirty="0" smtClean="0"/>
              <a:t> </a:t>
            </a:r>
            <a:r>
              <a:rPr lang="en-US" dirty="0" err="1" smtClean="0"/>
              <a:t>stavů</a:t>
            </a:r>
            <a:r>
              <a:rPr lang="en-US" dirty="0" smtClean="0"/>
              <a:t> </a:t>
            </a:r>
            <a:r>
              <a:rPr lang="en-US" dirty="0" err="1" smtClean="0"/>
              <a:t>trvajících</a:t>
            </a:r>
            <a:r>
              <a:rPr lang="en-US" dirty="0" smtClean="0"/>
              <a:t> min. 1 den v </a:t>
            </a:r>
            <a:r>
              <a:rPr lang="en-US" dirty="0" err="1" smtClean="0"/>
              <a:t>posledních</a:t>
            </a:r>
            <a:r>
              <a:rPr lang="en-US" dirty="0" smtClean="0"/>
              <a:t> 30 </a:t>
            </a:r>
            <a:r>
              <a:rPr lang="en-US" dirty="0" err="1" smtClean="0"/>
              <a:t>dnech</a:t>
            </a:r>
            <a:endParaRPr lang="en-US" dirty="0" smtClean="0"/>
          </a:p>
          <a:p>
            <a:r>
              <a:rPr lang="en-US" dirty="0" err="1" smtClean="0"/>
              <a:t>Nejrizikovější</a:t>
            </a:r>
            <a:r>
              <a:rPr lang="en-US" dirty="0" smtClean="0"/>
              <a:t> </a:t>
            </a:r>
            <a:r>
              <a:rPr lang="en-US" dirty="0" err="1" smtClean="0"/>
              <a:t>skupina</a:t>
            </a:r>
            <a:r>
              <a:rPr lang="en-US" dirty="0" smtClean="0"/>
              <a:t>: </a:t>
            </a:r>
            <a:r>
              <a:rPr lang="en-US" dirty="0" err="1" smtClean="0"/>
              <a:t>ženy</a:t>
            </a:r>
            <a:r>
              <a:rPr lang="en-US" dirty="0" smtClean="0"/>
              <a:t>, </a:t>
            </a:r>
            <a:r>
              <a:rPr lang="en-US" dirty="0" err="1" smtClean="0"/>
              <a:t>věk</a:t>
            </a:r>
            <a:r>
              <a:rPr lang="en-US" dirty="0" smtClean="0"/>
              <a:t> </a:t>
            </a:r>
            <a:r>
              <a:rPr lang="en-US" dirty="0" err="1" smtClean="0"/>
              <a:t>nad</a:t>
            </a:r>
            <a:r>
              <a:rPr lang="en-US" dirty="0" smtClean="0"/>
              <a:t> 45 let, </a:t>
            </a:r>
            <a:r>
              <a:rPr lang="en-US" dirty="0" err="1" smtClean="0"/>
              <a:t>Americké</a:t>
            </a:r>
            <a:r>
              <a:rPr lang="en-US" dirty="0" smtClean="0"/>
              <a:t> </a:t>
            </a:r>
            <a:r>
              <a:rPr lang="en-US" dirty="0" err="1" smtClean="0"/>
              <a:t>Indiánky</a:t>
            </a:r>
            <a:r>
              <a:rPr lang="en-US" dirty="0" smtClean="0"/>
              <a:t> a </a:t>
            </a:r>
            <a:r>
              <a:rPr lang="en-US" dirty="0" err="1" smtClean="0"/>
              <a:t>původní</a:t>
            </a:r>
            <a:r>
              <a:rPr lang="en-US" dirty="0" smtClean="0"/>
              <a:t> </a:t>
            </a:r>
            <a:r>
              <a:rPr lang="en-US" dirty="0" err="1" smtClean="0"/>
              <a:t>obyvatelé</a:t>
            </a:r>
            <a:r>
              <a:rPr lang="en-US" dirty="0" smtClean="0"/>
              <a:t> </a:t>
            </a:r>
            <a:r>
              <a:rPr lang="en-US" dirty="0" err="1" smtClean="0"/>
              <a:t>Aljašky</a:t>
            </a:r>
            <a:endParaRPr lang="en-US" dirty="0" smtClean="0"/>
          </a:p>
          <a:p>
            <a:r>
              <a:rPr lang="en-US" dirty="0" err="1" smtClean="0"/>
              <a:t>Nejnižší</a:t>
            </a:r>
            <a:r>
              <a:rPr lang="en-US" dirty="0" smtClean="0"/>
              <a:t> prevalence: </a:t>
            </a:r>
            <a:r>
              <a:rPr lang="en-US" dirty="0" err="1" smtClean="0"/>
              <a:t>Asijští</a:t>
            </a:r>
            <a:r>
              <a:rPr lang="en-US" dirty="0" smtClean="0"/>
              <a:t> </a:t>
            </a:r>
            <a:r>
              <a:rPr lang="en-US" dirty="0" err="1" smtClean="0"/>
              <a:t>američané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Epidemiologie</a:t>
            </a:r>
            <a:r>
              <a:rPr lang="en-US" dirty="0" smtClean="0"/>
              <a:t> USA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906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32% </a:t>
            </a:r>
            <a:r>
              <a:rPr lang="en-US" dirty="0" err="1" smtClean="0"/>
              <a:t>výskyt</a:t>
            </a:r>
            <a:r>
              <a:rPr lang="en-US" dirty="0" smtClean="0"/>
              <a:t> u </a:t>
            </a:r>
            <a:r>
              <a:rPr lang="en-US" dirty="0" err="1" smtClean="0"/>
              <a:t>obyvatel</a:t>
            </a:r>
            <a:r>
              <a:rPr lang="en-US" dirty="0" smtClean="0"/>
              <a:t> s </a:t>
            </a:r>
            <a:r>
              <a:rPr lang="en-US" dirty="0" err="1" smtClean="0"/>
              <a:t>maturitou</a:t>
            </a:r>
            <a:endParaRPr lang="en-US" dirty="0" smtClean="0"/>
          </a:p>
          <a:p>
            <a:r>
              <a:rPr lang="en-US" dirty="0" smtClean="0"/>
              <a:t>28% </a:t>
            </a:r>
            <a:r>
              <a:rPr lang="en-US" dirty="0" err="1" smtClean="0"/>
              <a:t>výskyt</a:t>
            </a:r>
            <a:r>
              <a:rPr lang="en-US" dirty="0" smtClean="0"/>
              <a:t> u </a:t>
            </a:r>
            <a:r>
              <a:rPr lang="en-US" dirty="0" err="1" smtClean="0"/>
              <a:t>obyvatel</a:t>
            </a:r>
            <a:r>
              <a:rPr lang="en-US" dirty="0" smtClean="0"/>
              <a:t> s </a:t>
            </a:r>
            <a:r>
              <a:rPr lang="en-US" dirty="0" err="1" smtClean="0"/>
              <a:t>bakalářským</a:t>
            </a:r>
            <a:r>
              <a:rPr lang="en-US" dirty="0" smtClean="0"/>
              <a:t> </a:t>
            </a:r>
            <a:r>
              <a:rPr lang="en-US" dirty="0" err="1" smtClean="0"/>
              <a:t>titulem</a:t>
            </a:r>
            <a:r>
              <a:rPr lang="en-US" dirty="0" smtClean="0"/>
              <a:t> a </a:t>
            </a:r>
            <a:r>
              <a:rPr lang="en-US" dirty="0" err="1" smtClean="0"/>
              <a:t>vyšším</a:t>
            </a:r>
            <a:endParaRPr lang="en-US" dirty="0" smtClean="0"/>
          </a:p>
          <a:p>
            <a:r>
              <a:rPr lang="en-US" dirty="0" smtClean="0"/>
              <a:t>Prevalence </a:t>
            </a:r>
            <a:r>
              <a:rPr lang="en-US" dirty="0" err="1" smtClean="0"/>
              <a:t>klesá</a:t>
            </a:r>
            <a:r>
              <a:rPr lang="en-US" dirty="0" smtClean="0"/>
              <a:t> s </a:t>
            </a:r>
            <a:r>
              <a:rPr lang="en-US" dirty="0" err="1" smtClean="0"/>
              <a:t>rostoucím</a:t>
            </a:r>
            <a:r>
              <a:rPr lang="en-US" dirty="0" smtClean="0"/>
              <a:t> </a:t>
            </a:r>
            <a:r>
              <a:rPr lang="en-US" dirty="0" err="1" smtClean="0"/>
              <a:t>příjmem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Epidemiologie</a:t>
            </a:r>
            <a:r>
              <a:rPr lang="en-US" dirty="0" smtClean="0"/>
              <a:t> v USA a </a:t>
            </a:r>
            <a:r>
              <a:rPr lang="en-US" dirty="0" err="1" smtClean="0"/>
              <a:t>socioekonomický</a:t>
            </a:r>
            <a:r>
              <a:rPr lang="en-US" dirty="0" smtClean="0"/>
              <a:t>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72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První</a:t>
            </a:r>
            <a:r>
              <a:rPr lang="en-US" dirty="0" smtClean="0"/>
              <a:t> </a:t>
            </a:r>
            <a:r>
              <a:rPr lang="en-US" dirty="0" err="1" smtClean="0"/>
              <a:t>zmínky</a:t>
            </a:r>
            <a:r>
              <a:rPr lang="en-US" dirty="0" smtClean="0"/>
              <a:t> 8-10 let, </a:t>
            </a:r>
            <a:r>
              <a:rPr lang="en-US" dirty="0" err="1" smtClean="0"/>
              <a:t>bolest</a:t>
            </a:r>
            <a:r>
              <a:rPr lang="en-US" dirty="0" smtClean="0"/>
              <a:t> </a:t>
            </a:r>
            <a:r>
              <a:rPr lang="en-US" dirty="0" err="1" smtClean="0"/>
              <a:t>trvá</a:t>
            </a:r>
            <a:r>
              <a:rPr lang="en-US" dirty="0" smtClean="0"/>
              <a:t> </a:t>
            </a:r>
            <a:r>
              <a:rPr lang="en-US" dirty="0" err="1" smtClean="0"/>
              <a:t>minimálně</a:t>
            </a:r>
            <a:r>
              <a:rPr lang="en-US" dirty="0" smtClean="0"/>
              <a:t> 30 </a:t>
            </a:r>
            <a:r>
              <a:rPr lang="en-US" dirty="0" err="1" smtClean="0"/>
              <a:t>dní</a:t>
            </a:r>
            <a:r>
              <a:rPr lang="en-US" dirty="0" smtClean="0"/>
              <a:t> v </a:t>
            </a:r>
            <a:r>
              <a:rPr lang="en-US" dirty="0" err="1" smtClean="0"/>
              <a:t>roce</a:t>
            </a:r>
            <a:endParaRPr lang="en-US" dirty="0" smtClean="0"/>
          </a:p>
          <a:p>
            <a:r>
              <a:rPr lang="en-US" dirty="0" err="1" smtClean="0"/>
              <a:t>Mladí</a:t>
            </a:r>
            <a:r>
              <a:rPr lang="en-US" dirty="0" smtClean="0"/>
              <a:t> </a:t>
            </a:r>
            <a:r>
              <a:rPr lang="en-US" dirty="0" err="1" smtClean="0"/>
              <a:t>dospělí</a:t>
            </a:r>
            <a:r>
              <a:rPr lang="en-US" dirty="0" smtClean="0"/>
              <a:t> 12-22 let, 7% </a:t>
            </a:r>
            <a:r>
              <a:rPr lang="en-US" dirty="0" err="1" smtClean="0"/>
              <a:t>současně</a:t>
            </a:r>
            <a:r>
              <a:rPr lang="en-US" dirty="0" smtClean="0"/>
              <a:t> s </a:t>
            </a:r>
            <a:r>
              <a:rPr lang="en-US" dirty="0" err="1" smtClean="0"/>
              <a:t>výskytem</a:t>
            </a:r>
            <a:r>
              <a:rPr lang="en-US" dirty="0" smtClean="0"/>
              <a:t> </a:t>
            </a:r>
            <a:r>
              <a:rPr lang="en-US" dirty="0" err="1" smtClean="0"/>
              <a:t>astma</a:t>
            </a:r>
            <a:r>
              <a:rPr lang="en-US" dirty="0" smtClean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bolestmi</a:t>
            </a:r>
            <a:r>
              <a:rPr lang="en-US" dirty="0" smtClean="0"/>
              <a:t> </a:t>
            </a:r>
            <a:r>
              <a:rPr lang="en-US" dirty="0" err="1" smtClean="0"/>
              <a:t>hlavy</a:t>
            </a:r>
            <a:endParaRPr lang="en-US" dirty="0" smtClean="0"/>
          </a:p>
          <a:p>
            <a:r>
              <a:rPr lang="en-US" dirty="0" err="1" smtClean="0"/>
              <a:t>Ve</a:t>
            </a:r>
            <a:r>
              <a:rPr lang="en-US" dirty="0" smtClean="0"/>
              <a:t> 12 </a:t>
            </a:r>
            <a:r>
              <a:rPr lang="en-US" dirty="0" err="1" smtClean="0"/>
              <a:t>letech</a:t>
            </a:r>
            <a:r>
              <a:rPr lang="en-US" dirty="0" smtClean="0"/>
              <a:t> 11,8%</a:t>
            </a:r>
          </a:p>
          <a:p>
            <a:r>
              <a:rPr lang="en-US" dirty="0" smtClean="0"/>
              <a:t>V 15 </a:t>
            </a:r>
            <a:r>
              <a:rPr lang="en-US" dirty="0" err="1" smtClean="0"/>
              <a:t>letech</a:t>
            </a:r>
            <a:r>
              <a:rPr lang="en-US" dirty="0" smtClean="0"/>
              <a:t> 21,5%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Epidemiologie</a:t>
            </a:r>
            <a:r>
              <a:rPr lang="en-US" dirty="0" smtClean="0"/>
              <a:t> v USA, </a:t>
            </a:r>
            <a:r>
              <a:rPr lang="en-US" dirty="0" err="1" smtClean="0"/>
              <a:t>děti</a:t>
            </a:r>
            <a:r>
              <a:rPr lang="en-US" dirty="0" smtClean="0"/>
              <a:t> a </a:t>
            </a:r>
            <a:r>
              <a:rPr lang="en-US" dirty="0" err="1" smtClean="0"/>
              <a:t>dospívající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375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Vznik</a:t>
            </a:r>
            <a:r>
              <a:rPr lang="en-US" dirty="0" smtClean="0"/>
              <a:t> </a:t>
            </a:r>
            <a:r>
              <a:rPr lang="en-US" dirty="0" err="1" smtClean="0"/>
              <a:t>potíží</a:t>
            </a:r>
            <a:r>
              <a:rPr lang="en-US" dirty="0" smtClean="0"/>
              <a:t> se </a:t>
            </a:r>
            <a:r>
              <a:rPr lang="en-US" dirty="0" err="1" smtClean="0"/>
              <a:t>začátkem</a:t>
            </a:r>
            <a:r>
              <a:rPr lang="en-US" dirty="0" smtClean="0"/>
              <a:t> </a:t>
            </a:r>
            <a:r>
              <a:rPr lang="en-US" dirty="0" err="1" smtClean="0"/>
              <a:t>školní</a:t>
            </a:r>
            <a:r>
              <a:rPr lang="en-US" dirty="0" smtClean="0"/>
              <a:t> </a:t>
            </a:r>
            <a:r>
              <a:rPr lang="en-US" dirty="0" err="1" smtClean="0"/>
              <a:t>docházky</a:t>
            </a:r>
            <a:endParaRPr lang="en-US" dirty="0" smtClean="0"/>
          </a:p>
          <a:p>
            <a:r>
              <a:rPr lang="en-US" dirty="0" err="1" smtClean="0"/>
              <a:t>Bolesti</a:t>
            </a:r>
            <a:r>
              <a:rPr lang="en-US" dirty="0" smtClean="0"/>
              <a:t> </a:t>
            </a:r>
            <a:r>
              <a:rPr lang="en-US" dirty="0" err="1" smtClean="0"/>
              <a:t>hlavy</a:t>
            </a:r>
            <a:r>
              <a:rPr lang="en-US" dirty="0" smtClean="0"/>
              <a:t>, </a:t>
            </a:r>
            <a:r>
              <a:rPr lang="en-US" dirty="0" err="1" smtClean="0"/>
              <a:t>blokáda</a:t>
            </a:r>
            <a:r>
              <a:rPr lang="en-US" dirty="0" smtClean="0"/>
              <a:t> AO (-&gt;SI </a:t>
            </a:r>
            <a:r>
              <a:rPr lang="en-US" dirty="0" err="1" smtClean="0"/>
              <a:t>posun</a:t>
            </a:r>
            <a:r>
              <a:rPr lang="en-US" dirty="0" smtClean="0"/>
              <a:t>, </a:t>
            </a:r>
            <a:r>
              <a:rPr lang="en-US" dirty="0" err="1" smtClean="0"/>
              <a:t>šikmá</a:t>
            </a:r>
            <a:r>
              <a:rPr lang="en-US" dirty="0" smtClean="0"/>
              <a:t> </a:t>
            </a:r>
            <a:r>
              <a:rPr lang="en-US" dirty="0" err="1" smtClean="0"/>
              <a:t>pánev</a:t>
            </a:r>
            <a:r>
              <a:rPr lang="en-US" dirty="0" smtClean="0"/>
              <a:t> -&gt; </a:t>
            </a:r>
            <a:r>
              <a:rPr lang="en-US" dirty="0" err="1" smtClean="0"/>
              <a:t>skoliotické</a:t>
            </a:r>
            <a:r>
              <a:rPr lang="en-US" dirty="0" smtClean="0"/>
              <a:t> </a:t>
            </a:r>
            <a:r>
              <a:rPr lang="en-US" dirty="0" err="1" smtClean="0"/>
              <a:t>držení</a:t>
            </a:r>
            <a:r>
              <a:rPr lang="en-US" dirty="0" smtClean="0"/>
              <a:t> </a:t>
            </a:r>
            <a:r>
              <a:rPr lang="en-US" dirty="0" err="1" smtClean="0"/>
              <a:t>páteře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Poruchy</a:t>
            </a:r>
            <a:r>
              <a:rPr lang="en-US" dirty="0" smtClean="0"/>
              <a:t> </a:t>
            </a:r>
            <a:r>
              <a:rPr lang="en-US" dirty="0" err="1" smtClean="0"/>
              <a:t>pozornosti</a:t>
            </a:r>
            <a:endParaRPr lang="en-US" dirty="0" smtClean="0"/>
          </a:p>
          <a:p>
            <a:pPr marL="18288" indent="0">
              <a:buNone/>
            </a:pPr>
            <a:r>
              <a:rPr lang="en-US" dirty="0" smtClean="0"/>
              <a:t>(Poděbradský, 2009)</a:t>
            </a:r>
            <a:endParaRPr lang="en-US" dirty="0" smtClean="0"/>
          </a:p>
          <a:p>
            <a:pPr marL="18288" indent="0">
              <a:buNone/>
            </a:pPr>
            <a:endParaRPr lang="en-US" dirty="0" smtClean="0"/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Epidemiologie</a:t>
            </a:r>
            <a:r>
              <a:rPr lang="en-US" dirty="0" smtClean="0"/>
              <a:t> VAS v ČR -  </a:t>
            </a:r>
            <a:r>
              <a:rPr lang="en-US" dirty="0" err="1" smtClean="0"/>
              <a:t>děti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905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303</TotalTime>
  <Words>1714</Words>
  <Application>Microsoft Macintosh PowerPoint</Application>
  <PresentationFormat>On-screen Show (4:3)</PresentationFormat>
  <Paragraphs>147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Elemental</vt:lpstr>
      <vt:lpstr>Vertebrogenní algický syndrom</vt:lpstr>
      <vt:lpstr>Charakteristika</vt:lpstr>
      <vt:lpstr>Historie</vt:lpstr>
      <vt:lpstr>Rizikové faktory</vt:lpstr>
      <vt:lpstr>Epidemiologie ČR 2011</vt:lpstr>
      <vt:lpstr>Epidemiologie USA 2008</vt:lpstr>
      <vt:lpstr>Epidemiologie v USA a socioekonomický status</vt:lpstr>
      <vt:lpstr>Epidemiologie v USA, děti a dospívající</vt:lpstr>
      <vt:lpstr>Epidemiologie VAS v ČR -  děti</vt:lpstr>
      <vt:lpstr>Pohybová aktivita při VAS -  zahraniční studie</vt:lpstr>
      <vt:lpstr>Srovnání jógy, strečinku a samostatného cvičení podle příručky při chronických bolestech zad (Sherman, 2011)</vt:lpstr>
      <vt:lpstr>Metaanalýza studií zabývajících se pohybovou léčbou chronických bolestí zad (Searle, 2015)</vt:lpstr>
      <vt:lpstr>Dlouhodobý efekt rehabilitace u pacientů s chronickou bolestí bederní částí zad (Pieber, 2014)</vt:lpstr>
      <vt:lpstr>Metaanalýza studií zabývajících se izolovaným odporovým tréninkem extensorů bederní části zad (Steele, 2015)</vt:lpstr>
      <vt:lpstr>Modality PA u starších jedinců s chronickou bolestí zad (Kuss, 2015)</vt:lpstr>
      <vt:lpstr>Hodnocení metody McKenzie u pacientů s chronickou bolestí krční páteře (Hagovská, 2013)</vt:lpstr>
      <vt:lpstr>Hodnocení metody McKenzie u pacientů s chronickou bolestí krční páteře (Hagovská, 2013)</vt:lpstr>
      <vt:lpstr>Výsledky intervence pomocí metody McKenzie (Hagovská, 2013)</vt:lpstr>
      <vt:lpstr>Pohybová aktivita při VAS – česká studie</vt:lpstr>
      <vt:lpstr>Statistické zhodnocení léčby bolesti zad (Vacek, 2008)</vt:lpstr>
      <vt:lpstr>Shrnutí </vt:lpstr>
      <vt:lpstr>Zdroje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Vertebrogenní algický syndrom</dc:title>
  <dc:creator>Microsoft Office User</dc:creator>
  <cp:lastModifiedBy>Microsoft Office User</cp:lastModifiedBy>
  <cp:revision>23</cp:revision>
  <dcterms:created xsi:type="dcterms:W3CDTF">2016-05-01T17:48:15Z</dcterms:created>
  <dcterms:modified xsi:type="dcterms:W3CDTF">2016-05-02T05:47:20Z</dcterms:modified>
</cp:coreProperties>
</file>