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418" r:id="rId17"/>
    <p:sldId id="415" r:id="rId18"/>
    <p:sldId id="417" r:id="rId19"/>
    <p:sldId id="419" r:id="rId20"/>
    <p:sldId id="416" r:id="rId21"/>
    <p:sldId id="421" r:id="rId22"/>
    <p:sldId id="273" r:id="rId23"/>
    <p:sldId id="274" r:id="rId24"/>
    <p:sldId id="448" r:id="rId25"/>
    <p:sldId id="275" r:id="rId26"/>
    <p:sldId id="276" r:id="rId27"/>
    <p:sldId id="277" r:id="rId28"/>
    <p:sldId id="278" r:id="rId29"/>
    <p:sldId id="279" r:id="rId30"/>
    <p:sldId id="280" r:id="rId31"/>
    <p:sldId id="422" r:id="rId32"/>
    <p:sldId id="282" r:id="rId33"/>
    <p:sldId id="423" r:id="rId34"/>
    <p:sldId id="425" r:id="rId35"/>
    <p:sldId id="453" r:id="rId36"/>
    <p:sldId id="430" r:id="rId37"/>
    <p:sldId id="454" r:id="rId38"/>
    <p:sldId id="463" r:id="rId39"/>
    <p:sldId id="449" r:id="rId40"/>
    <p:sldId id="455" r:id="rId41"/>
    <p:sldId id="457" r:id="rId42"/>
    <p:sldId id="456" r:id="rId43"/>
    <p:sldId id="458" r:id="rId44"/>
    <p:sldId id="459" r:id="rId45"/>
    <p:sldId id="460" r:id="rId46"/>
    <p:sldId id="428" r:id="rId47"/>
    <p:sldId id="461" r:id="rId48"/>
    <p:sldId id="462" r:id="rId49"/>
    <p:sldId id="426" r:id="rId50"/>
    <p:sldId id="432" r:id="rId51"/>
    <p:sldId id="450" r:id="rId52"/>
    <p:sldId id="420" r:id="rId53"/>
    <p:sldId id="427" r:id="rId54"/>
    <p:sldId id="431" r:id="rId55"/>
    <p:sldId id="429" r:id="rId56"/>
    <p:sldId id="433" r:id="rId57"/>
    <p:sldId id="434" r:id="rId58"/>
    <p:sldId id="424" r:id="rId59"/>
    <p:sldId id="435" r:id="rId60"/>
    <p:sldId id="437" r:id="rId61"/>
    <p:sldId id="438" r:id="rId62"/>
    <p:sldId id="439" r:id="rId63"/>
    <p:sldId id="440" r:id="rId64"/>
    <p:sldId id="441" r:id="rId65"/>
    <p:sldId id="442" r:id="rId66"/>
    <p:sldId id="443" r:id="rId67"/>
    <p:sldId id="444" r:id="rId68"/>
    <p:sldId id="446" r:id="rId69"/>
    <p:sldId id="447" r:id="rId70"/>
    <p:sldId id="445" r:id="rId71"/>
    <p:sldId id="285" r:id="rId72"/>
    <p:sldId id="286" r:id="rId73"/>
    <p:sldId id="287" r:id="rId74"/>
    <p:sldId id="288" r:id="rId75"/>
    <p:sldId id="289" r:id="rId76"/>
    <p:sldId id="290" r:id="rId77"/>
    <p:sldId id="291" r:id="rId78"/>
    <p:sldId id="292" r:id="rId79"/>
    <p:sldId id="293" r:id="rId80"/>
  </p:sldIdLst>
  <p:sldSz cx="9144000" cy="6858000" type="screen4x3"/>
  <p:notesSz cx="6858000" cy="9144000"/>
  <p:custDataLst>
    <p:tags r:id="rId8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FFFF"/>
    <a:srgbClr val="CC0000"/>
    <a:srgbClr val="CC00CC"/>
    <a:srgbClr val="3333FF"/>
    <a:srgbClr val="0066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4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gs" Target="tags/tag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5" Type="http://schemas.openxmlformats.org/officeDocument/2006/relationships/image" Target="../media/image45.e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D0EA9D-44AF-413D-AA03-DDF6C9D2516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3E4DF-318D-42AE-BCEF-4EFD48F6A14B}" type="slidenum">
              <a:rPr lang="cs-CZ"/>
              <a:pPr/>
              <a:t>23</a:t>
            </a:fld>
            <a:endParaRPr 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0078-78B8-4151-BE69-7DC8A81A33B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33CDB-B48B-46E0-9EF7-C0FC54602D8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8468B-DBE6-4597-BDCE-21FD5B0EA0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3E3B54-70F1-4712-AEF7-BCCE12FDF28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546151-3649-4D07-AD9D-3D1F6D806B9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486A17-5ECB-412B-9980-7DC55BBC2B3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297F-CF58-464F-9550-130CAA19A4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7B97D-7FFF-4AFC-8757-19CC57AE3B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76FE4-9667-4663-8436-0F2098D11F1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3A8B8-3F17-4BCE-A272-1F19A2A68E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E10C6-7C14-44F5-BDA3-7612707E86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39DAE-4A43-437E-A32E-963FFC5228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ADDB7-954D-4C98-8FBE-FE82621FE46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3BDC6-56EF-4268-8F2E-78392C25AD1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81E23C-620A-4203-B2CF-60395BDEDED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3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ontent.nejm.org/content/vol359/issue16/images/large/02f1.jpe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jpe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18" Type="http://schemas.openxmlformats.org/officeDocument/2006/relationships/image" Target="../media/image63.wmf"/><Relationship Id="rId26" Type="http://schemas.openxmlformats.org/officeDocument/2006/relationships/image" Target="../media/image71.wmf"/><Relationship Id="rId3" Type="http://schemas.openxmlformats.org/officeDocument/2006/relationships/image" Target="../media/image48.wmf"/><Relationship Id="rId21" Type="http://schemas.openxmlformats.org/officeDocument/2006/relationships/image" Target="../media/image66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17" Type="http://schemas.openxmlformats.org/officeDocument/2006/relationships/image" Target="../media/image62.wmf"/><Relationship Id="rId25" Type="http://schemas.openxmlformats.org/officeDocument/2006/relationships/image" Target="../media/image70.wmf"/><Relationship Id="rId2" Type="http://schemas.openxmlformats.org/officeDocument/2006/relationships/image" Target="../media/image47.wmf"/><Relationship Id="rId16" Type="http://schemas.openxmlformats.org/officeDocument/2006/relationships/image" Target="../media/image61.wmf"/><Relationship Id="rId20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24" Type="http://schemas.openxmlformats.org/officeDocument/2006/relationships/image" Target="../media/image69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23" Type="http://schemas.openxmlformats.org/officeDocument/2006/relationships/image" Target="../media/image68.wmf"/><Relationship Id="rId10" Type="http://schemas.openxmlformats.org/officeDocument/2006/relationships/image" Target="../media/image55.wmf"/><Relationship Id="rId19" Type="http://schemas.openxmlformats.org/officeDocument/2006/relationships/image" Target="../media/image64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Relationship Id="rId22" Type="http://schemas.openxmlformats.org/officeDocument/2006/relationships/image" Target="../media/image67.wmf"/><Relationship Id="rId27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8641"/>
            <a:ext cx="7773987" cy="2016224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PATOFYZIOLOGIE </a:t>
            </a:r>
            <a:br>
              <a:rPr lang="cs-CZ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TĚLESNÉ ZÁTĚŽE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88768"/>
            <a:ext cx="6400800" cy="1752600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APKIN 2015/2016</a:t>
            </a:r>
          </a:p>
          <a:p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</a:rPr>
              <a:t>FSpS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MU Brno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42088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světová krize zdravotní péče</a:t>
            </a:r>
          </a:p>
          <a:p>
            <a:pPr>
              <a:buFontTx/>
              <a:buChar char="-"/>
            </a:pP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dědičnost versus životní styl </a:t>
            </a:r>
          </a:p>
          <a:p>
            <a:pPr>
              <a:buFontTx/>
              <a:buChar char="-"/>
            </a:pP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hromadná neinfekční onemocnění</a:t>
            </a:r>
          </a:p>
          <a:p>
            <a:pPr>
              <a:buFontTx/>
              <a:buChar char="-"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inzulinová rezistence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84963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Může klesat počet pacientů,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když množství lidí na zeměkouli se stále zvyšuje? </a:t>
            </a:r>
          </a:p>
          <a:p>
            <a:pPr algn="ctr">
              <a:spcBef>
                <a:spcPct val="50000"/>
              </a:spcBef>
            </a:pPr>
            <a:r>
              <a:rPr lang="cs-CZ" sz="3600" b="1">
                <a:solidFill>
                  <a:srgbClr val="FF0000"/>
                </a:solidFill>
                <a:latin typeface="Algerian" pitchFamily="82" charset="0"/>
              </a:rPr>
              <a:t>Ano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Absolutní a zejména relativní počet nemocných lidí                     může výrazně klesat</a:t>
            </a:r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r>
              <a:rPr lang="cs-CZ" sz="2400" b="1"/>
              <a:t>Nezbytné, aby lidé svým životním stylem vzniku onemocnění preventivně bránili</a:t>
            </a:r>
            <a:endParaRPr lang="en-US" sz="2400" b="1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4284663" y="3284538"/>
            <a:ext cx="574675" cy="1439862"/>
          </a:xfrm>
          <a:prstGeom prst="downArrow">
            <a:avLst>
              <a:gd name="adj1" fmla="val 50000"/>
              <a:gd name="adj2" fmla="val 626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  <p:bldP spid="15363" grpId="0" animBg="1"/>
      <p:bldP spid="15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56932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FF0000"/>
                </a:solidFill>
              </a:rPr>
              <a:t>ŽIVOTNÍ STYL</a:t>
            </a:r>
            <a:r>
              <a:rPr lang="cs-CZ" b="1"/>
              <a:t> Z BIOLOGICKÉHO HLEDISKA  </a:t>
            </a:r>
          </a:p>
          <a:p>
            <a:pPr algn="ctr">
              <a:spcBef>
                <a:spcPct val="50000"/>
              </a:spcBef>
            </a:pPr>
            <a:r>
              <a:rPr lang="cs-CZ" sz="2000" b="1"/>
              <a:t>komplexní reakce člověka na široké působení prostředí</a:t>
            </a:r>
          </a:p>
          <a:p>
            <a:pPr algn="ctr">
              <a:spcBef>
                <a:spcPct val="50000"/>
              </a:spcBef>
            </a:pPr>
            <a:r>
              <a:rPr lang="cs-CZ" sz="2000" b="1"/>
              <a:t>projevuje se ve všech oblastech jeho existence</a:t>
            </a:r>
          </a:p>
          <a:p>
            <a:pPr>
              <a:spcBef>
                <a:spcPct val="50000"/>
              </a:spcBef>
            </a:pPr>
            <a:endParaRPr lang="cs-CZ" sz="2000"/>
          </a:p>
          <a:p>
            <a:pPr algn="ctr">
              <a:spcBef>
                <a:spcPct val="50000"/>
              </a:spcBef>
            </a:pPr>
            <a:r>
              <a:rPr lang="cs-CZ" sz="2000" b="1"/>
              <a:t>Jestliže životní styl neodpovídá biologickým dispozicím člověka</a:t>
            </a:r>
          </a:p>
          <a:p>
            <a:pPr>
              <a:spcBef>
                <a:spcPct val="50000"/>
              </a:spcBef>
            </a:pPr>
            <a:endParaRPr lang="cs-CZ" sz="2000"/>
          </a:p>
          <a:p>
            <a:pPr algn="ctr">
              <a:spcBef>
                <a:spcPct val="50000"/>
              </a:spcBef>
            </a:pPr>
            <a:endParaRPr lang="cs-CZ" sz="2400"/>
          </a:p>
          <a:p>
            <a:pPr algn="ctr">
              <a:spcBef>
                <a:spcPct val="50000"/>
              </a:spcBef>
            </a:pPr>
            <a:endParaRPr lang="cs-CZ" sz="2000" b="1"/>
          </a:p>
          <a:p>
            <a:pPr algn="ctr">
              <a:spcBef>
                <a:spcPct val="50000"/>
              </a:spcBef>
            </a:pPr>
            <a:endParaRPr lang="cs-CZ" sz="2000" b="1"/>
          </a:p>
          <a:p>
            <a:pPr algn="ctr">
              <a:spcBef>
                <a:spcPct val="50000"/>
              </a:spcBef>
            </a:pPr>
            <a:r>
              <a:rPr lang="cs-CZ" sz="2000" b="1"/>
              <a:t>poškození jeho organismu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284663" y="3141663"/>
            <a:ext cx="574675" cy="1439862"/>
          </a:xfrm>
          <a:prstGeom prst="downArrow">
            <a:avLst>
              <a:gd name="adj1" fmla="val 50000"/>
              <a:gd name="adj2" fmla="val 626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  <p:pic>
        <p:nvPicPr>
          <p:cNvPr id="16388" name="Picture 4" descr="ill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141663"/>
            <a:ext cx="2143125" cy="3314700"/>
          </a:xfrm>
          <a:prstGeom prst="rect">
            <a:avLst/>
          </a:prstGeom>
          <a:noFill/>
        </p:spPr>
      </p:pic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  <p:bldP spid="16387" grpId="0" uiExpand="1" animBg="1"/>
      <p:bldP spid="163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5693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</a:rPr>
              <a:t>ŽIVOTNÍ STYL</a:t>
            </a:r>
            <a:r>
              <a:rPr lang="cs-CZ" sz="2400" b="1"/>
              <a:t>   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Biologické dispozice jsou podmíněny geneticky 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Mimo jiné vyjádřeny schopností dlouhodobě odolávat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silnému psychickému a fyzickému stresu</a:t>
            </a:r>
          </a:p>
          <a:p>
            <a:pPr algn="ctr">
              <a:spcBef>
                <a:spcPct val="50000"/>
              </a:spcBef>
            </a:pPr>
            <a:r>
              <a:rPr lang="cs-CZ" sz="2400"/>
              <a:t>Míra odolnosti organismu je tedy určena poměrem</a:t>
            </a:r>
          </a:p>
          <a:p>
            <a:pPr algn="ctr">
              <a:spcBef>
                <a:spcPct val="50000"/>
              </a:spcBef>
            </a:pPr>
            <a:r>
              <a:rPr lang="cs-CZ" sz="2800">
                <a:solidFill>
                  <a:schemeClr val="accent2"/>
                </a:solidFill>
              </a:rPr>
              <a:t>mezi genetickou predispozicí a životním stylem</a:t>
            </a:r>
          </a:p>
        </p:txBody>
      </p:sp>
      <p:pic>
        <p:nvPicPr>
          <p:cNvPr id="17411" name="Picture 3" descr="hered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437063"/>
            <a:ext cx="2857500" cy="1524000"/>
          </a:xfrm>
          <a:prstGeom prst="rect">
            <a:avLst/>
          </a:prstGeom>
          <a:noFill/>
        </p:spPr>
      </p:pic>
      <p:pic>
        <p:nvPicPr>
          <p:cNvPr id="17412" name="Picture 4" descr="ar_0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429000"/>
            <a:ext cx="2809875" cy="3048000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24300" y="4797425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/>
              <a:t>+</a:t>
            </a:r>
            <a:endParaRPr lang="en-US" sz="3600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3" grpId="0"/>
      <p:bldP spid="174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cs-CZ"/>
              <a:t>   </a:t>
            </a:r>
            <a:r>
              <a:rPr lang="cs-CZ" sz="3600" b="1">
                <a:latin typeface="Arial Narrow" pitchFamily="34" charset="0"/>
              </a:rPr>
              <a:t>Od vzniku Homo sapiens sapiens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(minimálně 50 tisíc let)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se člověk z biologického hlediska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prakticky nezměnil. </a:t>
            </a:r>
          </a:p>
          <a:p>
            <a:pPr>
              <a:buFontTx/>
              <a:buNone/>
            </a:pPr>
            <a:r>
              <a:rPr lang="cs-CZ" b="1"/>
              <a:t>   </a:t>
            </a:r>
            <a:endParaRPr lang="cs-CZ"/>
          </a:p>
        </p:txBody>
      </p:sp>
      <p:pic>
        <p:nvPicPr>
          <p:cNvPr id="18436" name="Picture 4" descr="ADAME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66938"/>
            <a:ext cx="4672013" cy="4691062"/>
          </a:xfrm>
          <a:prstGeom prst="rect">
            <a:avLst/>
          </a:prstGeom>
          <a:noFill/>
        </p:spPr>
      </p:pic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 advAuto="0"/>
      <p:bldP spid="184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990600" y="5410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6516688" y="5562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1981200"/>
          </a:xfrm>
          <a:noFill/>
          <a:ln/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cs-CZ"/>
              <a:t>   </a:t>
            </a:r>
            <a:r>
              <a:rPr lang="cs-CZ" sz="3600" b="1">
                <a:latin typeface="Arial Narrow" pitchFamily="34" charset="0"/>
              </a:rPr>
              <a:t>Od vzniku Homo sapiens sapiens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(minimálně 50 tisíc let)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se člověk z biologického hlediska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prakticky nezměnil. 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 </a:t>
            </a: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7788275" y="0"/>
          <a:ext cx="1355725" cy="3124200"/>
        </p:xfrm>
        <a:graphic>
          <a:graphicData uri="http://schemas.openxmlformats.org/presentationml/2006/ole">
            <p:oleObj spid="_x0000_s20486" name="CorelDRAW" r:id="rId3" imgW="1202760" imgH="2769480" progId="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0" y="3609975"/>
          <a:ext cx="3505200" cy="3275013"/>
        </p:xfrm>
        <a:graphic>
          <a:graphicData uri="http://schemas.openxmlformats.org/presentationml/2006/ole">
            <p:oleObj spid="_x0000_s20487" name="CorelDRAW" r:id="rId4" imgW="2770560" imgH="2588760" progId="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6553200" y="4572000"/>
          <a:ext cx="2335213" cy="1735138"/>
        </p:xfrm>
        <a:graphic>
          <a:graphicData uri="http://schemas.openxmlformats.org/presentationml/2006/ole">
            <p:oleObj spid="_x0000_s20488" name="CorelDRAW" r:id="rId5" imgW="2758320" imgH="2048760" progId="">
              <p:embed/>
            </p:oleObj>
          </a:graphicData>
        </a:graphic>
      </p:graphicFrame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85800" y="2438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3600" b="1">
                <a:latin typeface="Arial Narrow" pitchFamily="34" charset="0"/>
              </a:rPr>
              <a:t> Struktura a funkce jeho řídících 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3600" b="1">
                <a:latin typeface="Arial Narrow" pitchFamily="34" charset="0"/>
              </a:rPr>
              <a:t>a výkonných systémů odpovídá potřebám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lovce</a:t>
            </a:r>
            <a:r>
              <a:rPr lang="cs-CZ" sz="3600" b="1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cs-CZ" sz="3600" b="1">
                <a:latin typeface="Arial Narrow" pitchFamily="34" charset="0"/>
              </a:rPr>
              <a:t>a …..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90" grpId="0" uiExpand="1" build="p" autoUpdateAnimBg="0" advAuto="0"/>
      <p:bldP spid="204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4114800"/>
          </a:xfrm>
          <a:noFill/>
          <a:ln/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cs-CZ" dirty="0"/>
              <a:t>   </a:t>
            </a:r>
            <a:r>
              <a:rPr lang="cs-CZ" sz="3600" b="1" dirty="0">
                <a:latin typeface="Arial Narrow" pitchFamily="34" charset="0"/>
              </a:rPr>
              <a:t>Od vzniku Homo sapiens </a:t>
            </a:r>
            <a:r>
              <a:rPr lang="cs-CZ" sz="3600" b="1" dirty="0" err="1">
                <a:latin typeface="Arial Narrow" pitchFamily="34" charset="0"/>
              </a:rPr>
              <a:t>sapiens</a:t>
            </a:r>
            <a:r>
              <a:rPr lang="cs-CZ" sz="3600" b="1" dirty="0">
                <a:latin typeface="Arial Narrow" pitchFamily="34" charset="0"/>
              </a:rPr>
              <a:t>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 dirty="0">
                <a:latin typeface="Arial Narrow" pitchFamily="34" charset="0"/>
              </a:rPr>
              <a:t>(minimálně 50 tisíc let)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 dirty="0">
                <a:latin typeface="Arial Narrow" pitchFamily="34" charset="0"/>
              </a:rPr>
              <a:t>se člověk z biologického hlediska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 dirty="0">
                <a:latin typeface="Arial Narrow" pitchFamily="34" charset="0"/>
              </a:rPr>
              <a:t>prakticky nezměnil. </a:t>
            </a:r>
          </a:p>
          <a:p>
            <a:pPr algn="ctr">
              <a:buFontTx/>
              <a:buNone/>
            </a:pPr>
            <a:r>
              <a:rPr lang="cs-CZ" sz="3600" b="1" dirty="0">
                <a:latin typeface="Arial Narrow" pitchFamily="34" charset="0"/>
              </a:rPr>
              <a:t> Struktura a funkce jeho řídících </a:t>
            </a:r>
          </a:p>
          <a:p>
            <a:pPr algn="ctr">
              <a:buFontTx/>
              <a:buNone/>
            </a:pPr>
            <a:r>
              <a:rPr lang="cs-CZ" sz="3600" b="1" dirty="0">
                <a:latin typeface="Arial Narrow" pitchFamily="34" charset="0"/>
              </a:rPr>
              <a:t>a výkonných systémů odpovídá potřebám</a:t>
            </a:r>
          </a:p>
          <a:p>
            <a:pPr algn="ctr">
              <a:buFontTx/>
              <a:buNone/>
            </a:pPr>
            <a:r>
              <a:rPr lang="cs-CZ" sz="4000" b="1" dirty="0">
                <a:latin typeface="Arial Narrow" pitchFamily="34" charset="0"/>
              </a:rPr>
              <a:t>lovce</a:t>
            </a:r>
            <a:r>
              <a:rPr lang="cs-CZ" sz="3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cs-CZ" sz="3600" b="1" dirty="0">
                <a:latin typeface="Arial Narrow" pitchFamily="34" charset="0"/>
              </a:rPr>
              <a:t>a </a:t>
            </a: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sběrače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419600" y="36576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sběrače</a:t>
            </a:r>
            <a:endParaRPr lang="cs-CZ" sz="3200" b="1">
              <a:latin typeface="Times New Roman" pitchFamily="18" charset="0"/>
            </a:endParaRPr>
          </a:p>
        </p:txBody>
      </p:sp>
      <p:pic>
        <p:nvPicPr>
          <p:cNvPr id="21509" name="Picture 5" descr="GOOSBE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943600"/>
            <a:ext cx="838200" cy="461963"/>
          </a:xfrm>
          <a:prstGeom prst="rect">
            <a:avLst/>
          </a:prstGeom>
          <a:noFill/>
        </p:spPr>
      </p:pic>
      <p:pic>
        <p:nvPicPr>
          <p:cNvPr id="21510" name="Picture 6" descr="CARR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715000"/>
            <a:ext cx="1066800" cy="346075"/>
          </a:xfrm>
          <a:prstGeom prst="rect">
            <a:avLst/>
          </a:prstGeom>
          <a:noFill/>
        </p:spPr>
      </p:pic>
      <p:pic>
        <p:nvPicPr>
          <p:cNvPr id="21511" name="Picture 7" descr="MU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334000"/>
            <a:ext cx="1109663" cy="1141413"/>
          </a:xfrm>
          <a:prstGeom prst="rect">
            <a:avLst/>
          </a:prstGeom>
          <a:noFill/>
        </p:spPr>
      </p:pic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7380288" y="4572000"/>
          <a:ext cx="1508125" cy="1960563"/>
        </p:xfrm>
        <a:graphic>
          <a:graphicData uri="http://schemas.openxmlformats.org/presentationml/2006/ole">
            <p:oleObj spid="_x0000_s21512" name="CorelDRAW" r:id="rId6" imgW="2128680" imgH="2766240" progId="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304800" y="2362200"/>
          <a:ext cx="1681163" cy="4246563"/>
        </p:xfrm>
        <a:graphic>
          <a:graphicData uri="http://schemas.openxmlformats.org/presentationml/2006/ole">
            <p:oleObj spid="_x0000_s21513" name="CorelDRAW" r:id="rId7" imgW="1094400" imgH="2766240" progId="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733800" y="4343400"/>
          <a:ext cx="1014413" cy="1951038"/>
        </p:xfrm>
        <a:graphic>
          <a:graphicData uri="http://schemas.openxmlformats.org/presentationml/2006/ole">
            <p:oleObj spid="_x0000_s21514" name="CorelDRAW" r:id="rId8" imgW="1431000" imgH="2753280" progId="">
              <p:embed/>
            </p:oleObj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7788275" y="0"/>
          <a:ext cx="1355725" cy="3124200"/>
        </p:xfrm>
        <a:graphic>
          <a:graphicData uri="http://schemas.openxmlformats.org/presentationml/2006/ole">
            <p:oleObj spid="_x0000_s21515" name="CorelDRAW" r:id="rId9" imgW="1202760" imgH="2769480" progId="">
              <p:embed/>
            </p:oleObj>
          </a:graphicData>
        </a:graphic>
      </p:graphicFrame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+mn-lt"/>
              </a:rPr>
              <a:t>Člověk byl navíc vystaven </a:t>
            </a:r>
          </a:p>
          <a:p>
            <a:pPr algn="ctr"/>
            <a:r>
              <a:rPr lang="cs-CZ" sz="2800" dirty="0" smtClean="0">
                <a:latin typeface="+mn-lt"/>
              </a:rPr>
              <a:t>extrémně vysokým nebo nízkým teplotám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b="1" dirty="0" smtClean="0">
                <a:latin typeface="+mn-lt"/>
              </a:rPr>
              <a:t>Dlouhotrvající</a:t>
            </a:r>
            <a:r>
              <a:rPr lang="cs-CZ" sz="2800" dirty="0" smtClean="0">
                <a:latin typeface="+mn-lt"/>
              </a:rPr>
              <a:t> pohybová aktivita </a:t>
            </a:r>
          </a:p>
          <a:p>
            <a:pPr algn="ctr"/>
            <a:r>
              <a:rPr lang="cs-CZ" sz="2800" dirty="0" smtClean="0">
                <a:latin typeface="+mn-lt"/>
              </a:rPr>
              <a:t>většinou </a:t>
            </a:r>
            <a:r>
              <a:rPr lang="cs-CZ" sz="2800" b="1" dirty="0" smtClean="0">
                <a:latin typeface="+mn-lt"/>
              </a:rPr>
              <a:t>střední intenzity </a:t>
            </a:r>
          </a:p>
          <a:p>
            <a:pPr algn="ctr"/>
            <a:r>
              <a:rPr lang="cs-CZ" sz="2800" dirty="0" smtClean="0">
                <a:latin typeface="+mn-lt"/>
              </a:rPr>
              <a:t>(v souvislosti se získáváním potravy) 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dirty="0" smtClean="0">
                <a:latin typeface="+mn-lt"/>
              </a:rPr>
              <a:t>nezbytnou </a:t>
            </a:r>
            <a:r>
              <a:rPr lang="cs-CZ" sz="2800" b="1" dirty="0" smtClean="0">
                <a:latin typeface="+mn-lt"/>
              </a:rPr>
              <a:t>součástí životního stylu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4427984" y="3645024"/>
            <a:ext cx="288032" cy="9361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dirty="0" smtClean="0">
                <a:latin typeface="+mn-lt"/>
              </a:rPr>
              <a:t>Požadavky na energetický metabolismus 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b="1" dirty="0" smtClean="0">
                <a:latin typeface="+mn-lt"/>
              </a:rPr>
              <a:t>selektivní tlak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dirty="0" smtClean="0">
                <a:latin typeface="+mn-lt"/>
              </a:rPr>
              <a:t>favorizoval </a:t>
            </a:r>
            <a:r>
              <a:rPr lang="cs-CZ" sz="2800" b="1" dirty="0" smtClean="0">
                <a:latin typeface="+mn-lt"/>
              </a:rPr>
              <a:t>přežití a reprodukci </a:t>
            </a:r>
            <a:r>
              <a:rPr lang="cs-CZ" sz="2800" dirty="0" smtClean="0">
                <a:latin typeface="+mn-lt"/>
              </a:rPr>
              <a:t>jedinců</a:t>
            </a:r>
          </a:p>
          <a:p>
            <a:pPr algn="ctr"/>
            <a:r>
              <a:rPr lang="cs-CZ" sz="2800" b="1" dirty="0" smtClean="0">
                <a:latin typeface="+mn-lt"/>
              </a:rPr>
              <a:t>geneticky predisponovaných k existenci </a:t>
            </a:r>
            <a:r>
              <a:rPr lang="cs-CZ" sz="2800" dirty="0" smtClean="0">
                <a:latin typeface="+mn-lt"/>
              </a:rPr>
              <a:t>(přežití)</a:t>
            </a:r>
          </a:p>
          <a:p>
            <a:pPr algn="ctr"/>
            <a:r>
              <a:rPr lang="cs-CZ" sz="2800" dirty="0" smtClean="0">
                <a:latin typeface="+mn-lt"/>
              </a:rPr>
              <a:t>v takto fyzicky náročném prostředí </a:t>
            </a:r>
          </a:p>
          <a:p>
            <a:pPr algn="ctr"/>
            <a:endParaRPr lang="cs-CZ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355976" y="141277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355976" y="2708920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V posledním století progresivní 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pokles úrovně habituální pohybové aktivity </a:t>
            </a:r>
          </a:p>
          <a:p>
            <a:pPr algn="ctr"/>
            <a:r>
              <a:rPr lang="cs-CZ" sz="2800" dirty="0" smtClean="0"/>
              <a:t>+ relativní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přejídání</a:t>
            </a:r>
            <a:r>
              <a:rPr lang="cs-CZ" sz="2800" b="1" dirty="0" smtClean="0"/>
              <a:t> </a:t>
            </a:r>
            <a:r>
              <a:rPr lang="cs-CZ" sz="2800" dirty="0" smtClean="0"/>
              <a:t>potravou </a:t>
            </a:r>
          </a:p>
          <a:p>
            <a:pPr algn="ctr"/>
            <a:r>
              <a:rPr lang="cs-CZ" sz="2800" dirty="0" smtClean="0"/>
              <a:t>bohatou na cukry a živočišné tuky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Životní styl většiny populace v rozvinutých zemích </a:t>
            </a:r>
          </a:p>
          <a:p>
            <a:pPr algn="ctr"/>
            <a:r>
              <a:rPr lang="cs-CZ" sz="2800" dirty="0" smtClean="0"/>
              <a:t>:</a:t>
            </a:r>
          </a:p>
          <a:p>
            <a:pPr algn="ctr"/>
            <a:r>
              <a:rPr lang="cs-CZ" sz="2800" dirty="0" smtClean="0"/>
              <a:t>odlišný od životního stylu dominujícího v průběhu evoluce </a:t>
            </a:r>
          </a:p>
          <a:p>
            <a:pPr algn="ctr"/>
            <a:endParaRPr lang="cs-CZ" sz="2800" dirty="0" smtClean="0"/>
          </a:p>
          <a:p>
            <a:pPr algn="ctr"/>
            <a:endParaRPr lang="cs-CZ" sz="2800" dirty="0" smtClean="0"/>
          </a:p>
          <a:p>
            <a:pPr algn="ctr"/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formoval naše genomy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i="1" dirty="0" smtClean="0"/>
              <a:t>(soubor veškeré genetické informace uložené v DNA konkrétního organismu zahrnující všechny kódující i nekódující sekvence DNA)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99992" y="4365104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Existující populace – většinou potomci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masivní migrace a hladomory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genomické profity získané v průběhu vývoje 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Za současných životních podmínek </a:t>
            </a:r>
          </a:p>
          <a:p>
            <a:pPr algn="ctr"/>
            <a:r>
              <a:rPr lang="cs-CZ" sz="2800" dirty="0" smtClean="0"/>
              <a:t>velké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 vzniku metabolických 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kardiovaskulárních onemocnění 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400" b="1" i="1" dirty="0" smtClean="0">
                <a:solidFill>
                  <a:srgbClr val="C00000"/>
                </a:solidFill>
              </a:rPr>
              <a:t>Abnormální výskyt </a:t>
            </a:r>
            <a:r>
              <a:rPr lang="cs-CZ" sz="2000" b="1" i="1" dirty="0" smtClean="0"/>
              <a:t>některých závažných </a:t>
            </a:r>
          </a:p>
          <a:p>
            <a:pPr algn="ctr"/>
            <a:r>
              <a:rPr lang="cs-CZ" sz="2000" b="1" i="1" dirty="0" smtClean="0"/>
              <a:t>komplexních chronických onemocnění </a:t>
            </a:r>
          </a:p>
          <a:p>
            <a:pPr algn="ctr"/>
            <a:r>
              <a:rPr lang="cs-CZ" sz="2000" b="1" i="1" dirty="0" smtClean="0"/>
              <a:t>v populaci, u které došlo k </a:t>
            </a:r>
            <a:r>
              <a:rPr lang="cs-CZ" sz="2400" b="1" i="1" dirty="0" smtClean="0">
                <a:solidFill>
                  <a:srgbClr val="C00000"/>
                </a:solidFill>
              </a:rPr>
              <a:t>rychlému přechodu </a:t>
            </a:r>
            <a:endParaRPr lang="cs-CZ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cs-CZ" sz="2000" b="1" i="1" dirty="0" smtClean="0"/>
              <a:t>z tradičního životního stylu </a:t>
            </a:r>
          </a:p>
          <a:p>
            <a:pPr algn="ctr"/>
            <a:r>
              <a:rPr lang="cs-CZ" sz="2000" b="1" i="1" dirty="0" smtClean="0"/>
              <a:t>(práce na poli a konzumace zdravé stravy) </a:t>
            </a:r>
          </a:p>
          <a:p>
            <a:pPr algn="ctr"/>
            <a:r>
              <a:rPr lang="cs-CZ" sz="2000" b="1" i="1" dirty="0" smtClean="0"/>
              <a:t>k západnímu způsobu života </a:t>
            </a: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rgbClr val="C00000"/>
                </a:solidFill>
              </a:rPr>
              <a:t>Indiáni kmene </a:t>
            </a:r>
            <a:r>
              <a:rPr lang="cs-CZ" sz="2000" b="1" i="1" dirty="0" err="1" smtClean="0">
                <a:solidFill>
                  <a:srgbClr val="C00000"/>
                </a:solidFill>
              </a:rPr>
              <a:t>Pima</a:t>
            </a:r>
            <a:endParaRPr lang="cs-CZ" sz="2000" b="1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rgbClr val="C00000"/>
                </a:solidFill>
              </a:rPr>
              <a:t>aljašské domorodé kmeny </a:t>
            </a: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rgbClr val="C00000"/>
                </a:solidFill>
              </a:rPr>
              <a:t>obyvatelé Polynésie </a:t>
            </a:r>
            <a:r>
              <a:rPr lang="cs-CZ" sz="2400" b="1" i="1" dirty="0" smtClean="0">
                <a:solidFill>
                  <a:srgbClr val="C00000"/>
                </a:solidFill>
              </a:rPr>
              <a:t>    </a:t>
            </a:r>
          </a:p>
          <a:p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1331640" y="2132856"/>
            <a:ext cx="619268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463" y="115888"/>
            <a:ext cx="5275262" cy="5408612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5661025"/>
            <a:ext cx="8569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Total U.S. Health Care Expenditures (Panel A) and Percentage </a:t>
            </a:r>
            <a:endParaRPr lang="cs-CZ" b="1"/>
          </a:p>
          <a:p>
            <a:pPr algn="ctr"/>
            <a:r>
              <a:rPr lang="en-US" b="1"/>
              <a:t>of Insured Americans Who Were Covered </a:t>
            </a:r>
            <a:endParaRPr lang="cs-CZ" b="1"/>
          </a:p>
          <a:p>
            <a:pPr algn="ctr"/>
            <a:r>
              <a:rPr lang="en-US" b="1"/>
              <a:t>by Employment-Based Health Insurance (Panel B), 1997–2007.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00113" y="2852738"/>
            <a:ext cx="7559675" cy="3816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GENY  </a:t>
            </a:r>
            <a:r>
              <a:rPr lang="cs-CZ" sz="2000" b="1" dirty="0" smtClean="0">
                <a:solidFill>
                  <a:srgbClr val="002060"/>
                </a:solidFill>
              </a:rPr>
              <a:t>= potrubí  </a:t>
            </a:r>
            <a:r>
              <a:rPr lang="cs-CZ" sz="2000" b="1" dirty="0" smtClean="0"/>
              <a:t>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komunikace mezi zevním prostředím a buňkami našeho těla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Odpovědi na signály zevního prostředí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hormonální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metabolické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nervové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Projevují se jako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fenotypy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(měřitelné odpovědi na genovou transkripci a translaci)</a:t>
            </a:r>
          </a:p>
          <a:p>
            <a:pPr algn="ctr"/>
            <a:endParaRPr lang="cs-CZ" sz="2000" b="1" dirty="0" smtClean="0"/>
          </a:p>
        </p:txBody>
      </p:sp>
      <p:pic>
        <p:nvPicPr>
          <p:cNvPr id="37890" name="Picture 2" descr="http://upload.wikimedia.org/wikipedia/commons/thumb/0/07/Gene.png/270px-G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83967"/>
            <a:ext cx="2571750" cy="205740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059832" y="256490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změny tkání a orgánů</a:t>
            </a:r>
            <a:endParaRPr lang="cs-CZ" sz="2000" dirty="0"/>
          </a:p>
        </p:txBody>
      </p:sp>
      <p:sp>
        <p:nvSpPr>
          <p:cNvPr id="5" name="Pravá složená závorka 4"/>
          <p:cNvSpPr/>
          <p:nvPr/>
        </p:nvSpPr>
        <p:spPr>
          <a:xfrm>
            <a:off x="2555776" y="2348880"/>
            <a:ext cx="288032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Zdravotní důsledky životního stylu (ŽS)</a:t>
            </a:r>
          </a:p>
          <a:p>
            <a:pPr algn="ctr"/>
            <a:r>
              <a:rPr lang="cs-CZ" sz="2000" i="1" dirty="0" smtClean="0"/>
              <a:t>(ŽS = „environmentální“ projev)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spoluvytvářeny našimi geny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dirty="0" smtClean="0"/>
              <a:t>(hormonální, metabolické a nervové odpovědi na signály zevního prostředí)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Transport těchto signálů</a:t>
            </a:r>
          </a:p>
          <a:p>
            <a:pPr algn="ctr"/>
            <a:r>
              <a:rPr lang="cs-CZ" sz="2000" b="1" dirty="0" smtClean="0"/>
              <a:t>částečně záleží na struktuře a funkcích našeho genomu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Proto - stejný pohybový režim nebo stejné dávky PA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individuální odpovědi se výrazně liší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 pohybové intervenci výrazné změny ve fenotypech onemocnění </a:t>
            </a:r>
            <a:r>
              <a:rPr lang="cs-CZ" b="1" i="1" dirty="0" smtClean="0"/>
              <a:t>(např. koncentrace krevního cukru nebo lipidů, adipozita, krevní tlak, atd.)</a:t>
            </a:r>
            <a:r>
              <a:rPr lang="cs-CZ" sz="2000" b="1" dirty="0" smtClean="0"/>
              <a:t>, 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 stejné pohybové intervenci je výsledek intervence nulový   </a:t>
            </a:r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4499992" y="1124744"/>
            <a:ext cx="0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5576" y="2492896"/>
            <a:ext cx="7416824" cy="72008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499992" y="3861048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52400"/>
            <a:ext cx="693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600" b="1">
                <a:latin typeface="Arial Narrow" pitchFamily="34" charset="0"/>
              </a:rPr>
              <a:t>Přirozená (habituální) PA měla </a:t>
            </a:r>
          </a:p>
          <a:p>
            <a:pPr algn="ctr" eaLnBrk="0" hangingPunct="0"/>
            <a:r>
              <a:rPr lang="cs-CZ" sz="3600" b="1">
                <a:latin typeface="Arial Narrow" pitchFamily="34" charset="0"/>
              </a:rPr>
              <a:t>střední intenzitu a trvala </a:t>
            </a:r>
          </a:p>
          <a:p>
            <a:pPr algn="ctr" eaLnBrk="0" hangingPunct="0"/>
            <a:r>
              <a:rPr lang="cs-CZ" sz="3600" b="1">
                <a:latin typeface="Arial Narrow" pitchFamily="34" charset="0"/>
              </a:rPr>
              <a:t>pravidelně několik hodin denně</a:t>
            </a:r>
            <a:endParaRPr lang="cs-CZ" sz="2800">
              <a:latin typeface="Arial Narrow" pitchFamily="34" charset="0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-3217863" y="2209800"/>
          <a:ext cx="3217863" cy="3409950"/>
        </p:xfrm>
        <a:graphic>
          <a:graphicData uri="http://schemas.openxmlformats.org/presentationml/2006/ole">
            <p:oleObj spid="_x0000_s22531" name="CorelDRAW" r:id="rId3" imgW="2611440" imgH="2767680" progId="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400800" y="152400"/>
          <a:ext cx="2562225" cy="1571625"/>
        </p:xfrm>
        <a:graphic>
          <a:graphicData uri="http://schemas.openxmlformats.org/presentationml/2006/ole">
            <p:oleObj spid="_x0000_s22532" name="CorelDRAW" r:id="rId4" imgW="2575800" imgH="1581480" progId="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-5514975" y="2743200"/>
          <a:ext cx="5514975" cy="3051175"/>
        </p:xfrm>
        <a:graphic>
          <a:graphicData uri="http://schemas.openxmlformats.org/presentationml/2006/ole">
            <p:oleObj spid="_x0000_s22533" name="CorelDRAW" r:id="rId5" imgW="2768400" imgH="1531080" progId="">
              <p:embed/>
            </p:oleObj>
          </a:graphicData>
        </a:graphic>
      </p:graphicFrame>
      <p:pic>
        <p:nvPicPr>
          <p:cNvPr id="22534" name="Picture 6" descr="Shopping%20Street%2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2205038"/>
            <a:ext cx="5976938" cy="4483100"/>
          </a:xfrm>
          <a:prstGeom prst="rect">
            <a:avLst/>
          </a:prstGeom>
          <a:noFill/>
        </p:spPr>
      </p:pic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457200"/>
            <a:ext cx="9144000" cy="7315200"/>
          </a:xfrm>
        </p:spPr>
        <p:txBody>
          <a:bodyPr/>
          <a:lstStyle/>
          <a:p>
            <a:pPr>
              <a:buFontTx/>
              <a:buNone/>
            </a:pPr>
            <a:endParaRPr lang="cs-CZ"/>
          </a:p>
          <a:p>
            <a:pPr algn="ctr">
              <a:buFontTx/>
              <a:buNone/>
            </a:pPr>
            <a:r>
              <a:rPr lang="cs-CZ"/>
              <a:t>   </a:t>
            </a:r>
            <a:r>
              <a:rPr lang="cs-CZ" sz="3600" b="1">
                <a:latin typeface="Arial Narrow" pitchFamily="34" charset="0"/>
              </a:rPr>
              <a:t>Člověk je biologicky (morfologicky i funkčně) adaptován na uvedený způsob života, 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i když v současné době žije ve zcela jiných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podmínkách ‑ v urbanizované 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a vysoce technologické společnosti. </a:t>
            </a:r>
          </a:p>
        </p:txBody>
      </p:sp>
      <p:cxnSp>
        <p:nvCxnSpPr>
          <p:cNvPr id="23556" name="AutoShape 4"/>
          <p:cNvCxnSpPr>
            <a:cxnSpLocks noChangeShapeType="1"/>
            <a:stCxn id="0" idx="0"/>
            <a:endCxn id="0" idx="0"/>
          </p:cNvCxnSpPr>
          <p:nvPr/>
        </p:nvCxnSpPr>
        <p:spPr bwMode="auto">
          <a:xfrm rot="16200000">
            <a:off x="2640806" y="1740694"/>
            <a:ext cx="2174875" cy="6161088"/>
          </a:xfrm>
          <a:prstGeom prst="bentConnector3">
            <a:avLst>
              <a:gd name="adj1" fmla="val 11050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23557" name="Picture 5" descr="CHICA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1988" y="3733800"/>
            <a:ext cx="4672012" cy="2717800"/>
          </a:xfrm>
          <a:prstGeom prst="rect">
            <a:avLst/>
          </a:prstGeom>
          <a:noFill/>
        </p:spPr>
      </p:pic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28600" y="5908675"/>
          <a:ext cx="838200" cy="703263"/>
        </p:xfrm>
        <a:graphic>
          <a:graphicData uri="http://schemas.openxmlformats.org/presentationml/2006/ole">
            <p:oleObj spid="_x0000_s23558" name="CorelDRAW" r:id="rId5" imgW="2762640" imgH="2318400" progId="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066800" y="5638800"/>
          <a:ext cx="762000" cy="639763"/>
        </p:xfrm>
        <a:graphic>
          <a:graphicData uri="http://schemas.openxmlformats.org/presentationml/2006/ole">
            <p:oleObj spid="_x0000_s23559" name="CorelDRAW" r:id="rId6" imgW="2762640" imgH="2318400" progId="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752600" y="6096000"/>
          <a:ext cx="685800" cy="576263"/>
        </p:xfrm>
        <a:graphic>
          <a:graphicData uri="http://schemas.openxmlformats.org/presentationml/2006/ole">
            <p:oleObj spid="_x0000_s23560" name="CorelDRAW" r:id="rId7" imgW="2762640" imgH="2318400" progId="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838200" y="5105400"/>
          <a:ext cx="762000" cy="639763"/>
        </p:xfrm>
        <a:graphic>
          <a:graphicData uri="http://schemas.openxmlformats.org/presentationml/2006/ole">
            <p:oleObj spid="_x0000_s23561" name="CorelDRAW" r:id="rId8" imgW="2762640" imgH="2318400" progId="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1828800" y="5257800"/>
          <a:ext cx="762000" cy="639763"/>
        </p:xfrm>
        <a:graphic>
          <a:graphicData uri="http://schemas.openxmlformats.org/presentationml/2006/ole">
            <p:oleObj spid="_x0000_s23562" name="CorelDRAW" r:id="rId9" imgW="2762640" imgH="2318400" progId="">
              <p:embed/>
            </p:oleObj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2514600" y="5791200"/>
          <a:ext cx="762000" cy="639763"/>
        </p:xfrm>
        <a:graphic>
          <a:graphicData uri="http://schemas.openxmlformats.org/presentationml/2006/ole">
            <p:oleObj spid="_x0000_s23563" name="CorelDRAW" r:id="rId10" imgW="2762640" imgH="2318400" progId="">
              <p:embed/>
            </p:oleObj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2667000" y="5105400"/>
          <a:ext cx="762000" cy="639763"/>
        </p:xfrm>
        <a:graphic>
          <a:graphicData uri="http://schemas.openxmlformats.org/presentationml/2006/ole">
            <p:oleObj spid="_x0000_s23564" name="CorelDRAW" r:id="rId11" imgW="2762640" imgH="2318400" progId="">
              <p:embed/>
            </p:oleObj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1676400" y="4572000"/>
          <a:ext cx="762000" cy="639763"/>
        </p:xfrm>
        <a:graphic>
          <a:graphicData uri="http://schemas.openxmlformats.org/presentationml/2006/ole">
            <p:oleObj spid="_x0000_s23565" name="CorelDRAW" r:id="rId12" imgW="2762640" imgH="2318400" progId="">
              <p:embed/>
            </p:oleObj>
          </a:graphicData>
        </a:graphic>
      </p:graphicFrame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bldLvl="2" autoUpdateAnimBg="0" advAuto="0"/>
      <p:bldP spid="235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http://prabi2.inrialpes.fr/bamboo/IMG/jpg/evolu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4" y="818489"/>
            <a:ext cx="8966452" cy="4914767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796136" y="5445224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447800" y="1751013"/>
          <a:ext cx="6248400" cy="4445000"/>
        </p:xfrm>
        <a:graphic>
          <a:graphicData uri="http://schemas.openxmlformats.org/presentationml/2006/ole">
            <p:oleObj spid="_x0000_s26626" name="CorelDRAW" r:id="rId3" imgW="7502400" imgH="5336280" progId="">
              <p:embed/>
            </p:oleObj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HYPOKINEZE</a:t>
            </a:r>
          </a:p>
        </p:txBody>
      </p:sp>
      <p:pic>
        <p:nvPicPr>
          <p:cNvPr id="26628" name="Picture 4" descr="M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6838" cy="1524000"/>
          </a:xfrm>
          <a:prstGeom prst="rect">
            <a:avLst/>
          </a:prstGeom>
          <a:noFill/>
        </p:spPr>
      </p:pic>
      <p:pic>
        <p:nvPicPr>
          <p:cNvPr id="26629" name="Picture 5" descr="MPC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0"/>
            <a:ext cx="1828800" cy="1738313"/>
          </a:xfrm>
          <a:prstGeom prst="rect">
            <a:avLst/>
          </a:prstGeom>
          <a:noFill/>
        </p:spPr>
      </p:pic>
      <p:pic>
        <p:nvPicPr>
          <p:cNvPr id="26630" name="Picture 6" descr="SMA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1125" y="2438400"/>
            <a:ext cx="1412875" cy="1524000"/>
          </a:xfrm>
          <a:prstGeom prst="rect">
            <a:avLst/>
          </a:prstGeom>
          <a:noFill/>
        </p:spPr>
      </p:pic>
      <p:pic>
        <p:nvPicPr>
          <p:cNvPr id="26631" name="Picture 7" descr="W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29200"/>
            <a:ext cx="1597025" cy="1828800"/>
          </a:xfrm>
          <a:prstGeom prst="rect">
            <a:avLst/>
          </a:prstGeom>
          <a:noFill/>
        </p:spPr>
      </p:pic>
      <p:pic>
        <p:nvPicPr>
          <p:cNvPr id="26632" name="Picture 8" descr="WTWRITR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09800"/>
            <a:ext cx="1436688" cy="1828800"/>
          </a:xfrm>
          <a:prstGeom prst="rect">
            <a:avLst/>
          </a:prstGeom>
          <a:noFill/>
        </p:spPr>
      </p:pic>
      <p:pic>
        <p:nvPicPr>
          <p:cNvPr id="26633" name="Picture 9" descr="B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5486400"/>
            <a:ext cx="1828800" cy="1196975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657600" y="34290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200" b="1">
                <a:latin typeface="Arial Narrow" pitchFamily="34" charset="0"/>
              </a:rPr>
              <a:t>SEDAVÁ</a:t>
            </a:r>
          </a:p>
          <a:p>
            <a:pPr algn="ctr" eaLnBrk="0" hangingPunct="0"/>
            <a:r>
              <a:rPr lang="cs-CZ" sz="3200" b="1">
                <a:latin typeface="Arial Narrow" pitchFamily="34" charset="0"/>
              </a:rPr>
              <a:t>ZAMĚSTNÁNÍ</a:t>
            </a:r>
            <a:endParaRPr lang="cs-CZ" sz="2000" b="1">
              <a:latin typeface="Arial Narrow" pitchFamily="34" charset="0"/>
            </a:endParaRP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34" grpId="0" autoUpdateAnimBg="0"/>
      <p:bldP spid="266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-36513"/>
          <a:ext cx="9144000" cy="6894513"/>
        </p:xfrm>
        <a:graphic>
          <a:graphicData uri="http://schemas.openxmlformats.org/presentationml/2006/ole">
            <p:oleObj spid="_x0000_s27650" name="CorelDRAW" r:id="rId3" imgW="2775240" imgH="2093040" progId="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219200" y="2625725"/>
          <a:ext cx="6553200" cy="4232275"/>
        </p:xfrm>
        <a:graphic>
          <a:graphicData uri="http://schemas.openxmlformats.org/presentationml/2006/ole">
            <p:oleObj spid="_x0000_s27651" name="CorelDRAW" r:id="rId4" imgW="2775600" imgH="1792800" progId="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9144000" y="3657600"/>
          <a:ext cx="5486400" cy="3051175"/>
        </p:xfrm>
        <a:graphic>
          <a:graphicData uri="http://schemas.openxmlformats.org/presentationml/2006/ole">
            <p:oleObj spid="_x0000_s27652" name="CorelDRAW" r:id="rId5" imgW="2778120" imgH="1545840" progId="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-7543800" y="4495800"/>
          <a:ext cx="7191375" cy="2673350"/>
        </p:xfrm>
        <a:graphic>
          <a:graphicData uri="http://schemas.openxmlformats.org/presentationml/2006/ole">
            <p:oleObj spid="_x0000_s27653" name="CorelDRAW" r:id="rId6" imgW="2772000" imgH="1030320" progId="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9144000" y="5673725"/>
          <a:ext cx="2667000" cy="1184275"/>
        </p:xfrm>
        <a:graphic>
          <a:graphicData uri="http://schemas.openxmlformats.org/presentationml/2006/ole">
            <p:oleObj spid="_x0000_s27654" name="CorelDRAW" r:id="rId7" imgW="4608360" imgH="2046240" progId="">
              <p:embed/>
            </p:oleObj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HYPOKINEZE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  <p:bldP spid="276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UM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0988"/>
            <a:ext cx="6629400" cy="6519862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HYPOKINEZE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AK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879600" cy="1774825"/>
          </a:xfrm>
          <a:prstGeom prst="rect">
            <a:avLst/>
          </a:prstGeom>
          <a:noFill/>
        </p:spPr>
      </p:pic>
      <p:pic>
        <p:nvPicPr>
          <p:cNvPr id="29699" name="Picture 3" descr="DESSE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890588" cy="1447800"/>
          </a:xfrm>
          <a:prstGeom prst="rect">
            <a:avLst/>
          </a:prstGeom>
          <a:noFill/>
        </p:spPr>
      </p:pic>
      <p:pic>
        <p:nvPicPr>
          <p:cNvPr id="29700" name="Picture 4" descr="FRDEG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3000" y="0"/>
            <a:ext cx="1651000" cy="1573213"/>
          </a:xfrm>
          <a:prstGeom prst="rect">
            <a:avLst/>
          </a:prstGeom>
          <a:noFill/>
        </p:spPr>
      </p:pic>
      <p:pic>
        <p:nvPicPr>
          <p:cNvPr id="29701" name="Picture 5" descr="HOT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724400"/>
            <a:ext cx="1219200" cy="1193800"/>
          </a:xfrm>
          <a:prstGeom prst="rect">
            <a:avLst/>
          </a:prstGeom>
          <a:noFill/>
        </p:spPr>
      </p:pic>
      <p:pic>
        <p:nvPicPr>
          <p:cNvPr id="29702" name="Picture 6" descr="CHOCL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52400"/>
            <a:ext cx="1219200" cy="1133475"/>
          </a:xfrm>
          <a:prstGeom prst="rect">
            <a:avLst/>
          </a:prstGeom>
          <a:noFill/>
        </p:spPr>
      </p:pic>
      <p:pic>
        <p:nvPicPr>
          <p:cNvPr id="29703" name="Picture 7" descr="CHICKEN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90600"/>
            <a:ext cx="2870200" cy="1746250"/>
          </a:xfrm>
          <a:prstGeom prst="rect">
            <a:avLst/>
          </a:prstGeom>
          <a:noFill/>
        </p:spPr>
      </p:pic>
      <p:pic>
        <p:nvPicPr>
          <p:cNvPr id="29704" name="Picture 8" descr="ICCREA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5981700"/>
            <a:ext cx="519113" cy="876300"/>
          </a:xfrm>
          <a:prstGeom prst="rect">
            <a:avLst/>
          </a:prstGeom>
          <a:noFill/>
        </p:spPr>
      </p:pic>
      <p:pic>
        <p:nvPicPr>
          <p:cNvPr id="29705" name="Picture 9" descr="PLTFOOD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1600200"/>
            <a:ext cx="1879600" cy="1673225"/>
          </a:xfrm>
          <a:prstGeom prst="rect">
            <a:avLst/>
          </a:prstGeom>
          <a:noFill/>
        </p:spPr>
      </p:pic>
      <p:pic>
        <p:nvPicPr>
          <p:cNvPr id="29706" name="Picture 10" descr="PLTFOOD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3248025"/>
            <a:ext cx="2362200" cy="1781175"/>
          </a:xfrm>
          <a:prstGeom prst="rect">
            <a:avLst/>
          </a:prstGeom>
          <a:noFill/>
        </p:spPr>
      </p:pic>
      <p:pic>
        <p:nvPicPr>
          <p:cNvPr id="29707" name="Picture 11" descr="SANDWIC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5988050"/>
            <a:ext cx="1752600" cy="869950"/>
          </a:xfrm>
          <a:prstGeom prst="rect">
            <a:avLst/>
          </a:prstGeom>
          <a:noFill/>
        </p:spPr>
      </p:pic>
      <p:pic>
        <p:nvPicPr>
          <p:cNvPr id="29708" name="Picture 12" descr="SAUSG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0"/>
            <a:ext cx="1898650" cy="2651125"/>
          </a:xfrm>
          <a:prstGeom prst="rect">
            <a:avLst/>
          </a:prstGeom>
          <a:noFill/>
        </p:spPr>
      </p:pic>
      <p:pic>
        <p:nvPicPr>
          <p:cNvPr id="29709" name="Picture 13" descr="SMSAUS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5638800"/>
            <a:ext cx="819150" cy="1219200"/>
          </a:xfrm>
          <a:prstGeom prst="rect">
            <a:avLst/>
          </a:prstGeom>
          <a:noFill/>
        </p:spPr>
      </p:pic>
      <p:pic>
        <p:nvPicPr>
          <p:cNvPr id="29710" name="Picture 14" descr="SOU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7800" y="4876800"/>
            <a:ext cx="1806575" cy="1981200"/>
          </a:xfrm>
          <a:prstGeom prst="rect">
            <a:avLst/>
          </a:prstGeom>
          <a:noFill/>
        </p:spPr>
      </p:pic>
      <p:pic>
        <p:nvPicPr>
          <p:cNvPr id="29711" name="Picture 15" descr="SUG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5105400"/>
            <a:ext cx="1447800" cy="871538"/>
          </a:xfrm>
          <a:prstGeom prst="rect">
            <a:avLst/>
          </a:prstGeom>
          <a:noFill/>
        </p:spPr>
      </p:pic>
      <p:pic>
        <p:nvPicPr>
          <p:cNvPr id="29712" name="Picture 16" descr="MEATLOAJ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828800"/>
            <a:ext cx="2667000" cy="1228725"/>
          </a:xfrm>
          <a:prstGeom prst="rect">
            <a:avLst/>
          </a:prstGeom>
          <a:noFill/>
        </p:spPr>
      </p:pic>
      <p:pic>
        <p:nvPicPr>
          <p:cNvPr id="29713" name="Picture 17" descr="CHICKEN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3657600"/>
            <a:ext cx="2667000" cy="1349375"/>
          </a:xfrm>
          <a:prstGeom prst="rect">
            <a:avLst/>
          </a:prstGeom>
          <a:noFill/>
        </p:spPr>
      </p:pic>
      <p:pic>
        <p:nvPicPr>
          <p:cNvPr id="29714" name="Picture 18" descr="CHOCO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" y="5867400"/>
            <a:ext cx="914400" cy="541338"/>
          </a:xfrm>
          <a:prstGeom prst="rect">
            <a:avLst/>
          </a:prstGeom>
          <a:noFill/>
        </p:spPr>
      </p:pic>
      <p:pic>
        <p:nvPicPr>
          <p:cNvPr id="29715" name="Picture 19" descr="SANDWICJ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228600"/>
            <a:ext cx="1295400" cy="1071563"/>
          </a:xfrm>
          <a:prstGeom prst="rect">
            <a:avLst/>
          </a:prstGeom>
          <a:noFill/>
        </p:spPr>
      </p:pic>
      <p:pic>
        <p:nvPicPr>
          <p:cNvPr id="29716" name="Picture 20" descr="SUNDAEJ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8634413" y="4343400"/>
            <a:ext cx="509587" cy="1295400"/>
          </a:xfrm>
          <a:prstGeom prst="rect">
            <a:avLst/>
          </a:prstGeom>
          <a:noFill/>
        </p:spPr>
      </p:pic>
      <p:pic>
        <p:nvPicPr>
          <p:cNvPr id="29717" name="Picture 21" descr="WHOLE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638800" y="4572000"/>
            <a:ext cx="1905000" cy="1276350"/>
          </a:xfrm>
          <a:prstGeom prst="rect">
            <a:avLst/>
          </a:prstGeom>
          <a:noFill/>
        </p:spPr>
      </p:pic>
      <p:pic>
        <p:nvPicPr>
          <p:cNvPr id="29718" name="Picture 22" descr="WHOLEL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86000" y="5257800"/>
            <a:ext cx="1447800" cy="523875"/>
          </a:xfrm>
          <a:prstGeom prst="rect">
            <a:avLst/>
          </a:prstGeom>
          <a:noFill/>
        </p:spPr>
      </p:pic>
      <p:pic>
        <p:nvPicPr>
          <p:cNvPr id="29719" name="Picture 23" descr="WHOLES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10400" y="3429000"/>
            <a:ext cx="2133600" cy="1233488"/>
          </a:xfrm>
          <a:prstGeom prst="rect">
            <a:avLst/>
          </a:prstGeom>
          <a:noFill/>
        </p:spPr>
      </p:pic>
      <p:pic>
        <p:nvPicPr>
          <p:cNvPr id="29720" name="Picture 24" descr="BEER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362200" y="0"/>
            <a:ext cx="730250" cy="1004888"/>
          </a:xfrm>
          <a:prstGeom prst="rect">
            <a:avLst/>
          </a:prstGeom>
          <a:noFill/>
        </p:spPr>
      </p:pic>
      <p:pic>
        <p:nvPicPr>
          <p:cNvPr id="29721" name="Picture 25" descr="BEERJ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058150" y="5599113"/>
            <a:ext cx="1085850" cy="1258887"/>
          </a:xfrm>
          <a:prstGeom prst="rect">
            <a:avLst/>
          </a:prstGeom>
          <a:noFill/>
        </p:spPr>
      </p:pic>
      <p:pic>
        <p:nvPicPr>
          <p:cNvPr id="29722" name="Picture 26" descr="BOXCHOCJ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791200" y="3505200"/>
            <a:ext cx="1143000" cy="930275"/>
          </a:xfrm>
          <a:prstGeom prst="rect">
            <a:avLst/>
          </a:prstGeom>
          <a:noFill/>
        </p:spPr>
      </p:pic>
      <p:sp>
        <p:nvSpPr>
          <p:cNvPr id="29723" name="WordArt 27" descr="Bílý mramor"/>
          <p:cNvSpPr>
            <a:spLocks noChangeArrowheads="1" noChangeShapeType="1" noTextEdit="1"/>
          </p:cNvSpPr>
          <p:nvPr/>
        </p:nvSpPr>
        <p:spPr bwMode="auto">
          <a:xfrm>
            <a:off x="1371600" y="2971800"/>
            <a:ext cx="586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cs-CZ" sz="3600" kern="10">
                <a:ln w="9525">
                  <a:round/>
                  <a:headEnd/>
                  <a:tailEnd/>
                </a:ln>
                <a:blipFill dpi="0" rotWithShape="0">
                  <a:blip r:embed="rId27"/>
                  <a:srcRect/>
                  <a:tile tx="0" ty="0" sx="100000" sy="100000" flip="none" algn="tl"/>
                </a:blipFill>
                <a:latin typeface="Arial Black"/>
              </a:rPr>
              <a:t>nadměrný energetický příjem</a:t>
            </a:r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3" grpId="0" animBg="1"/>
      <p:bldP spid="297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9144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PSYCHICKÝ STRES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51054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POPLACHOVÁ REAKCE</a:t>
            </a:r>
          </a:p>
        </p:txBody>
      </p:sp>
      <p:sp>
        <p:nvSpPr>
          <p:cNvPr id="30724" name="Rectangle 4" descr="Pergamen"/>
          <p:cNvSpPr>
            <a:spLocks noChangeArrowheads="1"/>
          </p:cNvSpPr>
          <p:nvPr/>
        </p:nvSpPr>
        <p:spPr bwMode="auto">
          <a:xfrm>
            <a:off x="4572000" y="4724400"/>
            <a:ext cx="4191000" cy="1752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Vyplavení katecholaminů</a:t>
            </a:r>
          </a:p>
          <a:p>
            <a:pPr algn="ctr" eaLnBrk="0" hangingPunct="0"/>
            <a:r>
              <a:rPr lang="cs-CZ" sz="2800" b="1">
                <a:latin typeface="Times New Roman" pitchFamily="18" charset="0"/>
              </a:rPr>
              <a:t>a kortizolu</a:t>
            </a:r>
          </a:p>
        </p:txBody>
      </p:sp>
      <p:sp>
        <p:nvSpPr>
          <p:cNvPr id="30725" name="Rectangle 5" descr="Pergamen"/>
          <p:cNvSpPr>
            <a:spLocks noChangeArrowheads="1"/>
          </p:cNvSpPr>
          <p:nvPr/>
        </p:nvSpPr>
        <p:spPr bwMode="auto">
          <a:xfrm>
            <a:off x="4495800" y="838200"/>
            <a:ext cx="4343400" cy="1600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Příprava organismu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na „boj nebo útěk“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057400" y="1981200"/>
            <a:ext cx="0" cy="30480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30727" name="AutoShape 7"/>
          <p:cNvCxnSpPr>
            <a:cxnSpLocks noChangeShapeType="1"/>
            <a:endCxn id="30724" idx="2"/>
          </p:cNvCxnSpPr>
          <p:nvPr/>
        </p:nvCxnSpPr>
        <p:spPr bwMode="auto">
          <a:xfrm>
            <a:off x="2057400" y="5638800"/>
            <a:ext cx="4610100" cy="838200"/>
          </a:xfrm>
          <a:prstGeom prst="bentConnector4">
            <a:avLst>
              <a:gd name="adj1" fmla="val 0"/>
              <a:gd name="adj2" fmla="val 127273"/>
            </a:avLst>
          </a:prstGeom>
          <a:noFill/>
          <a:ln w="50800">
            <a:solidFill>
              <a:srgbClr val="FF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0728" name="AutoShape 8"/>
          <p:cNvCxnSpPr>
            <a:cxnSpLocks noChangeShapeType="1"/>
            <a:stCxn id="30724" idx="0"/>
            <a:endCxn id="30725" idx="2"/>
          </p:cNvCxnSpPr>
          <p:nvPr/>
        </p:nvCxnSpPr>
        <p:spPr bwMode="auto">
          <a:xfrm rot="16200000">
            <a:off x="5524500" y="3581400"/>
            <a:ext cx="2286000" cy="0"/>
          </a:xfrm>
          <a:prstGeom prst="straightConnector1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ffectLst/>
        </p:spPr>
      </p:cxnSp>
      <p:pic>
        <p:nvPicPr>
          <p:cNvPr id="30729" name="Picture 9" descr="TI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438400"/>
            <a:ext cx="1941513" cy="2254250"/>
          </a:xfrm>
          <a:prstGeom prst="rect">
            <a:avLst/>
          </a:prstGeom>
          <a:noFill/>
        </p:spPr>
      </p:pic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304800" y="2133600"/>
          <a:ext cx="1676400" cy="2211388"/>
        </p:xfrm>
        <a:graphic>
          <a:graphicData uri="http://schemas.openxmlformats.org/presentationml/2006/ole">
            <p:oleObj spid="_x0000_s30730" name="CorelDRAW" r:id="rId5" imgW="4500360" imgH="5940000" progId="">
              <p:embed/>
            </p:oleObj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4419600" y="2438400"/>
          <a:ext cx="1825625" cy="2209800"/>
        </p:xfrm>
        <a:graphic>
          <a:graphicData uri="http://schemas.openxmlformats.org/presentationml/2006/ole">
            <p:oleObj spid="_x0000_s30731" name="CorelDRAW" r:id="rId6" imgW="4433760" imgH="5367240" progId="">
              <p:embed/>
            </p:oleObj>
          </a:graphicData>
        </a:graphic>
      </p:graphicFrame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nimBg="1" autoUpdateAnimBg="0"/>
      <p:bldP spid="30725" grpId="0" animBg="1" autoUpdateAnimBg="0"/>
      <p:bldP spid="30726" grpId="0" animBg="1"/>
      <p:bldP spid="307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ChangeAspect="1"/>
          </p:cNvGraphicFramePr>
          <p:nvPr>
            <p:ph/>
          </p:nvPr>
        </p:nvGraphicFramePr>
        <p:xfrm>
          <a:off x="0" y="-17463"/>
          <a:ext cx="9036050" cy="6072188"/>
        </p:xfrm>
        <a:graphic>
          <a:graphicData uri="http://schemas.openxmlformats.org/presentationml/2006/ole">
            <p:oleObj spid="_x0000_s6148" name="Graf" r:id="rId3" imgW="5896051" imgH="3962563" progId="MSGraph.Chart.8">
              <p:embed followColorScheme="full"/>
            </p:oleObj>
          </a:graphicData>
        </a:graphic>
      </p:graphicFrame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3419475" y="3357563"/>
            <a:ext cx="504825" cy="6492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55875" y="1416050"/>
            <a:ext cx="36004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/>
              <a:t>Vzestup o 130 %</a:t>
            </a:r>
          </a:p>
          <a:p>
            <a:pPr>
              <a:spcBef>
                <a:spcPct val="50000"/>
              </a:spcBef>
            </a:pPr>
            <a:r>
              <a:rPr lang="cs-CZ" sz="2400" b="1"/>
              <a:t>Neřešitelné!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8243888" y="1666875"/>
            <a:ext cx="504825" cy="649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459788" y="1916113"/>
            <a:ext cx="1444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8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48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48">
                                            <p:oleChartEl type="category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48">
                                            <p:oleChartEl type="category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8">
                                            <p:oleChartEl type="category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48">
                                            <p:oleChartEl type="category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8">
                                            <p:oleChartEl type="category" lvl="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48">
                                            <p:oleChartEl type="category" lvl="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48">
                                            <p:oleChartEl type="category" lvl="1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48">
                                            <p:oleChartEl type="category" lvl="1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48" grpId="0" uiExpand="1" bld="category"/>
      <p:bldP spid="6150" grpId="0" animBg="1"/>
      <p:bldP spid="6151" grpId="0" uiExpand="1" build="p"/>
      <p:bldP spid="6152" grpId="0" animBg="1"/>
      <p:bldP spid="6153" grpId="0" animBg="1"/>
      <p:bldP spid="61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Pergamen"/>
          <p:cNvSpPr>
            <a:spLocks noChangeArrowheads="1"/>
          </p:cNvSpPr>
          <p:nvPr/>
        </p:nvSpPr>
        <p:spPr bwMode="auto">
          <a:xfrm>
            <a:off x="152400" y="381000"/>
            <a:ext cx="3810000" cy="1447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Příprava organismu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na „boj nebo útěk“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7432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Jestliže „nebojuje nebo</a:t>
            </a:r>
          </a:p>
          <a:p>
            <a:pPr algn="ctr" eaLnBrk="0" hangingPunct="0"/>
            <a:r>
              <a:rPr lang="cs-CZ" sz="2800" b="1">
                <a:latin typeface="Times New Roman" pitchFamily="18" charset="0"/>
              </a:rPr>
              <a:t>neutíká“ (</a:t>
            </a:r>
            <a:r>
              <a:rPr lang="cs-CZ" sz="2800" b="1">
                <a:solidFill>
                  <a:srgbClr val="FF0000"/>
                </a:solidFill>
                <a:latin typeface="Times New Roman" pitchFamily="18" charset="0"/>
              </a:rPr>
              <a:t>hypokineze</a:t>
            </a:r>
            <a:r>
              <a:rPr lang="cs-CZ" sz="2800" b="1">
                <a:latin typeface="Times New Roman" pitchFamily="18" charset="0"/>
              </a:rPr>
              <a:t>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4800600"/>
            <a:ext cx="571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přetrvává</a:t>
            </a:r>
          </a:p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</a:t>
            </a:r>
            <a:r>
              <a:rPr lang="cs-CZ" sz="2800" b="1">
                <a:latin typeface="Times New Roman" pitchFamily="18" charset="0"/>
              </a:rPr>
              <a:t> aktivace sympatiku a osy HHN</a:t>
            </a:r>
          </a:p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</a:t>
            </a:r>
            <a:r>
              <a:rPr lang="cs-CZ" sz="2800" b="1">
                <a:latin typeface="Times New Roman" pitchFamily="18" charset="0"/>
              </a:rPr>
              <a:t> sekrece katecholaminů a kortizolu</a:t>
            </a:r>
          </a:p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</a:t>
            </a:r>
            <a:r>
              <a:rPr lang="cs-CZ" sz="2800" b="1">
                <a:latin typeface="Times New Roman" pitchFamily="18" charset="0"/>
              </a:rPr>
              <a:t> sekrece ADH a prolaktinu</a:t>
            </a:r>
            <a:endParaRPr lang="cs-CZ" sz="2800" b="1">
              <a:latin typeface="Times New Roman" pitchFamily="18" charset="0"/>
              <a:sym typeface="Wingdings" pitchFamily="2" charset="2"/>
            </a:endParaRPr>
          </a:p>
          <a:p>
            <a:pPr algn="ctr" eaLnBrk="0" hangingPunct="0">
              <a:lnSpc>
                <a:spcPct val="80000"/>
              </a:lnSpc>
            </a:pPr>
            <a:endParaRPr lang="cs-CZ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31749" name="AutoShape 5"/>
          <p:cNvCxnSpPr>
            <a:cxnSpLocks noChangeShapeType="1"/>
            <a:stCxn id="31746" idx="3"/>
          </p:cNvCxnSpPr>
          <p:nvPr/>
        </p:nvCxnSpPr>
        <p:spPr bwMode="auto">
          <a:xfrm>
            <a:off x="3962400" y="1104900"/>
            <a:ext cx="381000" cy="24765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0" name="AutoShape 6"/>
          <p:cNvCxnSpPr>
            <a:cxnSpLocks noChangeShapeType="1"/>
            <a:endCxn id="31748" idx="3"/>
          </p:cNvCxnSpPr>
          <p:nvPr/>
        </p:nvCxnSpPr>
        <p:spPr bwMode="auto">
          <a:xfrm rot="16200000" flipH="1">
            <a:off x="3905250" y="4019550"/>
            <a:ext cx="2247900" cy="1371600"/>
          </a:xfrm>
          <a:prstGeom prst="bentConnector4">
            <a:avLst>
              <a:gd name="adj1" fmla="val 27120"/>
              <a:gd name="adj2" fmla="val 1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181600" y="144780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 všemi důsledky</a:t>
            </a:r>
            <a:endParaRPr lang="cs-CZ" sz="2800" b="1">
              <a:latin typeface="Times New Roman" pitchFamily="18" charset="0"/>
            </a:endParaRPr>
          </a:p>
        </p:txBody>
      </p:sp>
      <p:cxnSp>
        <p:nvCxnSpPr>
          <p:cNvPr id="31752" name="AutoShape 8"/>
          <p:cNvCxnSpPr>
            <a:cxnSpLocks noChangeShapeType="1"/>
            <a:stCxn id="31748" idx="3"/>
            <a:endCxn id="31751" idx="2"/>
          </p:cNvCxnSpPr>
          <p:nvPr/>
        </p:nvCxnSpPr>
        <p:spPr bwMode="auto">
          <a:xfrm flipV="1">
            <a:off x="5715000" y="2819400"/>
            <a:ext cx="1104900" cy="3009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6019800" y="304800"/>
            <a:ext cx="1752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cs-CZ" sz="9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harlotte"/>
              </a:rPr>
              <a:t>?</a:t>
            </a:r>
          </a:p>
        </p:txBody>
      </p:sp>
      <p:pic>
        <p:nvPicPr>
          <p:cNvPr id="31754" name="Picture 10" descr="TI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1905000"/>
            <a:ext cx="1181100" cy="1371600"/>
          </a:xfrm>
          <a:prstGeom prst="rect">
            <a:avLst/>
          </a:prstGeom>
          <a:noFill/>
        </p:spPr>
      </p:pic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1219200" y="1905000"/>
          <a:ext cx="1371600" cy="1371600"/>
        </p:xfrm>
        <a:graphic>
          <a:graphicData uri="http://schemas.openxmlformats.org/presentationml/2006/ole">
            <p:oleObj spid="_x0000_s31755" name="CorelDRAW" r:id="rId5" imgW="1723320" imgH="2046240" progId="">
              <p:embed/>
            </p:oleObj>
          </a:graphicData>
        </a:graphic>
      </p:graphicFrame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25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25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25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25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  <p:bldP spid="31751" grpId="0" autoUpdateAnimBg="0"/>
      <p:bldP spid="31753" grpId="0" animBg="1"/>
      <p:bldP spid="317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Velmi pomalé změny ve struktuře lidského genomu </a:t>
            </a:r>
          </a:p>
          <a:p>
            <a:pPr algn="ctr"/>
            <a:r>
              <a:rPr lang="cs-CZ" b="1" i="1" dirty="0" smtClean="0"/>
              <a:t>(v průběhu tisíce let)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SOUČASNÝ ŽIVOTNÍ STYL </a:t>
            </a:r>
          </a:p>
          <a:p>
            <a:pPr algn="ctr"/>
            <a:r>
              <a:rPr lang="cs-CZ" sz="2000" b="1" dirty="0" smtClean="0"/>
              <a:t>naroubovaný na neměnící se genetickou bázi člověka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řada komplexních chronických onemocnění</a:t>
            </a:r>
          </a:p>
          <a:p>
            <a:pPr algn="ctr"/>
            <a:r>
              <a:rPr lang="cs-CZ" sz="2000" b="1" dirty="0" smtClean="0"/>
              <a:t>vyskytují se hromadně u velké většiny industriálních národů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Změna životního stylu =</a:t>
            </a:r>
          </a:p>
          <a:p>
            <a:pPr algn="ctr"/>
            <a:r>
              <a:rPr lang="cs-CZ" sz="2000" b="1" dirty="0" smtClean="0"/>
              <a:t>= zvýšením PA a zlepšením složení stravy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významné snížení rizika vzniku </a:t>
            </a:r>
          </a:p>
          <a:p>
            <a:pPr algn="ctr"/>
            <a:r>
              <a:rPr lang="cs-CZ" sz="2000" b="1" dirty="0" smtClean="0"/>
              <a:t>hromadně se vyskytujících neinfekčních chronických onemocnění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HNO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3" name="Šipka dolů 2"/>
          <p:cNvSpPr/>
          <p:nvPr/>
        </p:nvSpPr>
        <p:spPr>
          <a:xfrm>
            <a:off x="4499992" y="2060848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99992" y="443711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/>
          <a:lstStyle/>
          <a:p>
            <a:r>
              <a:rPr lang="cs-CZ"/>
              <a:t>Disproporce mezi geneticky</a:t>
            </a:r>
            <a:br>
              <a:rPr lang="cs-CZ"/>
            </a:br>
            <a:r>
              <a:rPr lang="cs-CZ"/>
              <a:t>podmíněnými regulačními možnostmi lidského organismu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4400">
                <a:solidFill>
                  <a:schemeClr val="tx2"/>
                </a:solidFill>
              </a:rPr>
              <a:t>a převažujícím životním stylem</a:t>
            </a:r>
          </a:p>
          <a:p>
            <a:pPr algn="ctr">
              <a:buFontTx/>
              <a:buNone/>
            </a:pPr>
            <a:endParaRPr lang="cs-CZ" sz="4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0" y="34290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zdravotní poruchy</a:t>
            </a:r>
          </a:p>
          <a:p>
            <a:pPr algn="ctr" eaLnBrk="0" hangingPunct="0"/>
            <a:endParaRPr lang="cs-CZ" sz="3200"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43200" y="42672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onemocnění</a:t>
            </a: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81000" y="5029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hromadná neinfekční onemocnění</a:t>
            </a:r>
            <a:endParaRPr lang="cs-CZ" sz="3600">
              <a:latin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676400" y="5791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civilizační onemocnění</a:t>
            </a:r>
            <a:endParaRPr lang="cs-CZ" sz="3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cxnSp>
        <p:nvCxnSpPr>
          <p:cNvPr id="33800" name="AutoShape 8"/>
          <p:cNvCxnSpPr>
            <a:cxnSpLocks noChangeShapeType="1"/>
            <a:stCxn id="33796" idx="1"/>
            <a:endCxn id="33797" idx="1"/>
          </p:cNvCxnSpPr>
          <p:nvPr/>
        </p:nvCxnSpPr>
        <p:spPr bwMode="auto">
          <a:xfrm rot="10800000" flipH="1" flipV="1">
            <a:off x="2286000" y="3733800"/>
            <a:ext cx="457200" cy="876300"/>
          </a:xfrm>
          <a:prstGeom prst="bentConnector3">
            <a:avLst>
              <a:gd name="adj1" fmla="val -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801" name="AutoShape 9"/>
          <p:cNvCxnSpPr>
            <a:cxnSpLocks noChangeShapeType="1"/>
            <a:stCxn id="33797" idx="3"/>
            <a:endCxn id="33798" idx="3"/>
          </p:cNvCxnSpPr>
          <p:nvPr/>
        </p:nvCxnSpPr>
        <p:spPr bwMode="auto">
          <a:xfrm>
            <a:off x="6400800" y="4610100"/>
            <a:ext cx="2209800" cy="800100"/>
          </a:xfrm>
          <a:prstGeom prst="bentConnector3">
            <a:avLst>
              <a:gd name="adj1" fmla="val 110343"/>
            </a:avLst>
          </a:prstGeom>
          <a:noFill/>
          <a:ln w="31750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0" y="2514600"/>
          <a:ext cx="1839913" cy="2881313"/>
        </p:xfrm>
        <a:graphic>
          <a:graphicData uri="http://schemas.openxmlformats.org/presentationml/2006/ole">
            <p:oleObj spid="_x0000_s33802" name="CorelDRAW" r:id="rId3" imgW="1770120" imgH="2772360" progId="">
              <p:embed/>
            </p:oleObj>
          </a:graphicData>
        </a:graphic>
      </p:graphicFrame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 advAuto="2000"/>
      <p:bldP spid="33796" grpId="0" autoUpdateAnimBg="0"/>
      <p:bldP spid="33797" grpId="0" autoUpdateAnimBg="0"/>
      <p:bldP spid="33798" grpId="0" autoUpdateAnimBg="0"/>
      <p:bldP spid="33799" grpId="0" autoUpdateAnimBg="0"/>
      <p:bldP spid="3380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Osvojení životního stylu podobné životnímu stylu našich předků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většinou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zvrátí progresi HNO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!!! VÝZNAMNÁ VARIABILITA </a:t>
            </a:r>
          </a:p>
          <a:p>
            <a:pPr algn="ctr"/>
            <a:r>
              <a:rPr lang="cs-CZ" sz="2000" b="1" dirty="0" smtClean="0"/>
              <a:t>INDIVIDUÁLNÍ ODPOVĚDI NA INTERVENCI !!!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Vysvětlení?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Interakce dědičnosti a životního stylu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(IDŽS)</a:t>
            </a:r>
          </a:p>
          <a:p>
            <a:pPr algn="ctr"/>
            <a:endParaRPr lang="cs-CZ" sz="2000" b="1" dirty="0"/>
          </a:p>
        </p:txBody>
      </p:sp>
      <p:sp>
        <p:nvSpPr>
          <p:cNvPr id="3" name="Šipka dolů 2"/>
          <p:cNvSpPr/>
          <p:nvPr/>
        </p:nvSpPr>
        <p:spPr>
          <a:xfrm>
            <a:off x="4499992" y="83671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99992" y="393305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403648" y="2636912"/>
            <a:ext cx="597666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!!! VÝZNAMNÁ VARIABILITA </a:t>
            </a:r>
          </a:p>
          <a:p>
            <a:pPr algn="ctr"/>
            <a:r>
              <a:rPr lang="cs-CZ" b="1" dirty="0" smtClean="0"/>
              <a:t>INDIVIDUÁLNÍ ODPOVĚDI NA INTERVENCI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IDŽS se projeví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jestliže v určitých genetických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subskupinách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kvantitativně liší poměr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životním stylem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onemocnění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/>
              <a:t>Obsahuje dědičné informace </a:t>
            </a:r>
          </a:p>
          <a:p>
            <a:pPr algn="ctr">
              <a:buNone/>
            </a:pPr>
            <a:r>
              <a:rPr lang="cs-CZ" sz="2000" b="1" dirty="0" smtClean="0"/>
              <a:t>2 vzájemně spojená vlákna (</a:t>
            </a:r>
            <a:r>
              <a:rPr lang="cs-CZ" sz="2000" b="1" dirty="0" err="1" smtClean="0"/>
              <a:t>dvojšroubovice</a:t>
            </a:r>
            <a:r>
              <a:rPr lang="cs-CZ" sz="2000" b="1" dirty="0" smtClean="0"/>
              <a:t>)</a:t>
            </a:r>
          </a:p>
          <a:p>
            <a:pPr algn="ctr">
              <a:buNone/>
            </a:pPr>
            <a:r>
              <a:rPr lang="cs-CZ" sz="2000" b="1" dirty="0" smtClean="0"/>
              <a:t>lineární sekvence 4 nukleotidů (nebo bází): </a:t>
            </a:r>
          </a:p>
          <a:p>
            <a:r>
              <a:rPr lang="cs-CZ" sz="2000" b="1" dirty="0" smtClean="0">
                <a:solidFill>
                  <a:srgbClr val="002060"/>
                </a:solidFill>
              </a:rPr>
              <a:t>adenin (A)</a:t>
            </a:r>
          </a:p>
          <a:p>
            <a:r>
              <a:rPr lang="cs-CZ" sz="2000" b="1" dirty="0" smtClean="0">
                <a:solidFill>
                  <a:srgbClr val="002060"/>
                </a:solidFill>
              </a:rPr>
              <a:t>guanin (G)</a:t>
            </a:r>
          </a:p>
          <a:p>
            <a:r>
              <a:rPr lang="cs-CZ" sz="2000" b="1" dirty="0" err="1" smtClean="0">
                <a:solidFill>
                  <a:srgbClr val="002060"/>
                </a:solidFill>
              </a:rPr>
              <a:t>thymin</a:t>
            </a:r>
            <a:r>
              <a:rPr lang="cs-CZ" sz="2000" b="1" dirty="0" smtClean="0">
                <a:solidFill>
                  <a:srgbClr val="002060"/>
                </a:solidFill>
              </a:rPr>
              <a:t> (T) </a:t>
            </a:r>
          </a:p>
          <a:p>
            <a:r>
              <a:rPr lang="cs-CZ" sz="2000" b="1" dirty="0" smtClean="0">
                <a:solidFill>
                  <a:srgbClr val="002060"/>
                </a:solidFill>
              </a:rPr>
              <a:t>cytosin (C)</a:t>
            </a:r>
          </a:p>
          <a:p>
            <a:pPr algn="ctr">
              <a:buNone/>
            </a:pPr>
            <a:r>
              <a:rPr lang="cs-CZ" sz="2000" b="1" dirty="0" smtClean="0"/>
              <a:t>v lineárním sledu drženy pomocí cukr-fosfátové vazby 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DNA tvoří kombinace </a:t>
            </a:r>
            <a:r>
              <a:rPr lang="cs-CZ" sz="2000" b="1" dirty="0" smtClean="0">
                <a:solidFill>
                  <a:srgbClr val="002060"/>
                </a:solidFill>
              </a:rPr>
              <a:t>4 chemických </a:t>
            </a:r>
            <a:r>
              <a:rPr lang="cs-CZ" sz="2000" b="1" dirty="0" err="1" smtClean="0">
                <a:solidFill>
                  <a:srgbClr val="002060"/>
                </a:solidFill>
              </a:rPr>
              <a:t>bazí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(hlásky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C, G a T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Jejich řetěz hlásek vytváří </a:t>
            </a:r>
            <a:r>
              <a:rPr lang="cs-CZ" sz="2400" b="1" dirty="0" smtClean="0">
                <a:solidFill>
                  <a:srgbClr val="002060"/>
                </a:solidFill>
              </a:rPr>
              <a:t>sekvenci DNA 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(např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AATGCG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</p:txBody>
      </p:sp>
      <p:pic>
        <p:nvPicPr>
          <p:cNvPr id="241666" name="Picture 2" descr="http://upload.wikimedia.org/wikipedia/commons/thumb/4/4c/DNA_Structure%2BKey%2BLabelled.pn_NoBB.png/340px-DNA_Structure%2BKey%2BLabelled.pn_No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855768" cy="474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/>
              <a:t>Mezi sebou obě vlákna </a:t>
            </a:r>
            <a:r>
              <a:rPr lang="cs-CZ" sz="2000" b="1" dirty="0" err="1" smtClean="0"/>
              <a:t>dvojšroubovice</a:t>
            </a:r>
            <a:r>
              <a:rPr lang="cs-CZ" sz="2000" b="1" dirty="0" smtClean="0"/>
              <a:t> spojena </a:t>
            </a:r>
          </a:p>
          <a:p>
            <a:pPr algn="ctr">
              <a:buNone/>
            </a:pPr>
            <a:r>
              <a:rPr lang="cs-CZ" sz="2000" b="1" dirty="0" smtClean="0"/>
              <a:t>na základě vodíkových můstků, </a:t>
            </a:r>
          </a:p>
          <a:p>
            <a:pPr algn="ctr">
              <a:buNone/>
            </a:pPr>
            <a:r>
              <a:rPr lang="cs-CZ" sz="2000" b="1" dirty="0" smtClean="0"/>
              <a:t>které vznikají pouze mezi dvěma páry bází: 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adenin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k sobě váže pouze </a:t>
            </a:r>
            <a:r>
              <a:rPr lang="cs-CZ" sz="2000" b="1" dirty="0" err="1" smtClean="0">
                <a:solidFill>
                  <a:srgbClr val="C00000"/>
                </a:solidFill>
              </a:rPr>
              <a:t>t</a:t>
            </a:r>
            <a:r>
              <a:rPr lang="cs-CZ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hymin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a obráceně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guanin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k sobě váže pouze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cytosin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a obráceně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Druhé vlákno je tedy lineární sekvencí bází </a:t>
            </a:r>
          </a:p>
          <a:p>
            <a:pPr algn="ctr">
              <a:buNone/>
            </a:pPr>
            <a:r>
              <a:rPr lang="cs-CZ" sz="2000" b="1" dirty="0" smtClean="0"/>
              <a:t>komplementárních k bázím vlákna prvního!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V jednom vláknu na určitém místě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adenin</a:t>
            </a:r>
            <a:r>
              <a:rPr lang="cs-CZ" sz="2000" b="1" dirty="0" smtClean="0"/>
              <a:t>, jeho protějškem v druhém vláknu je </a:t>
            </a:r>
            <a:r>
              <a:rPr lang="cs-CZ" sz="2000" b="1" dirty="0" err="1" smtClean="0">
                <a:solidFill>
                  <a:srgbClr val="C00000"/>
                </a:solidFill>
              </a:rPr>
              <a:t>thymin</a:t>
            </a:r>
            <a:r>
              <a:rPr lang="cs-CZ" sz="2000" b="1" dirty="0" smtClean="0"/>
              <a:t> </a:t>
            </a:r>
          </a:p>
          <a:p>
            <a:pPr algn="ctr">
              <a:buNone/>
            </a:pPr>
            <a:r>
              <a:rPr lang="cs-CZ" sz="2000" b="1" dirty="0" smtClean="0"/>
              <a:t>Různými kombinacemi bází je v DNA docíleno </a:t>
            </a:r>
          </a:p>
          <a:p>
            <a:pPr algn="ctr">
              <a:buNone/>
            </a:pPr>
            <a:r>
              <a:rPr lang="cs-CZ" sz="2000" b="1" dirty="0" smtClean="0"/>
              <a:t>uchování dědičných informací. 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http://upload.wikimedia.org/wikipedia/commons/thumb/4/4c/DNA_Structure%2BKey%2BLabelled.pn_NoBB.png/340px-DNA_Structure%2BKey%2BLabelled.pn_No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2544"/>
            <a:ext cx="6768752" cy="6609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DNA tvoří kombinace </a:t>
            </a:r>
            <a:r>
              <a:rPr lang="cs-CZ" sz="2000" b="1" dirty="0" smtClean="0">
                <a:solidFill>
                  <a:srgbClr val="002060"/>
                </a:solidFill>
              </a:rPr>
              <a:t>4 chemických </a:t>
            </a:r>
            <a:r>
              <a:rPr lang="cs-CZ" sz="2000" b="1" dirty="0" err="1" smtClean="0">
                <a:solidFill>
                  <a:srgbClr val="002060"/>
                </a:solidFill>
              </a:rPr>
              <a:t>bazí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(hlásky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C, G a T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Jejich řetěz hlásek vytváří </a:t>
            </a:r>
            <a:r>
              <a:rPr lang="cs-CZ" sz="2400" b="1" dirty="0" smtClean="0">
                <a:solidFill>
                  <a:srgbClr val="002060"/>
                </a:solidFill>
              </a:rPr>
              <a:t>sekvenci DNA 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(např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AATGCG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Většina obecných kombinací hlásek nacházejících se </a:t>
            </a:r>
          </a:p>
          <a:p>
            <a:pPr algn="ctr"/>
            <a:r>
              <a:rPr lang="cs-CZ" sz="2000" b="1" dirty="0" smtClean="0"/>
              <a:t>v určité části genomu = </a:t>
            </a:r>
            <a:r>
              <a:rPr lang="cs-CZ" sz="2400" b="1" dirty="0" smtClean="0">
                <a:solidFill>
                  <a:srgbClr val="002060"/>
                </a:solidFill>
              </a:rPr>
              <a:t>normální sekvence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Rozdílné varianty obvyklého pořadí = </a:t>
            </a:r>
          </a:p>
          <a:p>
            <a:pPr algn="ctr"/>
            <a:r>
              <a:rPr lang="cs-CZ" sz="2000" b="1" dirty="0" smtClean="0"/>
              <a:t>= </a:t>
            </a:r>
            <a:r>
              <a:rPr lang="cs-CZ" sz="2400" b="1" dirty="0" smtClean="0">
                <a:solidFill>
                  <a:srgbClr val="002060"/>
                </a:solidFill>
              </a:rPr>
              <a:t>varianty DNA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Např.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cs-CZ" sz="2000" b="1" dirty="0" smtClean="0"/>
              <a:t>GCG místo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000" b="1" dirty="0" smtClean="0"/>
              <a:t>GCG</a:t>
            </a:r>
          </a:p>
          <a:p>
            <a:pPr algn="ctr"/>
            <a:r>
              <a:rPr lang="cs-CZ" sz="2000" b="1" dirty="0" smtClean="0"/>
              <a:t>Změna 1 hlásky (bod mutace) =</a:t>
            </a:r>
          </a:p>
          <a:p>
            <a:pPr algn="ctr"/>
            <a:r>
              <a:rPr lang="cs-CZ" sz="2000" b="1" dirty="0" smtClean="0"/>
              <a:t>=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polymorfismus jednotlivého nukleotidu (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SNP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000" b="1" dirty="0" smtClean="0"/>
              <a:t>GCG = 55 % v populaci =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normální varianta</a:t>
            </a:r>
            <a:r>
              <a:rPr lang="cs-CZ" sz="2000" b="1" dirty="0" smtClean="0"/>
              <a:t>, </a:t>
            </a:r>
          </a:p>
          <a:p>
            <a:r>
              <a:rPr lang="cs-CZ" sz="2000" b="1" dirty="0" smtClean="0"/>
              <a:t> 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cs-CZ" sz="2000" b="1" dirty="0" smtClean="0"/>
              <a:t>GCG = 45 % =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SNP </a:t>
            </a:r>
            <a:r>
              <a:rPr lang="cs-CZ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000" b="1" dirty="0" smtClean="0"/>
              <a:t>GCG = 99,95 % v populaci =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normální varianta</a:t>
            </a:r>
            <a:r>
              <a:rPr lang="cs-CZ" sz="2000" b="1" dirty="0" smtClean="0"/>
              <a:t>, </a:t>
            </a:r>
          </a:p>
          <a:p>
            <a:r>
              <a:rPr lang="cs-CZ" sz="2000" b="1" dirty="0" smtClean="0"/>
              <a:t>  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cs-CZ" sz="2000" b="1" dirty="0" smtClean="0"/>
              <a:t>GCG = 0,05 % =  vzácná varianta =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mutace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ChangeAspect="1"/>
          </p:cNvGraphicFramePr>
          <p:nvPr>
            <p:ph/>
          </p:nvPr>
        </p:nvGraphicFramePr>
        <p:xfrm>
          <a:off x="0" y="152400"/>
          <a:ext cx="9144000" cy="6100763"/>
        </p:xfrm>
        <a:graphic>
          <a:graphicData uri="http://schemas.openxmlformats.org/presentationml/2006/ole">
            <p:oleObj spid="_x0000_s8196" name="Graf" r:id="rId3" imgW="6096000" imgH="4067251" progId="MSGraph.Chart.8">
              <p:embed followColorScheme="full"/>
            </p:oleObj>
          </a:graphicData>
        </a:graphic>
      </p:graphicFrame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8027988" y="3644900"/>
            <a:ext cx="22225" cy="1811338"/>
          </a:xfrm>
          <a:prstGeom prst="line">
            <a:avLst/>
          </a:prstGeom>
          <a:noFill/>
          <a:ln w="9525">
            <a:solidFill>
              <a:srgbClr val="333399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982663" y="4376738"/>
            <a:ext cx="7561262" cy="0"/>
          </a:xfrm>
          <a:prstGeom prst="line">
            <a:avLst/>
          </a:prstGeom>
          <a:noFill/>
          <a:ln w="9525">
            <a:solidFill>
              <a:srgbClr val="000080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87450" y="4365625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</a:rPr>
              <a:t>58 %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6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6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6">
                                            <p:oleChartEl type="category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6">
                                            <p:oleChartEl type="category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96">
                                            <p:oleChartEl type="category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96">
                                            <p:oleChartEl type="category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96">
                                            <p:oleChartEl type="category" lvl="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196">
                                            <p:oleChartEl type="category" lvl="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6">
                                            <p:oleChartEl type="category" lvl="1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96">
                                            <p:oleChartEl type="category" lvl="1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96">
                                            <p:oleChartEl type="category" lvl="1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96">
                                            <p:oleChartEl type="category" lvl="1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96">
                                            <p:oleChartEl type="category" lvl="1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96">
                                            <p:oleChartEl type="category" lvl="1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96">
                                            <p:oleChartEl type="category" lvl="1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196" grpId="0" uiExpand="1" bld="category"/>
      <p:bldP spid="8198" grpId="0" animBg="1"/>
      <p:bldP spid="8199" grpId="0" animBg="1"/>
      <p:bldP spid="8200" grpId="0"/>
      <p:bldP spid="820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Kódující a nekódující 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Kódující DNA </a:t>
            </a:r>
            <a:r>
              <a:rPr lang="cs-CZ" sz="2000" b="1" dirty="0" smtClean="0"/>
              <a:t>- kóduje protein</a:t>
            </a:r>
          </a:p>
          <a:p>
            <a:pPr algn="ctr">
              <a:buNone/>
            </a:pPr>
            <a:r>
              <a:rPr lang="cs-CZ" sz="1800" b="1" i="1" dirty="0" smtClean="0"/>
              <a:t>(DNA přepsána - transkribována, translací přeložená na řetězec aminokyselin, který se v těle buňky sbalí a vytvoří výsledný protein) </a:t>
            </a:r>
          </a:p>
          <a:p>
            <a:pPr algn="ctr">
              <a:buNone/>
            </a:pPr>
            <a:r>
              <a:rPr lang="cs-CZ" sz="2000" b="1" u="sng" dirty="0" smtClean="0"/>
              <a:t>TRANSKRIPCE</a:t>
            </a:r>
            <a:r>
              <a:rPr lang="cs-CZ" sz="2000" b="1" dirty="0" smtClean="0"/>
              <a:t> - pomocí několika pomocných proteinů proveden přepis určité kódující sekvence DNA do nové, chemicky příbuzné ribonukleové kyseliny (RNA) označované jako </a:t>
            </a:r>
            <a:r>
              <a:rPr lang="cs-CZ" sz="2000" b="1" dirty="0" err="1" smtClean="0"/>
              <a:t>mRNA</a:t>
            </a: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Rozdíl mezi RNA a přepisovanou sekvencí DNA </a:t>
            </a:r>
          </a:p>
          <a:p>
            <a:pPr algn="ctr">
              <a:buNone/>
            </a:pPr>
            <a:r>
              <a:rPr lang="cs-CZ" sz="2000" b="1" dirty="0" smtClean="0"/>
              <a:t>=</a:t>
            </a:r>
          </a:p>
          <a:p>
            <a:pPr algn="ctr">
              <a:buNone/>
            </a:pPr>
            <a:r>
              <a:rPr lang="cs-CZ" sz="2000" b="1" dirty="0" smtClean="0"/>
              <a:t>záměna </a:t>
            </a:r>
            <a:r>
              <a:rPr lang="cs-CZ" sz="2000" b="1" dirty="0" err="1" smtClean="0"/>
              <a:t>thyminu</a:t>
            </a:r>
            <a:r>
              <a:rPr lang="cs-CZ" sz="2000" b="1" dirty="0" smtClean="0"/>
              <a:t> (T) za uracil (U)</a:t>
            </a:r>
          </a:p>
          <a:p>
            <a:pPr algn="ctr">
              <a:buNone/>
            </a:pPr>
            <a:r>
              <a:rPr lang="cs-CZ" sz="2000" b="1" dirty="0" smtClean="0"/>
              <a:t>ostatní nukleotidy jsou zachovány („pouze“ transkripce)</a:t>
            </a:r>
          </a:p>
          <a:p>
            <a:pPr algn="ctr">
              <a:buNone/>
            </a:pPr>
            <a:r>
              <a:rPr lang="cs-CZ" sz="2000" b="1" dirty="0" err="1" smtClean="0"/>
              <a:t>mRNA</a:t>
            </a:r>
            <a:r>
              <a:rPr lang="cs-CZ" sz="2000" b="1" dirty="0" smtClean="0"/>
              <a:t> odeslána specializovanému proteinu – ribozomu</a:t>
            </a:r>
          </a:p>
          <a:p>
            <a:pPr algn="ctr">
              <a:buNone/>
            </a:pPr>
            <a:r>
              <a:rPr lang="cs-CZ" sz="2000" b="1" dirty="0" smtClean="0"/>
              <a:t>=</a:t>
            </a:r>
          </a:p>
          <a:p>
            <a:pPr algn="ctr">
              <a:buNone/>
            </a:pPr>
            <a:r>
              <a:rPr lang="cs-CZ" sz="2000" b="1" u="sng" dirty="0" smtClean="0"/>
              <a:t>TRANSLACE</a:t>
            </a:r>
          </a:p>
          <a:p>
            <a:pPr algn="ctr">
              <a:buNone/>
            </a:pPr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http://user.mendelu.cz/urban/vsg1/molekul/images/struktura/transkripc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9138"/>
            <a:ext cx="7344816" cy="63849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9552" y="3356992"/>
            <a:ext cx="7992888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Kódující 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1800" b="1" dirty="0" err="1" smtClean="0"/>
              <a:t>mRNA</a:t>
            </a:r>
            <a:r>
              <a:rPr lang="cs-CZ" sz="1800" b="1" dirty="0" smtClean="0"/>
              <a:t> odeslána specializovanému proteinu – ribozomu</a:t>
            </a:r>
          </a:p>
          <a:p>
            <a:pPr algn="ctr">
              <a:buNone/>
            </a:pPr>
            <a:r>
              <a:rPr lang="cs-CZ" sz="2000" b="1" dirty="0" smtClean="0"/>
              <a:t>=</a:t>
            </a:r>
          </a:p>
          <a:p>
            <a:pPr algn="ctr">
              <a:buNone/>
            </a:pPr>
            <a:r>
              <a:rPr lang="cs-CZ" sz="2000" b="1" u="sng" dirty="0" smtClean="0"/>
              <a:t>TRANSLACE </a:t>
            </a:r>
          </a:p>
          <a:p>
            <a:pPr algn="ctr">
              <a:buNone/>
            </a:pPr>
            <a:r>
              <a:rPr lang="cs-CZ" sz="2000" b="1" dirty="0" err="1" smtClean="0"/>
              <a:t>mRNA</a:t>
            </a:r>
            <a:r>
              <a:rPr lang="cs-CZ" sz="2000" b="1" dirty="0" smtClean="0"/>
              <a:t> čtena ribozomem </a:t>
            </a:r>
          </a:p>
          <a:p>
            <a:pPr algn="ctr">
              <a:buNone/>
            </a:pPr>
            <a:r>
              <a:rPr lang="cs-CZ" sz="2000" b="1" dirty="0" smtClean="0"/>
              <a:t>každé trojici nukleotidových bází (tj. tripletům) </a:t>
            </a:r>
          </a:p>
          <a:p>
            <a:pPr algn="ctr">
              <a:buNone/>
            </a:pPr>
            <a:r>
              <a:rPr lang="cs-CZ" sz="2000" b="1" dirty="0" smtClean="0"/>
              <a:t>se přiřazuje jedna z dvaceti aminokyselin </a:t>
            </a:r>
          </a:p>
          <a:p>
            <a:pPr algn="ctr">
              <a:buNone/>
            </a:pPr>
            <a:r>
              <a:rPr lang="cs-CZ" sz="2000" b="1" dirty="0" smtClean="0"/>
              <a:t>Postupným překladem tripletů na aminokyseliny </a:t>
            </a:r>
          </a:p>
          <a:p>
            <a:pPr algn="ctr">
              <a:buNone/>
            </a:pPr>
            <a:r>
              <a:rPr lang="cs-CZ" sz="2000" b="1" dirty="0" smtClean="0"/>
              <a:t>vzniká </a:t>
            </a:r>
            <a:r>
              <a:rPr lang="cs-CZ" sz="2400" b="1" u="sng" dirty="0" smtClean="0">
                <a:solidFill>
                  <a:srgbClr val="002060"/>
                </a:solidFill>
              </a:rPr>
              <a:t>lineární aminokyselinový řetězec</a:t>
            </a:r>
            <a:endParaRPr lang="cs-CZ" sz="20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http://user.mendelu.cz/urban/vsg2/expres4/genko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895357" cy="2731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Kódující 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/>
              <a:t>V prostředí buňky se začne balit </a:t>
            </a:r>
          </a:p>
          <a:p>
            <a:pPr algn="ctr">
              <a:buNone/>
            </a:pPr>
            <a:r>
              <a:rPr lang="cs-CZ" sz="2000" b="1" dirty="0" smtClean="0"/>
              <a:t>a formovat </a:t>
            </a:r>
            <a:r>
              <a:rPr lang="cs-CZ" sz="2000" b="1" u="sng" dirty="0" smtClean="0"/>
              <a:t>trojrozměrnou strukturu výsledného proteinu </a:t>
            </a:r>
          </a:p>
          <a:p>
            <a:pPr algn="ctr">
              <a:buNone/>
            </a:pPr>
            <a:r>
              <a:rPr lang="cs-CZ" sz="2000" b="1" dirty="0" smtClean="0"/>
              <a:t>Pravidla, resp. kód, který je použit pro translaci jednotlivých tripletů na aminokyseliny</a:t>
            </a:r>
          </a:p>
          <a:p>
            <a:pPr algn="ctr">
              <a:buNone/>
            </a:pPr>
            <a:r>
              <a:rPr lang="cs-CZ" sz="2000" b="1" dirty="0" smtClean="0"/>
              <a:t>= </a:t>
            </a:r>
          </a:p>
          <a:p>
            <a:pPr algn="ctr">
              <a:buNone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 KÓD </a:t>
            </a: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9554" name="Picture 2" descr="http://web2.mendelu.cz/af_291_projekty2/vseo/files/59/92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98882"/>
            <a:ext cx="7128792" cy="345911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156176" y="6453336"/>
            <a:ext cx="2016224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Nekódující 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/>
              <a:t>Nekódující DNA je taková sekvence DNA, </a:t>
            </a:r>
          </a:p>
          <a:p>
            <a:pPr algn="ctr">
              <a:buNone/>
            </a:pPr>
            <a:r>
              <a:rPr lang="cs-CZ" sz="2000" b="1" dirty="0" smtClean="0"/>
              <a:t>která nekóduje proteiny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Dříve </a:t>
            </a:r>
            <a:r>
              <a:rPr lang="cs-CZ" sz="2000" b="1" dirty="0" err="1" smtClean="0"/>
              <a:t>junk</a:t>
            </a:r>
            <a:r>
              <a:rPr lang="cs-CZ" sz="2000" b="1" dirty="0" smtClean="0"/>
              <a:t> DNA (tedy odpadní DNA) </a:t>
            </a:r>
          </a:p>
          <a:p>
            <a:pPr algn="ctr">
              <a:buNone/>
            </a:pPr>
            <a:r>
              <a:rPr lang="cs-CZ" sz="2000" b="1" dirty="0" smtClean="0"/>
              <a:t>Dnes: důležitý význam ovlivňující expresi genů, </a:t>
            </a:r>
          </a:p>
          <a:p>
            <a:pPr algn="ctr">
              <a:buNone/>
            </a:pPr>
            <a:r>
              <a:rPr lang="cs-CZ" sz="2000" b="1" dirty="0" smtClean="0"/>
              <a:t>u lidského genomu určitý biochemický význam </a:t>
            </a:r>
          </a:p>
          <a:p>
            <a:pPr algn="ctr">
              <a:buNone/>
            </a:pPr>
            <a:r>
              <a:rPr lang="cs-CZ" sz="2000" b="1" dirty="0" smtClean="0"/>
              <a:t>až 80 % nekódující DNA </a:t>
            </a:r>
          </a:p>
        </p:txBody>
      </p:sp>
      <p:pic>
        <p:nvPicPr>
          <p:cNvPr id="280578" name="Picture 2" descr="http://pravdu.cz/sites/default/files/nejstarsi_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861048"/>
            <a:ext cx="476250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= </a:t>
            </a:r>
          </a:p>
          <a:p>
            <a:pPr algn="ctr"/>
            <a:r>
              <a:rPr lang="cs-CZ" sz="2000" b="1" dirty="0" smtClean="0"/>
              <a:t>= jednotlivé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sekvence DNA</a:t>
            </a:r>
            <a:r>
              <a:rPr lang="cs-CZ" sz="2000" b="1" dirty="0" smtClean="0"/>
              <a:t>, vytvářející biologický aktivní produkt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Rozdílné sekvence stejného genu =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allely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(</a:t>
            </a:r>
            <a:r>
              <a:rPr lang="cs-CZ" b="1" i="1" dirty="0" err="1" smtClean="0"/>
              <a:t>allela</a:t>
            </a:r>
            <a:r>
              <a:rPr lang="cs-CZ" b="1" i="1" dirty="0" smtClean="0"/>
              <a:t> je varianta sekvence určitého genu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Osoby s rozdílnými </a:t>
            </a:r>
            <a:r>
              <a:rPr lang="cs-CZ" sz="2000" b="1" dirty="0" err="1" smtClean="0"/>
              <a:t>allelami</a:t>
            </a:r>
            <a:r>
              <a:rPr lang="cs-CZ" sz="2000" b="1" dirty="0" smtClean="0"/>
              <a:t> určitého genu = </a:t>
            </a:r>
            <a:r>
              <a:rPr lang="cs-CZ" sz="2000" b="1" dirty="0" err="1" smtClean="0">
                <a:solidFill>
                  <a:srgbClr val="002060"/>
                </a:solidFill>
              </a:rPr>
              <a:t>heterozygoti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Stejné </a:t>
            </a:r>
            <a:r>
              <a:rPr lang="cs-CZ" sz="2000" b="1" dirty="0" err="1" smtClean="0"/>
              <a:t>allely</a:t>
            </a:r>
            <a:r>
              <a:rPr lang="cs-CZ" sz="2000" b="1" dirty="0" smtClean="0"/>
              <a:t> na obou chromozomech = </a:t>
            </a:r>
            <a:r>
              <a:rPr lang="cs-CZ" sz="2000" b="1" dirty="0" smtClean="0">
                <a:solidFill>
                  <a:srgbClr val="002060"/>
                </a:solidFill>
              </a:rPr>
              <a:t>homozygoti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http://www.biopedia.sk/images/genetika/fenoty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8593"/>
            <a:ext cx="7272808" cy="5883427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-180528" y="1844824"/>
            <a:ext cx="9433048" cy="4725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-180528" y="3933056"/>
            <a:ext cx="9433048" cy="4725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8064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</a:t>
            </a:r>
            <a:r>
              <a:rPr lang="cs-CZ" sz="2000" b="1" dirty="0" smtClean="0"/>
              <a:t> = součet všech genů a spojovacích sekvencí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unikátní série genů</a:t>
            </a:r>
          </a:p>
          <a:p>
            <a:pPr algn="ctr"/>
            <a:endParaRPr lang="cs-CZ" sz="2000" b="1" dirty="0" smtClean="0"/>
          </a:p>
        </p:txBody>
      </p:sp>
      <p:sp>
        <p:nvSpPr>
          <p:cNvPr id="5" name="Šipka dolů 4"/>
          <p:cNvSpPr/>
          <p:nvPr/>
        </p:nvSpPr>
        <p:spPr>
          <a:xfrm>
            <a:off x="4499992" y="1340768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2626" name="Picture 2" descr="http://www.shiba-dog.de/Images3/genom-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72359"/>
            <a:ext cx="5616624" cy="406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(</a:t>
            </a:r>
            <a:r>
              <a:rPr lang="cs-CZ" b="1" i="1" dirty="0" err="1" smtClean="0"/>
              <a:t>locus</a:t>
            </a:r>
            <a:r>
              <a:rPr lang="cs-CZ" b="1" i="1" dirty="0" smtClean="0"/>
              <a:t> je oblast chromozomu, která má nějaký </a:t>
            </a:r>
          </a:p>
          <a:p>
            <a:pPr algn="ctr"/>
            <a:r>
              <a:rPr lang="cs-CZ" b="1" i="1" dirty="0" smtClean="0"/>
              <a:t>fyzický znak - </a:t>
            </a:r>
            <a:r>
              <a:rPr lang="cs-CZ" b="1" i="1" dirty="0" err="1" smtClean="0"/>
              <a:t>marker</a:t>
            </a:r>
            <a:r>
              <a:rPr lang="cs-CZ" b="1" i="1" dirty="0" smtClean="0"/>
              <a:t> DNA, </a:t>
            </a:r>
            <a:r>
              <a:rPr lang="cs-CZ" b="1" i="1" dirty="0" err="1" smtClean="0">
                <a:solidFill>
                  <a:schemeClr val="bg1"/>
                </a:solidFill>
              </a:rPr>
              <a:t>allelu</a:t>
            </a:r>
            <a:r>
              <a:rPr lang="cs-CZ" b="1" i="1" dirty="0" smtClean="0">
                <a:solidFill>
                  <a:schemeClr val="bg1"/>
                </a:solidFill>
              </a:rPr>
              <a:t> nebo gen s nimi spojený)</a:t>
            </a:r>
          </a:p>
          <a:p>
            <a:endParaRPr lang="cs-CZ" dirty="0"/>
          </a:p>
        </p:txBody>
      </p:sp>
      <p:pic>
        <p:nvPicPr>
          <p:cNvPr id="230404" name="Picture 4" descr="http://www.ubi.ca/images/100_bp_sharp_dna_lad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1777380" cy="29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2030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Náklady na úrovni 30 % HDP</a:t>
            </a:r>
          </a:p>
          <a:p>
            <a:pPr lvl="1"/>
            <a:r>
              <a:rPr lang="cs-CZ" dirty="0"/>
              <a:t>Možnosti sociální státní politiky (zejména důchodové zabezpečení a školství) se blíží nule </a:t>
            </a:r>
          </a:p>
          <a:p>
            <a:r>
              <a:rPr lang="cs-CZ" b="1" dirty="0">
                <a:solidFill>
                  <a:schemeClr val="accent2"/>
                </a:solidFill>
              </a:rPr>
              <a:t>Stačí pro 58 % obyvatelstva</a:t>
            </a:r>
          </a:p>
          <a:p>
            <a:pPr lvl="1"/>
            <a:r>
              <a:rPr lang="cs-CZ" dirty="0"/>
              <a:t>Co zbývajících 42 % (včetně skupin s největšími nároky – děti a staří</a:t>
            </a:r>
            <a:r>
              <a:rPr lang="cs-CZ" dirty="0" smtClean="0"/>
              <a:t>)?</a:t>
            </a:r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5157788"/>
            <a:ext cx="26638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8913"/>
            <a:ext cx="17748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02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http://3.bp.blogspot.com/-PgbY-R13BgY/TX_wipcTnMI/AAAAAAAAADQ/ZxJKM045KcI/s1600/l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3"/>
            <a:ext cx="4758705" cy="320611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(</a:t>
            </a:r>
            <a:r>
              <a:rPr lang="cs-CZ" b="1" i="1" dirty="0" err="1" smtClean="0"/>
              <a:t>locus</a:t>
            </a:r>
            <a:r>
              <a:rPr lang="cs-CZ" b="1" i="1" dirty="0" smtClean="0"/>
              <a:t> je oblast chromozomu, která má nějaký </a:t>
            </a:r>
          </a:p>
          <a:p>
            <a:pPr algn="ctr"/>
            <a:r>
              <a:rPr lang="cs-CZ" b="1" i="1" dirty="0" smtClean="0"/>
              <a:t>fyzický znak - </a:t>
            </a:r>
            <a:r>
              <a:rPr lang="cs-CZ" b="1" i="1" dirty="0" err="1" smtClean="0"/>
              <a:t>marker</a:t>
            </a:r>
            <a:r>
              <a:rPr lang="cs-CZ" b="1" i="1" dirty="0" smtClean="0"/>
              <a:t> DNA, </a:t>
            </a:r>
            <a:r>
              <a:rPr lang="cs-CZ" b="1" i="1" dirty="0" err="1" smtClean="0"/>
              <a:t>allelu</a:t>
            </a:r>
            <a:r>
              <a:rPr lang="cs-CZ" b="1" i="1" dirty="0" smtClean="0"/>
              <a:t> nebo gen s nimi spojený)</a:t>
            </a:r>
          </a:p>
          <a:p>
            <a:endParaRPr lang="cs-CZ" dirty="0"/>
          </a:p>
        </p:txBody>
      </p:sp>
      <p:pic>
        <p:nvPicPr>
          <p:cNvPr id="230404" name="Picture 4" descr="http://www.ubi.ca/images/100_bp_sharp_dna_lad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1777380" cy="2962300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 flipV="1">
            <a:off x="1835696" y="2204864"/>
            <a:ext cx="208823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http://4.bp.blogspot.com/_KxGHAWT4sPg/TIa1SluZLkI/AAAAAAAABW4/C7nOqBhF06A/s1600/ge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244407" cy="549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IDŽS se projeví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jestliže v určitých genetických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subskupinách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kvantitativně liší poměr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životním stylem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onemocnění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funkčně polymorfní gen podporující vznik relevantního fenotypu onemocnění (diabetes mellitus 2. typu – T2DM) 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životním stylu s vysokou PA se vliv tohoto genotypu </a:t>
            </a:r>
          </a:p>
          <a:p>
            <a:r>
              <a:rPr lang="cs-CZ" sz="2000" b="1" dirty="0" smtClean="0"/>
              <a:t>  na vznik onemocnění se neprojeví (bez T2DM)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nízké pohybové aktivitě je vliv tohoto genotypu na vznik nebo riziko onemocnění významný (má T2DM)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IDŽS se projeví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jestliže v určitých genetických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subskupinách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dirty="0" smtClean="0"/>
              <a:t>(např. genotypy ve speciálních genetických </a:t>
            </a:r>
            <a:r>
              <a:rPr lang="cs-CZ" sz="2000" b="1" dirty="0" err="1" smtClean="0"/>
              <a:t>locusech</a:t>
            </a:r>
            <a:r>
              <a:rPr lang="cs-CZ" sz="2000" b="1" dirty="0" smtClean="0"/>
              <a:t>) </a:t>
            </a:r>
          </a:p>
          <a:p>
            <a:pPr algn="ctr"/>
            <a:r>
              <a:rPr lang="cs-CZ" b="1" i="1" dirty="0" smtClean="0"/>
              <a:t>(</a:t>
            </a:r>
            <a:r>
              <a:rPr lang="cs-CZ" b="1" i="1" dirty="0" err="1" smtClean="0"/>
              <a:t>locus</a:t>
            </a:r>
            <a:r>
              <a:rPr lang="cs-CZ" b="1" i="1" dirty="0" smtClean="0"/>
              <a:t> je oblast chromozomu, která má nějaký </a:t>
            </a:r>
          </a:p>
          <a:p>
            <a:pPr algn="ctr"/>
            <a:r>
              <a:rPr lang="cs-CZ" b="1" i="1" dirty="0" smtClean="0"/>
              <a:t>fyzický znak, </a:t>
            </a:r>
            <a:r>
              <a:rPr lang="cs-CZ" b="1" i="1" dirty="0" err="1" smtClean="0"/>
              <a:t>marker</a:t>
            </a:r>
            <a:r>
              <a:rPr lang="cs-CZ" b="1" i="1" dirty="0" smtClean="0"/>
              <a:t> DNA, </a:t>
            </a:r>
            <a:r>
              <a:rPr lang="cs-CZ" b="1" i="1" dirty="0" err="1" smtClean="0"/>
              <a:t>allelu</a:t>
            </a:r>
            <a:r>
              <a:rPr lang="cs-CZ" b="1" i="1" dirty="0" smtClean="0"/>
              <a:t> nebo gen s nimi spojený)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kvantitativně liší poměr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životním stylem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onemocnění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funkčně polymorfní gen podporující vznik relevantního fenotypu onemocnění (diabetes mellitus 2. typu – T2DM) 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životním stylu s vysokou PA se vliv tohoto genotypu </a:t>
            </a:r>
          </a:p>
          <a:p>
            <a:r>
              <a:rPr lang="cs-CZ" sz="2000" b="1" dirty="0" smtClean="0"/>
              <a:t>  na vznik onemocnění se neprojeví (bez T2DM)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nízké pohybové aktivitě je vliv tohoto genotypu na vznik nebo riziko onemocnění významný (má T2DM)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7584" y="188640"/>
            <a:ext cx="748883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ROZUMÍŠ TOMU?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692696"/>
            <a:ext cx="7488832" cy="27363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 descr="http://i.idnes.cz/11/011/gal/FRO3848db_profimedia_001926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381500" cy="2724151"/>
          </a:xfrm>
          <a:prstGeom prst="rect">
            <a:avLst/>
          </a:prstGeom>
          <a:noFill/>
        </p:spPr>
      </p:pic>
      <p:sp>
        <p:nvSpPr>
          <p:cNvPr id="8" name="Oválný popisek 7"/>
          <p:cNvSpPr/>
          <p:nvPr/>
        </p:nvSpPr>
        <p:spPr>
          <a:xfrm>
            <a:off x="2987824" y="692696"/>
            <a:ext cx="2664296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AHA!!!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1962 (J. </a:t>
            </a:r>
            <a:r>
              <a:rPr lang="cs-CZ" sz="2000" b="1" dirty="0" err="1" smtClean="0"/>
              <a:t>Neel</a:t>
            </a:r>
            <a:r>
              <a:rPr lang="cs-CZ" sz="2000" b="1" dirty="0" smtClean="0"/>
              <a:t>):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Hypotéza „ÚSPORNÉHO GENOTYPU“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na ní založená teorie IDŽS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„ÚSPORNÝ“ metabolismus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větší schopností uskladňovat nadbytečnou energii </a:t>
            </a:r>
          </a:p>
          <a:p>
            <a:pPr algn="ctr"/>
            <a:r>
              <a:rPr lang="cs-CZ" sz="2000" b="1" dirty="0" smtClean="0"/>
              <a:t>během období „hojnosti“</a:t>
            </a:r>
          </a:p>
          <a:p>
            <a:pPr algn="ctr"/>
            <a:r>
              <a:rPr lang="cs-CZ" sz="2000" b="1" dirty="0" smtClean="0"/>
              <a:t>=</a:t>
            </a:r>
          </a:p>
          <a:p>
            <a:pPr algn="ctr"/>
            <a:r>
              <a:rPr lang="cs-CZ" sz="2000" b="1" dirty="0" smtClean="0"/>
              <a:t>snadnější přežití v období hladomoru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499992" y="213285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 descr="http://t3.gstatic.com/images?q=tbn:ANd9GcTUy3wMS8AVVBdJcvKYxL2Ng3iqTrA5oA_RScZj5PAEBjgp4yQ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21088"/>
            <a:ext cx="1800200" cy="2434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33265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Po většinu období lidské evoluce </a:t>
            </a:r>
          </a:p>
          <a:p>
            <a:pPr algn="ctr"/>
            <a:r>
              <a:rPr lang="cs-CZ" sz="2000" b="1" dirty="0" smtClean="0"/>
              <a:t>člověk vystaven fyzicky náročnému prostředí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infekce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tepelný stres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období nedostatku potravy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potřeba vysoké fyzické aktivity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 tomto environmentálním kontextu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schopnost ukládat tuk do rezervy v období dostatku potravy 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nezbytná pro prosté přežití</a:t>
            </a:r>
            <a:endParaRPr lang="cs-CZ" sz="2000" dirty="0"/>
          </a:p>
        </p:txBody>
      </p:sp>
      <p:sp>
        <p:nvSpPr>
          <p:cNvPr id="5" name="Šipka dolů 4"/>
          <p:cNvSpPr/>
          <p:nvPr/>
        </p:nvSpPr>
        <p:spPr>
          <a:xfrm>
            <a:off x="4499992" y="357301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Současná epocha </a:t>
            </a:r>
          </a:p>
          <a:p>
            <a:pPr algn="ctr"/>
            <a:r>
              <a:rPr lang="cs-CZ" sz="2000" b="1" dirty="0" smtClean="0"/>
              <a:t>minimální nároky na fyzickou aktivitu</a:t>
            </a:r>
          </a:p>
          <a:p>
            <a:pPr algn="ctr"/>
            <a:r>
              <a:rPr lang="cs-CZ" sz="2000" b="1" dirty="0" smtClean="0"/>
              <a:t>(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SEDAVÝ ŽIVOTNÍ STYL</a:t>
            </a:r>
            <a:r>
              <a:rPr lang="cs-CZ" sz="2000" b="1" dirty="0" smtClean="0"/>
              <a:t>)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Lidský genom se velmi málo změnil </a:t>
            </a:r>
          </a:p>
          <a:p>
            <a:pPr algn="ctr"/>
            <a:r>
              <a:rPr lang="cs-CZ" sz="2000" b="1" dirty="0" smtClean="0"/>
              <a:t>v průběhu posledních 10 tisíců let</a:t>
            </a:r>
          </a:p>
          <a:p>
            <a:pPr algn="ctr"/>
            <a:r>
              <a:rPr lang="cs-CZ" sz="2000" b="1" dirty="0" smtClean="0"/>
              <a:t>= </a:t>
            </a:r>
            <a:r>
              <a:rPr lang="cs-CZ" sz="2000" b="1" i="1" dirty="0" smtClean="0">
                <a:solidFill>
                  <a:srgbClr val="002060"/>
                </a:solidFill>
              </a:rPr>
              <a:t>pozdně</a:t>
            </a:r>
            <a:r>
              <a:rPr lang="cs-CZ" sz="2000" b="1" dirty="0" smtClean="0"/>
              <a:t> </a:t>
            </a:r>
            <a:r>
              <a:rPr lang="cs-CZ" sz="2000" b="1" i="1" dirty="0" smtClean="0">
                <a:solidFill>
                  <a:srgbClr val="002060"/>
                </a:solidFill>
              </a:rPr>
              <a:t>paleolitický genotyp</a:t>
            </a:r>
          </a:p>
          <a:p>
            <a:pPr algn="ctr"/>
            <a:r>
              <a:rPr lang="cs-CZ" sz="2000" b="1" dirty="0" smtClean="0"/>
              <a:t>Odlišná rychlost změn lidského genomu a životních podmínek vede k jejich vzájemné inkompatibilitě</a:t>
            </a:r>
          </a:p>
          <a:p>
            <a:pPr algn="ctr"/>
            <a:endParaRPr lang="cs-CZ" sz="2000" b="1" dirty="0" smtClean="0"/>
          </a:p>
          <a:p>
            <a:r>
              <a:rPr lang="cs-CZ" b="1" dirty="0" smtClean="0"/>
              <a:t>vysoce převažující </a:t>
            </a:r>
            <a:r>
              <a:rPr lang="cs-CZ" b="1" dirty="0" smtClean="0">
                <a:solidFill>
                  <a:srgbClr val="002060"/>
                </a:solidFill>
              </a:rPr>
              <a:t>genom úsporné regulace </a:t>
            </a:r>
            <a:r>
              <a:rPr lang="cs-CZ" b="1" dirty="0" smtClean="0"/>
              <a:t>využívání energetických zdrojů </a:t>
            </a:r>
          </a:p>
          <a:p>
            <a:pPr algn="ctr"/>
            <a:r>
              <a:rPr lang="cs-CZ" sz="2000" b="1" dirty="0" smtClean="0"/>
              <a:t>: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sedavý životní styl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cs-CZ" sz="2000" b="1" dirty="0" smtClean="0"/>
          </a:p>
          <a:p>
            <a:pPr algn="ctr"/>
            <a:r>
              <a:rPr lang="cs-CZ" sz="2000" b="1" dirty="0" smtClean="0"/>
              <a:t>= vzájemná inkompatibilita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Základní princip hypotézy úsporného genotypu je plausibilní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1600" b="1" i="1" dirty="0" smtClean="0"/>
              <a:t>(zejména o období rychlých změn životních podmínek, </a:t>
            </a:r>
          </a:p>
          <a:p>
            <a:pPr algn="ctr"/>
            <a:r>
              <a:rPr lang="cs-CZ" sz="1600" b="1" i="1" dirty="0" smtClean="0"/>
              <a:t>např. po industriální revoluci)</a:t>
            </a:r>
          </a:p>
          <a:p>
            <a:pPr algn="ctr"/>
            <a:r>
              <a:rPr lang="cs-CZ" sz="2000" b="1" dirty="0" smtClean="0"/>
              <a:t>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/>
          <a:lstStyle/>
          <a:p>
            <a:r>
              <a:rPr lang="cs-CZ"/>
              <a:t>Disproporce mezi geneticky</a:t>
            </a:r>
            <a:br>
              <a:rPr lang="cs-CZ"/>
            </a:br>
            <a:r>
              <a:rPr lang="cs-CZ"/>
              <a:t>podmíněnými regulačními možnostmi lidského organismu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4400">
                <a:solidFill>
                  <a:schemeClr val="tx2"/>
                </a:solidFill>
              </a:rPr>
              <a:t>a převažujícím životním stylem</a:t>
            </a:r>
          </a:p>
          <a:p>
            <a:pPr algn="ctr">
              <a:buFontTx/>
              <a:buNone/>
            </a:pPr>
            <a:endParaRPr lang="cs-CZ" sz="4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0" y="34290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zdravotní poruchy</a:t>
            </a:r>
          </a:p>
          <a:p>
            <a:pPr algn="ctr" eaLnBrk="0" hangingPunct="0"/>
            <a:endParaRPr lang="cs-CZ" sz="3200"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43200" y="42672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onemocnění</a:t>
            </a: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81000" y="5029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hromadná neinfekční onemocnění</a:t>
            </a:r>
            <a:endParaRPr lang="cs-CZ" sz="3600">
              <a:latin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676400" y="5791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civilizační onemocnění</a:t>
            </a:r>
            <a:endParaRPr lang="cs-CZ" sz="3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cxnSp>
        <p:nvCxnSpPr>
          <p:cNvPr id="33800" name="AutoShape 8"/>
          <p:cNvCxnSpPr>
            <a:cxnSpLocks noChangeShapeType="1"/>
            <a:stCxn id="33796" idx="1"/>
            <a:endCxn id="33797" idx="1"/>
          </p:cNvCxnSpPr>
          <p:nvPr/>
        </p:nvCxnSpPr>
        <p:spPr bwMode="auto">
          <a:xfrm rot="10800000" flipH="1" flipV="1">
            <a:off x="2286000" y="3733800"/>
            <a:ext cx="457200" cy="876300"/>
          </a:xfrm>
          <a:prstGeom prst="bentConnector3">
            <a:avLst>
              <a:gd name="adj1" fmla="val -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801" name="AutoShape 9"/>
          <p:cNvCxnSpPr>
            <a:cxnSpLocks noChangeShapeType="1"/>
            <a:stCxn id="33797" idx="3"/>
            <a:endCxn id="33798" idx="3"/>
          </p:cNvCxnSpPr>
          <p:nvPr/>
        </p:nvCxnSpPr>
        <p:spPr bwMode="auto">
          <a:xfrm>
            <a:off x="6400800" y="4610100"/>
            <a:ext cx="2209800" cy="800100"/>
          </a:xfrm>
          <a:prstGeom prst="bentConnector3">
            <a:avLst>
              <a:gd name="adj1" fmla="val 110343"/>
            </a:avLst>
          </a:prstGeom>
          <a:noFill/>
          <a:ln w="31750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0" y="2514600"/>
          <a:ext cx="1839913" cy="2881313"/>
        </p:xfrm>
        <a:graphic>
          <a:graphicData uri="http://schemas.openxmlformats.org/presentationml/2006/ole">
            <p:oleObj spid="_x0000_s232450" name="CorelDRAW" r:id="rId3" imgW="1770120" imgH="2772360" progId="">
              <p:embed/>
            </p:oleObj>
          </a:graphicData>
        </a:graphic>
      </p:graphicFrame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Zátěžová intervence přizpůsobena na míru pacientova genotypu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výrazně zvýšená její efektivita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Ale: Obrovská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variabilita genotypické odpovědi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na zátěžovou intervenci </a:t>
            </a:r>
          </a:p>
          <a:p>
            <a:pPr algn="ctr"/>
            <a:r>
              <a:rPr lang="cs-CZ" sz="2000" b="1" dirty="0" smtClean="0"/>
              <a:t>= genetické variace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Genotypická odpověď na zátěž se značně individuálně liší </a:t>
            </a:r>
          </a:p>
          <a:p>
            <a:pPr algn="ctr"/>
            <a:r>
              <a:rPr lang="cs-CZ" sz="2000" b="1" dirty="0" smtClean="0"/>
              <a:t>dědičné, ale i zděděné nedědičné faktory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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SKEPSE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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i="1" dirty="0" smtClean="0"/>
              <a:t>Navíc - rozsáhlé genetické studie uplatňující zátěžovou intervenci</a:t>
            </a:r>
          </a:p>
          <a:p>
            <a:pPr algn="ctr"/>
            <a:r>
              <a:rPr lang="cs-CZ" sz="2000" b="1" i="1" dirty="0" smtClean="0"/>
              <a:t>PA většinou nebyla adekvátně kontrolovaná</a:t>
            </a:r>
          </a:p>
          <a:p>
            <a:endParaRPr lang="cs-CZ" sz="2000" b="1" dirty="0" smtClean="0"/>
          </a:p>
        </p:txBody>
      </p:sp>
      <p:sp>
        <p:nvSpPr>
          <p:cNvPr id="5" name="Šipka dolů 4"/>
          <p:cNvSpPr/>
          <p:nvPr/>
        </p:nvSpPr>
        <p:spPr>
          <a:xfrm>
            <a:off x="4499992" y="69269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SNP souvisejících </a:t>
            </a:r>
          </a:p>
          <a:p>
            <a:pPr algn="ctr"/>
            <a:r>
              <a:rPr lang="cs-CZ" sz="2000" b="1" dirty="0" smtClean="0"/>
              <a:t>s chronickými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kardiovaskulárními nebo metabolickými </a:t>
            </a:r>
            <a:r>
              <a:rPr lang="cs-CZ" sz="2000" b="1" dirty="0" smtClean="0"/>
              <a:t>nemocemi </a:t>
            </a:r>
          </a:p>
          <a:p>
            <a:pPr algn="ctr"/>
            <a:r>
              <a:rPr lang="cs-CZ" sz="2000" b="1" dirty="0" smtClean="0"/>
              <a:t>velmi časté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zhruba polovina všech bělochů </a:t>
            </a:r>
          </a:p>
          <a:p>
            <a:pPr algn="ctr"/>
            <a:r>
              <a:rPr lang="cs-CZ" sz="2000" b="1" dirty="0" smtClean="0"/>
              <a:t>je nositelem genové varianty</a:t>
            </a:r>
          </a:p>
          <a:p>
            <a:pPr algn="ctr"/>
            <a:r>
              <a:rPr lang="cs-CZ" sz="2000" b="1" dirty="0" smtClean="0"/>
              <a:t>asi o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 kg vyšší tělesná hmotnost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významně zvýšené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 vzniku diabetu 2. typu (T2DM)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Úsporný genotyp spojený s uvedeným fenotypem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2486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Průměrná částka na diagnostiku a léčení jednoho pacienta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Vzhledem k technologickému pokroku stále zvyšuje                                                     (i při perfektně organizovaném zdravotnictví)</a:t>
            </a:r>
          </a:p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accent2"/>
                </a:solidFill>
                <a:latin typeface="Algerian" pitchFamily="82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Nové a finančně náročnější diagnostické prostředky a léčebné postupy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efektivnější než ty staré </a:t>
            </a:r>
          </a:p>
          <a:p>
            <a:pPr algn="ctr">
              <a:spcBef>
                <a:spcPct val="50000"/>
              </a:spcBef>
            </a:pPr>
            <a:endParaRPr lang="cs-CZ" b="1"/>
          </a:p>
          <a:p>
            <a:pPr algn="ctr">
              <a:spcBef>
                <a:spcPct val="50000"/>
              </a:spcBef>
            </a:pPr>
            <a:r>
              <a:rPr lang="cs-CZ" b="1"/>
              <a:t>Zachraňují zdraví nebo i život daleko většímu počtu lidí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24300" y="3573463"/>
            <a:ext cx="107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6000">
                <a:solidFill>
                  <a:srgbClr val="FF0000"/>
                </a:solidFill>
                <a:latin typeface="Algerian" pitchFamily="82" charset="0"/>
              </a:rPr>
              <a:t>P</a:t>
            </a:r>
            <a:endParaRPr lang="en-US" sz="600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1268" name="Picture 4" descr="in-surgery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292600"/>
            <a:ext cx="2903538" cy="2322513"/>
          </a:xfrm>
          <a:prstGeom prst="rect">
            <a:avLst/>
          </a:prstGeom>
          <a:noFill/>
        </p:spPr>
      </p:pic>
      <p:pic>
        <p:nvPicPr>
          <p:cNvPr id="11269" name="Picture 5" descr="r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16400"/>
            <a:ext cx="3600450" cy="2471738"/>
          </a:xfrm>
          <a:prstGeom prst="rect">
            <a:avLst/>
          </a:prstGeom>
          <a:noFill/>
        </p:spPr>
      </p:pic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  <p:bldP spid="11267" grpId="0" uiExpand="1"/>
      <p:bldP spid="1127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487025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Úsporný genotyp </a:t>
            </a:r>
          </a:p>
          <a:p>
            <a:pPr algn="ctr"/>
            <a:r>
              <a:rPr lang="cs-CZ" sz="2000" b="1" dirty="0" smtClean="0"/>
              <a:t>+</a:t>
            </a:r>
          </a:p>
          <a:p>
            <a:pPr algn="ctr"/>
            <a:r>
              <a:rPr lang="cs-CZ" sz="2000" b="1" dirty="0" smtClean="0"/>
              <a:t>Ženy s 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malým množstvím tělesného tuku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i="1" dirty="0" smtClean="0"/>
              <a:t>(anorexie, kachexie, neadekvátní vyčerpávající sportovní trénink) </a:t>
            </a:r>
          </a:p>
          <a:p>
            <a:pPr algn="ctr"/>
            <a:r>
              <a:rPr lang="cs-CZ" sz="2000" b="1" dirty="0" smtClean="0"/>
              <a:t>velmi často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závažná porucha menstruace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neplodnost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zvýšená náchylnost k infekcím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Tuková tkáň – důležitá role v reprodukci i v přežití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Lidský genom je obohacený o geny, které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podporují ukládání tuku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zamezují hubnutí</a:t>
            </a:r>
          </a:p>
          <a:p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Proto obezita a její patologické důsledky jsou vlastně </a:t>
            </a:r>
          </a:p>
          <a:p>
            <a:pPr algn="ctr"/>
            <a:r>
              <a:rPr lang="cs-CZ" sz="2000" b="1" dirty="0" smtClean="0"/>
              <a:t>přirozenou odpovědí na prostředí, ve kterém chybí fyzický stres</a:t>
            </a:r>
          </a:p>
          <a:p>
            <a:endParaRPr lang="cs-CZ" sz="2000" b="1" dirty="0" smtClean="0"/>
          </a:p>
          <a:p>
            <a:endParaRPr lang="cs-CZ" sz="20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5157192"/>
            <a:ext cx="8208912" cy="129614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životního stylu na rizika chronických onemocnění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zprostředkován našimi geny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specifické živiny </a:t>
            </a:r>
          </a:p>
          <a:p>
            <a:pPr algn="ctr"/>
            <a:r>
              <a:rPr lang="cs-CZ" sz="2000" b="1" dirty="0" smtClean="0"/>
              <a:t>(</a:t>
            </a:r>
            <a:r>
              <a:rPr lang="cs-CZ" sz="2000" b="1" i="1" dirty="0" smtClean="0"/>
              <a:t>polynenasycené mastné kyseliny, sodík, nebo zinek</a:t>
            </a:r>
            <a:r>
              <a:rPr lang="cs-CZ" sz="2000" b="1" dirty="0" smtClean="0"/>
              <a:t>) </a:t>
            </a:r>
          </a:p>
          <a:p>
            <a:pPr algn="ctr"/>
            <a:r>
              <a:rPr lang="cs-CZ" sz="2000" b="1" dirty="0" smtClean="0"/>
              <a:t>nebo jednotlivé složky PA </a:t>
            </a:r>
          </a:p>
          <a:p>
            <a:pPr algn="ctr"/>
            <a:r>
              <a:rPr lang="cs-CZ" sz="2000" b="1" dirty="0" smtClean="0"/>
              <a:t>(</a:t>
            </a:r>
            <a:r>
              <a:rPr lang="cs-CZ" sz="2000" b="1" i="1" dirty="0" smtClean="0"/>
              <a:t>tvorba, přeměna a využití energie nebo hypertermie</a:t>
            </a:r>
            <a:r>
              <a:rPr lang="cs-CZ" sz="2000" b="1" dirty="0" smtClean="0"/>
              <a:t>)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aktivují geny </a:t>
            </a:r>
          </a:p>
          <a:p>
            <a:pPr algn="ctr"/>
            <a:r>
              <a:rPr lang="cs-CZ" sz="2000" b="1" dirty="0" smtClean="0"/>
              <a:t>zapojené do kardiovaskulárních nebo metabolických procesů </a:t>
            </a:r>
          </a:p>
          <a:p>
            <a:pPr algn="ctr"/>
            <a:r>
              <a:rPr lang="cs-CZ" sz="2000" b="1" dirty="0" smtClean="0"/>
              <a:t>ovlivňujících pozitivně zdraví člověka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Naopak restrikce těchto expozicí </a:t>
            </a:r>
          </a:p>
          <a:p>
            <a:pPr algn="ctr"/>
            <a:r>
              <a:rPr lang="cs-CZ" sz="2000" b="1" dirty="0" smtClean="0"/>
              <a:t>vede k poruše genomické regulace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99992" y="299695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3245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Identifikovány geny účastnící se </a:t>
            </a:r>
          </a:p>
          <a:p>
            <a:pPr algn="ctr"/>
            <a:r>
              <a:rPr lang="cs-CZ" sz="2000" b="1" dirty="0" smtClean="0"/>
              <a:t>zprostředkování a modifikace vlivů </a:t>
            </a:r>
          </a:p>
          <a:p>
            <a:pPr algn="ctr"/>
            <a:r>
              <a:rPr lang="cs-CZ" sz="2000" b="1" dirty="0" smtClean="0"/>
              <a:t>na specifické projevy životního stylu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Určení vhodného chování nebo adekvátní výživy</a:t>
            </a:r>
          </a:p>
          <a:p>
            <a:pPr algn="ctr"/>
            <a:r>
              <a:rPr lang="cs-CZ" sz="2000" b="1" dirty="0" smtClean="0"/>
              <a:t>pro prevenci nebo léčení chronických neinfekčních nemocí</a:t>
            </a:r>
          </a:p>
          <a:p>
            <a:pPr algn="ctr"/>
            <a:r>
              <a:rPr lang="cs-CZ" sz="2000" b="1" dirty="0" smtClean="0"/>
              <a:t>(CHNO)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Interindividuální variabilita </a:t>
            </a:r>
          </a:p>
          <a:p>
            <a:pPr algn="ctr"/>
            <a:r>
              <a:rPr lang="cs-CZ" sz="2000" b="1" dirty="0" smtClean="0"/>
              <a:t>v náchylnosti k těmto nemocem v daném prostředí </a:t>
            </a:r>
          </a:p>
          <a:p>
            <a:pPr algn="ctr"/>
            <a:r>
              <a:rPr lang="cs-CZ" sz="2000" b="1" dirty="0" smtClean="0"/>
              <a:t>částečně odpovídá genetické variaci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Např. vliv složení dietních tuků na akumulaci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Genetická varianta </a:t>
            </a:r>
            <a:r>
              <a:rPr lang="cs-CZ" sz="2000" b="1" dirty="0" smtClean="0"/>
              <a:t>- při stravě s nízkým zastoupením </a:t>
            </a:r>
            <a:r>
              <a:rPr lang="cs-CZ" sz="2000" b="1" dirty="0" err="1" smtClean="0"/>
              <a:t>polynesaturovaných</a:t>
            </a:r>
            <a:r>
              <a:rPr lang="cs-CZ" sz="2000" b="1" dirty="0" smtClean="0"/>
              <a:t> mastných kyselin (PUFA) ve větší míře akumulace viscerálního tuku</a:t>
            </a:r>
          </a:p>
          <a:p>
            <a:pPr algn="ctr">
              <a:buFontTx/>
              <a:buChar char="-"/>
            </a:pPr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Genetická varianta </a:t>
            </a:r>
            <a:r>
              <a:rPr lang="cs-CZ" sz="2000" b="1" dirty="0" smtClean="0"/>
              <a:t>- při stravě s nízkým zastoupením PUFA nedochází k akumulaci viscerálního tuku</a:t>
            </a:r>
          </a:p>
          <a:p>
            <a:pPr algn="ctr">
              <a:buFontTx/>
              <a:buChar char="-"/>
            </a:pPr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Genetická varianta </a:t>
            </a:r>
            <a:r>
              <a:rPr lang="cs-CZ" sz="2000" b="1" dirty="0" smtClean="0"/>
              <a:t>- při stravě s vysokým zastoupením PUFA nedochází k akumulaci viscerálního tuku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Genetická varianta </a:t>
            </a:r>
            <a:r>
              <a:rPr lang="cs-CZ" sz="2000" b="1" dirty="0" smtClean="0"/>
              <a:t>- při stravě s vysokým zastoupením PUFA dochází k akumulaci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Opačný účinek genotypu </a:t>
            </a:r>
          </a:p>
          <a:p>
            <a:pPr algn="ctr"/>
            <a:r>
              <a:rPr lang="cs-CZ" sz="2000" b="1" dirty="0" smtClean="0"/>
              <a:t>za situace nízkého nebo vysokého množství dietní PUFA 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Složení dietních tuků - akumulace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 základě genetické analýzy: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Dieta obsahuje vysoké množství nasycených mastných kyselin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Genetická varianta </a:t>
            </a:r>
            <a:r>
              <a:rPr lang="cs-CZ" sz="2000" b="1" dirty="0" smtClean="0"/>
              <a:t>- při stravě s nízkým zastoupením PUFA dochází k akumulaci viscerálního tuku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identifikace osob více náchylných k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obezitě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riziku kardiovaskulárních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riziku metabolických onemocnění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99992" y="285293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Složení dietních tuků - akumulace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 základě genetické analýzy:</a:t>
            </a:r>
          </a:p>
          <a:p>
            <a:pPr algn="ctr"/>
            <a:r>
              <a:rPr lang="cs-CZ" sz="2000" b="1" dirty="0" smtClean="0"/>
              <a:t>Dieta obsahuje vysoké množství nasycených mastných kyselin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Genetická varianta </a:t>
            </a:r>
            <a:r>
              <a:rPr lang="cs-CZ" sz="2000" b="1" dirty="0" smtClean="0"/>
              <a:t>- při stravě s nízkým zastoupením PUFA nedochází k akumulaci viscerálního tuku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Neusnadní redukci viscerálního tuku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5" name="Šipka dolů 4"/>
          <p:cNvSpPr/>
          <p:nvPr/>
        </p:nvSpPr>
        <p:spPr>
          <a:xfrm>
            <a:off x="4499992" y="2564904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528" y="4222829"/>
            <a:ext cx="856895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POMOCÍ GENOMEM ŘÍZENÉ PREVENCE </a:t>
            </a:r>
          </a:p>
          <a:p>
            <a:pPr algn="ctr"/>
            <a:r>
              <a:rPr lang="cs-CZ" sz="2400" b="1" dirty="0" smtClean="0"/>
              <a:t>OPTIMALIZACE VYUŽITÍ NUTRIČNÍ INTERVENCE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PA na krevní tlak (TK) </a:t>
            </a:r>
          </a:p>
          <a:p>
            <a:pPr algn="ctr"/>
            <a:r>
              <a:rPr lang="cs-CZ" sz="2000" b="1" i="1" dirty="0" smtClean="0"/>
              <a:t>Závisí na genotypu receptoru G-proteinu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Genetická variaci 1 </a:t>
            </a:r>
            <a:r>
              <a:rPr lang="cs-CZ" sz="2000" b="1" dirty="0" smtClean="0"/>
              <a:t>(téměř u 40 % populace)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neúčinkuje PA na krevní tlak</a:t>
            </a: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8000"/>
                </a:solidFill>
              </a:rPr>
              <a:t>Genetická variace 2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silný inverzní vztah mezi PA a TK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Uvedená nevýhodná IDŽS by měla být zohledněna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výběru pomocné antihypertenzivní léčbě</a:t>
            </a:r>
          </a:p>
          <a:p>
            <a:pPr algn="ctr"/>
            <a:r>
              <a:rPr lang="cs-CZ" b="1" i="1" dirty="0" smtClean="0"/>
              <a:t>(</a:t>
            </a:r>
            <a:r>
              <a:rPr lang="cs-CZ" b="1" i="1" dirty="0" smtClean="0">
                <a:solidFill>
                  <a:srgbClr val="FF0000"/>
                </a:solidFill>
              </a:rPr>
              <a:t>Genetická variace 1 </a:t>
            </a:r>
            <a:r>
              <a:rPr lang="cs-CZ" b="1" i="1" dirty="0" smtClean="0"/>
              <a:t>- PA nepomůže při léčení TK)</a:t>
            </a:r>
          </a:p>
          <a:p>
            <a:pPr algn="ctr"/>
            <a:endParaRPr lang="cs-CZ" b="1" i="1" dirty="0" smtClean="0"/>
          </a:p>
          <a:p>
            <a:pPr algn="ctr"/>
            <a:r>
              <a:rPr lang="cs-CZ" sz="2000" b="1" dirty="0" smtClean="0"/>
              <a:t>!!!PA má i u </a:t>
            </a:r>
            <a:r>
              <a:rPr lang="cs-CZ" sz="2000" b="1" dirty="0" smtClean="0">
                <a:solidFill>
                  <a:srgbClr val="FF0000"/>
                </a:solidFill>
              </a:rPr>
              <a:t>genetické variace 1 </a:t>
            </a:r>
            <a:r>
              <a:rPr lang="cs-CZ" sz="2000" b="1" dirty="0" smtClean="0"/>
              <a:t>řadu dalších pozitivních vlivů!!!</a:t>
            </a:r>
          </a:p>
          <a:p>
            <a:pPr algn="ctr"/>
            <a:endParaRPr lang="cs-CZ" b="1" i="1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.    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99992" y="1340768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99992" y="321297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genotypu proteinového enzymu FTO </a:t>
            </a:r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 err="1" smtClean="0"/>
              <a:t>dioxygenáza</a:t>
            </a:r>
            <a:r>
              <a:rPr lang="cs-CZ" sz="2000" i="1" dirty="0" smtClean="0"/>
              <a:t> vázaná na α-</a:t>
            </a:r>
            <a:r>
              <a:rPr lang="cs-CZ" sz="2000" i="1" dirty="0" err="1" smtClean="0"/>
              <a:t>ketoglutarát</a:t>
            </a:r>
            <a:r>
              <a:rPr lang="cs-CZ" sz="2000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Pyruvát (3C)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Acetyl-CoA (2C)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Oxalacetát (4C)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Citrát (6C)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Izocitrát (6C)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Alfa-ketoglutarát (5C)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Sukcinyl-CoA (4C)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Sukcinát (4C)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Fumarát (4C)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Malát (4C)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-4572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GTP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-3048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GDP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FADH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76" name="AutoShape 32"/>
          <p:cNvCxnSpPr>
            <a:cxnSpLocks noChangeShapeType="1"/>
            <a:stCxn id="6148" idx="3"/>
            <a:endCxn id="6149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79" name="AutoShape 35"/>
          <p:cNvCxnSpPr>
            <a:cxnSpLocks noChangeShapeType="1"/>
            <a:stCxn id="6174" idx="0"/>
            <a:endCxn id="6147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81" name="AutoShape 37"/>
          <p:cNvCxnSpPr>
            <a:cxnSpLocks noChangeShapeType="1"/>
            <a:stCxn id="6151" idx="0"/>
            <a:endCxn id="6152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84" name="AutoShape 40"/>
          <p:cNvCxnSpPr>
            <a:cxnSpLocks noChangeShapeType="1"/>
            <a:stCxn id="6160" idx="3"/>
            <a:endCxn id="6161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85" name="AutoShape 41"/>
          <p:cNvCxnSpPr>
            <a:cxnSpLocks noChangeShapeType="1"/>
            <a:stCxn id="6153" idx="2"/>
            <a:endCxn id="6159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86" name="AutoShape 42"/>
          <p:cNvCxnSpPr>
            <a:cxnSpLocks noChangeShapeType="1"/>
            <a:stCxn id="6153" idx="2"/>
            <a:endCxn id="6154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88" name="Line 44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89" name="AutoShape 45"/>
          <p:cNvCxnSpPr>
            <a:cxnSpLocks noChangeShapeType="1"/>
            <a:stCxn id="6163" idx="3"/>
            <a:endCxn id="6162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90" name="AutoShape 46"/>
          <p:cNvCxnSpPr>
            <a:cxnSpLocks noChangeShapeType="1"/>
            <a:stCxn id="6154" idx="2"/>
            <a:endCxn id="6164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</p:cxn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94" name="AutoShape 50"/>
          <p:cNvCxnSpPr>
            <a:cxnSpLocks noChangeShapeType="1"/>
            <a:stCxn id="6166" idx="3"/>
          </p:cNvCxnSpPr>
          <p:nvPr/>
        </p:nvCxnSpPr>
        <p:spPr bwMode="auto">
          <a:xfrm flipV="1">
            <a:off x="1295400" y="5791200"/>
            <a:ext cx="152400" cy="571500"/>
          </a:xfrm>
          <a:prstGeom prst="bentConnector2">
            <a:avLst/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195" name="Line 51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96" name="AutoShape 52"/>
          <p:cNvCxnSpPr>
            <a:cxnSpLocks noChangeShapeType="1"/>
            <a:stCxn id="6170" idx="3"/>
            <a:endCxn id="6169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197" name="Line 53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98" name="AutoShape 54"/>
          <p:cNvCxnSpPr>
            <a:cxnSpLocks noChangeShapeType="1"/>
            <a:stCxn id="6171" idx="1"/>
            <a:endCxn id="6172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199" name="Line 55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5364088" y="4581128"/>
            <a:ext cx="25202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genotypu proteinového enzymu FTO </a:t>
            </a:r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 err="1" smtClean="0"/>
              <a:t>dioxygenáza</a:t>
            </a:r>
            <a:r>
              <a:rPr lang="cs-CZ" sz="2000" i="1" dirty="0" smtClean="0"/>
              <a:t> vázaná na α-</a:t>
            </a:r>
            <a:r>
              <a:rPr lang="cs-CZ" sz="2000" i="1" dirty="0" err="1" smtClean="0"/>
              <a:t>ketoglutarát</a:t>
            </a:r>
            <a:r>
              <a:rPr lang="cs-CZ" sz="2000" i="1" dirty="0" smtClean="0"/>
              <a:t>)</a:t>
            </a:r>
          </a:p>
          <a:p>
            <a:pPr algn="ctr"/>
            <a:r>
              <a:rPr lang="cs-CZ" sz="2000" dirty="0" smtClean="0"/>
              <a:t>kódován genem lokalizovaným na 16. chromozomu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Jeho varianty mají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 k lidské obezitě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1</a:t>
            </a:r>
            <a:r>
              <a:rPr lang="cs-CZ" sz="2000" b="1" dirty="0" smtClean="0"/>
              <a:t> – predispozice k obezitě </a:t>
            </a:r>
          </a:p>
          <a:p>
            <a:pPr algn="ctr"/>
            <a:r>
              <a:rPr lang="cs-CZ" sz="2000" b="1" dirty="0" smtClean="0"/>
              <a:t>pouze u osob se sedavým životním stylem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1</a:t>
            </a:r>
            <a:r>
              <a:rPr lang="cs-CZ" sz="2000" b="1" dirty="0" smtClean="0"/>
              <a:t> – není predispozice k obezitě </a:t>
            </a:r>
          </a:p>
          <a:p>
            <a:pPr algn="ctr"/>
            <a:r>
              <a:rPr lang="cs-CZ" sz="2000" b="1" dirty="0" smtClean="0"/>
              <a:t>u osob se střední nebo vysokou úrovní PA</a:t>
            </a: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2</a:t>
            </a:r>
            <a:r>
              <a:rPr lang="cs-CZ" sz="2000" b="1" dirty="0" smtClean="0"/>
              <a:t> – funguje interakce s PA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2</a:t>
            </a:r>
            <a:r>
              <a:rPr lang="cs-CZ" sz="2000" b="1" dirty="0" smtClean="0"/>
              <a:t> – u obézních osob s vysokým rizikem vzniku cukrovky 2. typu (T2DM) se efekt PA neprojeví </a:t>
            </a: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3</a:t>
            </a:r>
            <a:r>
              <a:rPr lang="cs-CZ" sz="2000" b="1" dirty="0" smtClean="0"/>
              <a:t> - fyzicky aktivní jsou obéznější </a:t>
            </a:r>
          </a:p>
          <a:p>
            <a:pPr algn="ctr"/>
            <a:r>
              <a:rPr lang="cs-CZ" sz="2000" b="1" dirty="0" smtClean="0"/>
              <a:t>než osoby bez této rizikové genové varianty</a:t>
            </a:r>
          </a:p>
          <a:p>
            <a:pPr algn="ctr"/>
            <a:r>
              <a:rPr lang="cs-CZ" sz="2000" b="1" dirty="0" smtClean="0"/>
              <a:t>Vysvětlení?</a:t>
            </a:r>
          </a:p>
          <a:p>
            <a:pPr algn="ctr"/>
            <a:r>
              <a:rPr lang="cs-CZ" sz="2000" b="1" dirty="0" smtClean="0"/>
              <a:t>Nositelé rizikového genu (</a:t>
            </a:r>
            <a:r>
              <a:rPr lang="cs-CZ" sz="2000" b="1" dirty="0" smtClean="0">
                <a:solidFill>
                  <a:srgbClr val="7030A0"/>
                </a:solidFill>
              </a:rPr>
              <a:t>FTO 3</a:t>
            </a:r>
            <a:r>
              <a:rPr lang="cs-CZ" sz="2000" b="1" dirty="0" smtClean="0"/>
              <a:t>) </a:t>
            </a:r>
          </a:p>
          <a:p>
            <a:pPr algn="ctr"/>
            <a:r>
              <a:rPr lang="cs-CZ" sz="2000" b="1" dirty="0" smtClean="0"/>
              <a:t>jsou výrazně náchylnější k přejídání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77771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/>
              <a:t>Celkové náklady na zdravotní péči </a:t>
            </a:r>
          </a:p>
          <a:p>
            <a:pPr algn="ctr"/>
            <a:r>
              <a:rPr lang="cs-CZ" sz="3600" b="1" i="1">
                <a:solidFill>
                  <a:srgbClr val="FF0000"/>
                </a:solidFill>
                <a:latin typeface="Algerian" pitchFamily="82" charset="0"/>
              </a:rPr>
              <a:t>CN</a:t>
            </a:r>
            <a:r>
              <a:rPr lang="cs-CZ" sz="3600" b="1">
                <a:solidFill>
                  <a:srgbClr val="FF0000"/>
                </a:solidFill>
                <a:latin typeface="Algerian" pitchFamily="82" charset="0"/>
              </a:rPr>
              <a:t> </a:t>
            </a:r>
          </a:p>
          <a:p>
            <a:pPr algn="ctr"/>
            <a:r>
              <a:rPr lang="cs-CZ" sz="2000" b="1"/>
              <a:t>součin nákladů spojených s léčením jednoho pacienta </a:t>
            </a:r>
          </a:p>
          <a:p>
            <a:pPr algn="ctr"/>
            <a:r>
              <a:rPr lang="cs-CZ" sz="3600" b="1" i="1">
                <a:solidFill>
                  <a:srgbClr val="FF0000"/>
                </a:solidFill>
                <a:latin typeface="Algerian" pitchFamily="82" charset="0"/>
              </a:rPr>
              <a:t>P</a:t>
            </a:r>
            <a:r>
              <a:rPr lang="cs-CZ" sz="3600" b="1"/>
              <a:t> </a:t>
            </a:r>
          </a:p>
          <a:p>
            <a:pPr algn="ctr"/>
            <a:r>
              <a:rPr lang="cs-CZ" sz="2000" b="1"/>
              <a:t>a počtu pacientů </a:t>
            </a:r>
          </a:p>
          <a:p>
            <a:pPr algn="ctr"/>
            <a:r>
              <a:rPr lang="cs-CZ" sz="3600" i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sz="2000" b="1"/>
              <a:t> </a:t>
            </a:r>
            <a:endParaRPr lang="cs-CZ" sz="2000" b="1" i="1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68538" y="3933825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6000" i="1">
                <a:solidFill>
                  <a:srgbClr val="FF0000"/>
                </a:solidFill>
                <a:latin typeface="Algerian" pitchFamily="82" charset="0"/>
              </a:rPr>
              <a:t>CN = P . </a:t>
            </a:r>
            <a:r>
              <a:rPr lang="cs-CZ" sz="6000" i="1">
                <a:solidFill>
                  <a:srgbClr val="FF0000"/>
                </a:solidFill>
                <a:latin typeface="Arial Black" pitchFamily="34" charset="0"/>
              </a:rPr>
              <a:t>n</a:t>
            </a:r>
            <a:endParaRPr lang="en-US" sz="60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292" name="Picture 4" descr="cluster_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0438"/>
            <a:ext cx="2255838" cy="2908300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850" y="6165850"/>
            <a:ext cx="2376488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  <p:bldP spid="12291" grpId="0"/>
      <p:bldP spid="1229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A ODPOVĚĎ NA PA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INTERINDIVIDUÁLNĚ VELMI VÝRAZNĚ LIŠÍ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ZÁVISLOSTI NA DĚDIČNÝCH I NEDĚDIČNÝCH FAKTORECH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Obecný preventivní nebo léčebný postup </a:t>
            </a:r>
          </a:p>
          <a:p>
            <a:pPr algn="ctr"/>
            <a:r>
              <a:rPr lang="cs-CZ" sz="2000" b="1" dirty="0" smtClean="0"/>
              <a:t>nemá většinou stejnou očekávanou reakci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Usilovně hledat všechny faktory</a:t>
            </a:r>
          </a:p>
          <a:p>
            <a:pPr algn="ctr"/>
            <a:r>
              <a:rPr lang="cs-CZ" sz="2000" b="1" dirty="0" smtClean="0"/>
              <a:t>které mohou ovlivnit efektivitu programu PA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 jejich základě předepsat program</a:t>
            </a:r>
          </a:p>
          <a:p>
            <a:pPr algn="ctr"/>
            <a:r>
              <a:rPr lang="cs-CZ" sz="2000" b="1" dirty="0" smtClean="0"/>
              <a:t>který s velkou pravděpodobností bude mít vliv na </a:t>
            </a:r>
          </a:p>
          <a:p>
            <a:pPr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cs-CZ" sz="2000" b="1" dirty="0" smtClean="0"/>
              <a:t>ZDRAVÍ</a:t>
            </a:r>
          </a:p>
          <a:p>
            <a:pPr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cs-CZ" sz="2000" b="1" dirty="0" smtClean="0"/>
              <a:t>TĚLESNOU ZDATNOST </a:t>
            </a:r>
          </a:p>
          <a:p>
            <a:pPr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cs-CZ" sz="2000" b="1" dirty="0" smtClean="0"/>
              <a:t>SPORTOVNÍ VÝKONNOST</a:t>
            </a:r>
          </a:p>
          <a:p>
            <a:pPr algn="ctr"/>
            <a:endParaRPr lang="cs-CZ" sz="2000" b="1" dirty="0"/>
          </a:p>
        </p:txBody>
      </p:sp>
      <p:sp>
        <p:nvSpPr>
          <p:cNvPr id="3" name="Obdélník 2"/>
          <p:cNvSpPr/>
          <p:nvPr/>
        </p:nvSpPr>
        <p:spPr>
          <a:xfrm>
            <a:off x="1835696" y="1628800"/>
            <a:ext cx="5544616" cy="10081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99992" y="371703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allAtOnce"/>
      <p:bldP spid="3" grpId="0" animBg="1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OPTIMALIZACE ŽIVOTNÍHO STYLU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600200"/>
            <a:ext cx="4691063" cy="4525963"/>
          </a:xfrm>
        </p:spPr>
        <p:txBody>
          <a:bodyPr/>
          <a:lstStyle/>
          <a:p>
            <a:r>
              <a:rPr lang="cs-CZ" sz="2000" b="1"/>
              <a:t>Nedostatek pohybu </a:t>
            </a:r>
          </a:p>
          <a:p>
            <a:endParaRPr lang="cs-CZ" sz="2000" b="1"/>
          </a:p>
          <a:p>
            <a:endParaRPr lang="cs-CZ" sz="2000" b="1"/>
          </a:p>
          <a:p>
            <a:r>
              <a:rPr lang="cs-CZ" sz="2000" b="1"/>
              <a:t>Optimalizace pohybového režimu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372225" y="16287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b="1">
                <a:solidFill>
                  <a:schemeClr val="accent2"/>
                </a:solidFill>
              </a:rPr>
              <a:t>HNI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372225" y="270827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b="1">
                <a:solidFill>
                  <a:schemeClr val="accent2"/>
                </a:solidFill>
              </a:rPr>
              <a:t>prevence i terapie HNI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492500" y="1700213"/>
            <a:ext cx="2663825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A6F0F8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4716463" y="2781300"/>
            <a:ext cx="1439862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900113" y="3500438"/>
            <a:ext cx="748823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/>
              <a:t> </a:t>
            </a:r>
            <a:r>
              <a:rPr lang="cs-CZ" b="1"/>
              <a:t>ICHS a další onemocnění s atheroskletotickou etiologií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 b="1"/>
              <a:t> Hypertenze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 b="1"/>
              <a:t> Diabetes mellitus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 b="1"/>
              <a:t> Obezita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 b="1"/>
              <a:t> Některá nádorová onemocnění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 b="1"/>
              <a:t> atd.</a:t>
            </a: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913188"/>
            <a:ext cx="3738563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uiExpand="1" build="p"/>
      <p:bldP spid="36868" grpId="0"/>
      <p:bldP spid="36869" grpId="0"/>
      <p:bldP spid="36870" grpId="0" animBg="1"/>
      <p:bldP spid="36871" grpId="0" animBg="1"/>
      <p:bldP spid="36873" grpId="0" uiExpand="1" build="p"/>
      <p:bldP spid="3687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7315200" y="457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2" name="AutoShape 4" descr="Úzký svislý"/>
          <p:cNvSpPr>
            <a:spLocks noChangeArrowheads="1"/>
          </p:cNvSpPr>
          <p:nvPr/>
        </p:nvSpPr>
        <p:spPr bwMode="auto">
          <a:xfrm>
            <a:off x="3200400" y="44958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 rot="-5370386">
            <a:off x="5105400" y="5334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191000" y="441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 rot="-5370386">
            <a:off x="3352800" y="5334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191000" y="60198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6858000" y="0"/>
            <a:ext cx="457200" cy="1066800"/>
          </a:xfrm>
          <a:prstGeom prst="lightningBol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ATP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cAMP</a:t>
            </a:r>
          </a:p>
        </p:txBody>
      </p:sp>
      <p:cxnSp>
        <p:nvCxnSpPr>
          <p:cNvPr id="37900" name="AutoShape 12"/>
          <p:cNvCxnSpPr>
            <a:cxnSpLocks noChangeShapeType="1"/>
            <a:stCxn id="37898" idx="3"/>
            <a:endCxn id="37899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7620000" y="1676400"/>
            <a:ext cx="1143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200" b="1">
                <a:latin typeface="Times New Roman" pitchFamily="18" charset="0"/>
              </a:rPr>
              <a:t>IRS</a:t>
            </a:r>
          </a:p>
        </p:txBody>
      </p:sp>
      <p:sp>
        <p:nvSpPr>
          <p:cNvPr id="37902" name="Oval 14" descr="Pergamen"/>
          <p:cNvSpPr>
            <a:spLocks noChangeArrowheads="1"/>
          </p:cNvSpPr>
          <p:nvPr/>
        </p:nvSpPr>
        <p:spPr bwMode="auto">
          <a:xfrm>
            <a:off x="7620000" y="2286000"/>
            <a:ext cx="11430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rgbClr val="006600"/>
                </a:solidFill>
                <a:latin typeface="Times New Roman" pitchFamily="18" charset="0"/>
              </a:rPr>
              <a:t>kinázy</a:t>
            </a:r>
            <a:endParaRPr lang="cs-CZ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06" name="Oval 18" descr="Pergamen"/>
          <p:cNvSpPr>
            <a:spLocks noChangeArrowheads="1"/>
          </p:cNvSpPr>
          <p:nvPr/>
        </p:nvSpPr>
        <p:spPr bwMode="auto">
          <a:xfrm>
            <a:off x="5486400" y="2819400"/>
            <a:ext cx="1752600" cy="990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rgbClr val="006600"/>
                </a:solidFill>
                <a:latin typeface="Times New Roman" pitchFamily="18" charset="0"/>
              </a:rPr>
              <a:t>Protein-</a:t>
            </a:r>
          </a:p>
          <a:p>
            <a:pPr algn="ctr" eaLnBrk="0" hangingPunct="0"/>
            <a:r>
              <a:rPr lang="cs-CZ" sz="2400" b="1">
                <a:solidFill>
                  <a:srgbClr val="006600"/>
                </a:solidFill>
                <a:latin typeface="Times New Roman" pitchFamily="18" charset="0"/>
              </a:rPr>
              <a:t>kináza B</a:t>
            </a:r>
            <a:endParaRPr lang="cs-CZ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cxnSp>
        <p:nvCxnSpPr>
          <p:cNvPr id="37907" name="AutoShape 19"/>
          <p:cNvCxnSpPr>
            <a:cxnSpLocks noChangeShapeType="1"/>
            <a:stCxn id="37902" idx="2"/>
            <a:endCxn id="37906" idx="6"/>
          </p:cNvCxnSpPr>
          <p:nvPr/>
        </p:nvCxnSpPr>
        <p:spPr bwMode="auto">
          <a:xfrm flipH="1">
            <a:off x="7239000" y="2590800"/>
            <a:ext cx="381000" cy="7239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908" name="AutoShape 20"/>
          <p:cNvCxnSpPr>
            <a:cxnSpLocks noChangeShapeType="1"/>
            <a:stCxn id="37906" idx="2"/>
            <a:endCxn id="37894" idx="0"/>
          </p:cNvCxnSpPr>
          <p:nvPr/>
        </p:nvCxnSpPr>
        <p:spPr bwMode="auto">
          <a:xfrm rot="10800000" flipV="1">
            <a:off x="4343400" y="3314700"/>
            <a:ext cx="1143000" cy="1104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15" name="Oval 27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16" name="Oval 28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18" name="Oval 30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19" name="Oval 31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20" name="Oval 32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21" name="Oval 33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22" name="Oval 34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23" name="Oval 35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24" name="Oval 36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457200" y="35052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200" b="1">
                <a:latin typeface="Times New Roman" pitchFamily="18" charset="0"/>
              </a:rPr>
              <a:t>Transport glukózy</a:t>
            </a:r>
          </a:p>
          <a:p>
            <a:pPr algn="ctr" eaLnBrk="0" hangingPunct="0"/>
            <a:r>
              <a:rPr lang="cs-CZ" sz="3200" b="1">
                <a:latin typeface="Times New Roman" pitchFamily="18" charset="0"/>
              </a:rPr>
              <a:t>do buňky</a:t>
            </a:r>
          </a:p>
        </p:txBody>
      </p:sp>
      <p:sp>
        <p:nvSpPr>
          <p:cNvPr id="37926" name="Oval 38" descr="Pergamen"/>
          <p:cNvSpPr>
            <a:spLocks noChangeArrowheads="1"/>
          </p:cNvSpPr>
          <p:nvPr/>
        </p:nvSpPr>
        <p:spPr bwMode="auto">
          <a:xfrm>
            <a:off x="5638800" y="3962400"/>
            <a:ext cx="1981200" cy="12192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rgbClr val="006600"/>
                </a:solidFill>
                <a:latin typeface="Times New Roman" pitchFamily="18" charset="0"/>
              </a:rPr>
              <a:t>Atypická</a:t>
            </a:r>
          </a:p>
          <a:p>
            <a:pPr algn="ctr" eaLnBrk="0" hangingPunct="0"/>
            <a:r>
              <a:rPr lang="cs-CZ" sz="2400" b="1">
                <a:solidFill>
                  <a:srgbClr val="006600"/>
                </a:solidFill>
                <a:latin typeface="Times New Roman" pitchFamily="18" charset="0"/>
              </a:rPr>
              <a:t>protein-</a:t>
            </a:r>
          </a:p>
          <a:p>
            <a:pPr algn="ctr" eaLnBrk="0" hangingPunct="0"/>
            <a:r>
              <a:rPr lang="cs-CZ" sz="2400" b="1">
                <a:solidFill>
                  <a:srgbClr val="006600"/>
                </a:solidFill>
                <a:latin typeface="Times New Roman" pitchFamily="18" charset="0"/>
              </a:rPr>
              <a:t>kináza C</a:t>
            </a:r>
            <a:endParaRPr lang="cs-CZ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cxnSp>
        <p:nvCxnSpPr>
          <p:cNvPr id="37927" name="AutoShape 39"/>
          <p:cNvCxnSpPr>
            <a:cxnSpLocks noChangeShapeType="1"/>
            <a:stCxn id="37902" idx="4"/>
            <a:endCxn id="37926" idx="6"/>
          </p:cNvCxnSpPr>
          <p:nvPr/>
        </p:nvCxnSpPr>
        <p:spPr bwMode="auto">
          <a:xfrm flipH="1">
            <a:off x="7620000" y="2895600"/>
            <a:ext cx="571500" cy="16764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928" name="AutoShape 40"/>
          <p:cNvCxnSpPr>
            <a:cxnSpLocks noChangeShapeType="1"/>
            <a:stCxn id="37926" idx="2"/>
            <a:endCxn id="37894" idx="0"/>
          </p:cNvCxnSpPr>
          <p:nvPr/>
        </p:nvCxnSpPr>
        <p:spPr bwMode="auto">
          <a:xfrm rot="10800000">
            <a:off x="4343400" y="4419600"/>
            <a:ext cx="1295400" cy="152400"/>
          </a:xfrm>
          <a:prstGeom prst="bentConnector4">
            <a:avLst>
              <a:gd name="adj1" fmla="val 44116"/>
              <a:gd name="adj2" fmla="val 2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929" name="AutoShape 41"/>
          <p:cNvCxnSpPr>
            <a:cxnSpLocks noChangeShapeType="1"/>
          </p:cNvCxnSpPr>
          <p:nvPr/>
        </p:nvCxnSpPr>
        <p:spPr bwMode="auto">
          <a:xfrm rot="5400000" flipH="1">
            <a:off x="2286000" y="2362200"/>
            <a:ext cx="3048000" cy="10668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4038600" y="8382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buněčná membrána</a:t>
            </a:r>
          </a:p>
        </p:txBody>
      </p:sp>
      <p:sp>
        <p:nvSpPr>
          <p:cNvPr id="37931" name="AutoShape 43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932" name="AutoShape 44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 animBg="1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utoUpdateAnimBg="0"/>
      <p:bldP spid="37899" grpId="0" autoUpdateAnimBg="0"/>
      <p:bldP spid="37901" grpId="0" animBg="1" autoUpdateAnimBg="0"/>
      <p:bldP spid="37902" grpId="0" animBg="1" autoUpdateAnimBg="0"/>
      <p:bldP spid="37903" grpId="0" animBg="1"/>
      <p:bldP spid="37904" grpId="0" animBg="1"/>
      <p:bldP spid="37905" grpId="0" animBg="1"/>
      <p:bldP spid="37906" grpId="0" animBg="1" autoUpdateAnimBg="0"/>
      <p:bldP spid="37909" grpId="0" animBg="1"/>
      <p:bldP spid="37910" grpId="0" animBg="1"/>
      <p:bldP spid="37911" grpId="0" animBg="1"/>
      <p:bldP spid="37912" grpId="0" animBg="1"/>
      <p:bldP spid="37913" grpId="0" animBg="1"/>
      <p:bldP spid="37914" grpId="0" animBg="1"/>
      <p:bldP spid="37915" grpId="0" animBg="1"/>
      <p:bldP spid="37916" grpId="0" animBg="1"/>
      <p:bldP spid="37917" grpId="0" animBg="1"/>
      <p:bldP spid="37918" grpId="0" animBg="1"/>
      <p:bldP spid="37919" grpId="0" animBg="1"/>
      <p:bldP spid="37920" grpId="0" animBg="1"/>
      <p:bldP spid="37921" grpId="0" animBg="1"/>
      <p:bldP spid="37922" grpId="0" animBg="1"/>
      <p:bldP spid="37923" grpId="0" animBg="1"/>
      <p:bldP spid="37924" grpId="0" animBg="1"/>
      <p:bldP spid="37925" grpId="0" autoUpdateAnimBg="0"/>
      <p:bldP spid="37926" grpId="0" animBg="1" autoUpdateAnimBg="0"/>
      <p:bldP spid="37930" grpId="0" autoUpdateAnimBg="0"/>
      <p:bldP spid="37931" grpId="0" animBg="1"/>
      <p:bldP spid="37932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15" name="AutoShape 3" descr="Úzký svislý"/>
          <p:cNvSpPr>
            <a:spLocks noChangeArrowheads="1"/>
          </p:cNvSpPr>
          <p:nvPr/>
        </p:nvSpPr>
        <p:spPr bwMode="auto">
          <a:xfrm>
            <a:off x="533400" y="35052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 rot="-5370386">
            <a:off x="25146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1524000" y="3429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-5370386">
            <a:off x="685800" y="4191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1524000" y="5029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ATP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cAMP</a:t>
            </a:r>
          </a:p>
        </p:txBody>
      </p:sp>
      <p:cxnSp>
        <p:nvCxnSpPr>
          <p:cNvPr id="38922" name="AutoShape 10"/>
          <p:cNvCxnSpPr>
            <a:cxnSpLocks noChangeShapeType="1"/>
            <a:stCxn id="38920" idx="3"/>
            <a:endCxn id="38921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4876800" y="44196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200" b="1">
                <a:latin typeface="Times New Roman" pitchFamily="18" charset="0"/>
              </a:rPr>
              <a:t>Transport glukózy</a:t>
            </a:r>
          </a:p>
          <a:p>
            <a:pPr algn="ctr" eaLnBrk="0" hangingPunct="0"/>
            <a:r>
              <a:rPr lang="cs-CZ" sz="3200" b="1">
                <a:latin typeface="Times New Roman" pitchFamily="18" charset="0"/>
              </a:rPr>
              <a:t>do buňky</a:t>
            </a:r>
          </a:p>
          <a:p>
            <a:pPr algn="ctr" eaLnBrk="0" hangingPunct="0"/>
            <a:r>
              <a:rPr lang="cs-CZ" sz="3200" b="1">
                <a:latin typeface="Times New Roman" pitchFamily="18" charset="0"/>
              </a:rPr>
              <a:t>při svalové kontrakci</a:t>
            </a:r>
          </a:p>
        </p:txBody>
      </p:sp>
      <p:cxnSp>
        <p:nvCxnSpPr>
          <p:cNvPr id="38943" name="AutoShape 31"/>
          <p:cNvCxnSpPr>
            <a:cxnSpLocks noChangeShapeType="1"/>
            <a:stCxn id="38917" idx="0"/>
          </p:cNvCxnSpPr>
          <p:nvPr/>
        </p:nvCxnSpPr>
        <p:spPr bwMode="auto">
          <a:xfrm rot="16200000">
            <a:off x="1447800" y="1600200"/>
            <a:ext cx="2057400" cy="16002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8944" name="AutoShape 32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4572000" y="2819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kináza</a:t>
            </a:r>
          </a:p>
        </p:txBody>
      </p:sp>
      <p:cxnSp>
        <p:nvCxnSpPr>
          <p:cNvPr id="38946" name="AutoShape 34"/>
          <p:cNvCxnSpPr>
            <a:cxnSpLocks noChangeShapeType="1"/>
            <a:stCxn id="38921" idx="2"/>
            <a:endCxn id="38945" idx="0"/>
          </p:cNvCxnSpPr>
          <p:nvPr/>
        </p:nvCxnSpPr>
        <p:spPr bwMode="auto">
          <a:xfrm flipH="1">
            <a:off x="5410200" y="2438400"/>
            <a:ext cx="1219200" cy="381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8947" name="AutoShape 35"/>
          <p:cNvCxnSpPr>
            <a:cxnSpLocks noChangeShapeType="1"/>
            <a:stCxn id="38945" idx="1"/>
            <a:endCxn id="38917" idx="0"/>
          </p:cNvCxnSpPr>
          <p:nvPr/>
        </p:nvCxnSpPr>
        <p:spPr bwMode="auto">
          <a:xfrm rot="10800000" flipV="1">
            <a:off x="1676400" y="3086100"/>
            <a:ext cx="2895600" cy="342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8948" name="AutoShape 36"/>
          <p:cNvSpPr>
            <a:spLocks noChangeArrowheads="1"/>
          </p:cNvSpPr>
          <p:nvPr/>
        </p:nvSpPr>
        <p:spPr bwMode="auto">
          <a:xfrm>
            <a:off x="5219700" y="381000"/>
            <a:ext cx="2736850" cy="990600"/>
          </a:xfrm>
          <a:prstGeom prst="downArrowCallout">
            <a:avLst>
              <a:gd name="adj1" fmla="val 69071"/>
              <a:gd name="adj2" fmla="val 69071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rgbClr val="FF3300"/>
                </a:solidFill>
                <a:latin typeface="Times New Roman" pitchFamily="18" charset="0"/>
              </a:rPr>
              <a:t>Svalová kontrakce</a:t>
            </a:r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0" y="5943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Vezikul obsahující GLUT4</a:t>
            </a:r>
          </a:p>
          <a:p>
            <a:pPr algn="ctr" eaLnBrk="0" hangingPunct="0"/>
            <a:r>
              <a:rPr lang="cs-CZ" sz="2400">
                <a:latin typeface="Times New Roman" pitchFamily="18" charset="0"/>
              </a:rPr>
              <a:t>odpovídající na zátěž</a:t>
            </a:r>
          </a:p>
        </p:txBody>
      </p:sp>
      <p:sp>
        <p:nvSpPr>
          <p:cNvPr id="38950" name="AutoShape 38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nimBg="1"/>
      <p:bldP spid="38918" grpId="0" animBg="1"/>
      <p:bldP spid="38919" grpId="0" animBg="1"/>
      <p:bldP spid="38920" grpId="0" autoUpdateAnimBg="0"/>
      <p:bldP spid="38921" grpId="0" autoUpdateAnimBg="0"/>
      <p:bldP spid="38923" grpId="0" animBg="1"/>
      <p:bldP spid="38924" grpId="0" animBg="1"/>
      <p:bldP spid="38925" grpId="0" animBg="1"/>
      <p:bldP spid="38926" grpId="0" animBg="1"/>
      <p:bldP spid="38927" grpId="0" animBg="1"/>
      <p:bldP spid="38928" grpId="0" animBg="1"/>
      <p:bldP spid="38929" grpId="0" animBg="1"/>
      <p:bldP spid="38930" grpId="0" animBg="1"/>
      <p:bldP spid="38931" grpId="0" animBg="1"/>
      <p:bldP spid="38932" grpId="0" animBg="1"/>
      <p:bldP spid="38933" grpId="0" animBg="1"/>
      <p:bldP spid="38934" grpId="0" animBg="1"/>
      <p:bldP spid="38935" grpId="0" animBg="1"/>
      <p:bldP spid="38936" grpId="0" animBg="1"/>
      <p:bldP spid="38937" grpId="0" animBg="1"/>
      <p:bldP spid="38938" grpId="0" animBg="1"/>
      <p:bldP spid="38939" grpId="0" animBg="1"/>
      <p:bldP spid="38940" grpId="0" animBg="1"/>
      <p:bldP spid="38941" grpId="0" animBg="1"/>
      <p:bldP spid="38942" grpId="0" autoUpdateAnimBg="0"/>
      <p:bldP spid="38944" grpId="0" animBg="1"/>
      <p:bldP spid="38945" grpId="0" autoUpdateAnimBg="0"/>
      <p:bldP spid="38948" grpId="0" animBg="1" autoUpdateAnimBg="0"/>
      <p:bldP spid="38949" grpId="0" autoUpdateAnimBg="0"/>
      <p:bldP spid="38950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39" name="AutoShape 3" descr="Úzký svislý"/>
          <p:cNvSpPr>
            <a:spLocks noChangeArrowheads="1"/>
          </p:cNvSpPr>
          <p:nvPr/>
        </p:nvSpPr>
        <p:spPr bwMode="auto">
          <a:xfrm>
            <a:off x="533400" y="35052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 rot="-5370386">
            <a:off x="25146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1524000" y="3429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 rot="-5370386">
            <a:off x="685800" y="4191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1524000" y="5029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39963" name="AutoShape 27"/>
          <p:cNvCxnSpPr>
            <a:cxnSpLocks noChangeShapeType="1"/>
            <a:stCxn id="39940" idx="4"/>
          </p:cNvCxnSpPr>
          <p:nvPr/>
        </p:nvCxnSpPr>
        <p:spPr bwMode="auto">
          <a:xfrm flipV="1">
            <a:off x="3046413" y="1371600"/>
            <a:ext cx="230187" cy="3279775"/>
          </a:xfrm>
          <a:prstGeom prst="bentConnector2">
            <a:avLst/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9964" name="AutoShape 28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76200" y="381000"/>
            <a:ext cx="2133600" cy="990600"/>
          </a:xfrm>
          <a:prstGeom prst="downArrowCallout">
            <a:avLst>
              <a:gd name="adj1" fmla="val 53846"/>
              <a:gd name="adj2" fmla="val 53846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000" b="1">
                <a:solidFill>
                  <a:srgbClr val="FF3300"/>
                </a:solidFill>
                <a:latin typeface="Times New Roman" pitchFamily="18" charset="0"/>
              </a:rPr>
              <a:t>Svalová kontrakce</a:t>
            </a: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0" y="5943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Vezikul obsahující GLUT4</a:t>
            </a:r>
          </a:p>
          <a:p>
            <a:pPr algn="ctr" eaLnBrk="0" hangingPunct="0"/>
            <a:r>
              <a:rPr lang="cs-CZ" sz="2400">
                <a:latin typeface="Times New Roman" pitchFamily="18" charset="0"/>
              </a:rPr>
              <a:t>odpovídající na zátěž</a:t>
            </a:r>
          </a:p>
        </p:txBody>
      </p:sp>
      <p:sp>
        <p:nvSpPr>
          <p:cNvPr id="39967" name="Oval 31"/>
          <p:cNvSpPr>
            <a:spLocks noChangeArrowheads="1"/>
          </p:cNvSpPr>
          <p:nvPr/>
        </p:nvSpPr>
        <p:spPr bwMode="auto">
          <a:xfrm>
            <a:off x="6324600" y="457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5943600" y="0"/>
            <a:ext cx="457200" cy="1066800"/>
          </a:xfrm>
          <a:prstGeom prst="lightningBol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69" name="AutoShape 33" descr="Úzký svislý"/>
          <p:cNvSpPr>
            <a:spLocks noChangeArrowheads="1"/>
          </p:cNvSpPr>
          <p:nvPr/>
        </p:nvSpPr>
        <p:spPr bwMode="auto">
          <a:xfrm>
            <a:off x="5334000" y="35814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>
            <a:off x="6400800" y="3429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 rot="-5370386">
            <a:off x="72390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72" name="AutoShape 36"/>
          <p:cNvSpPr>
            <a:spLocks noChangeArrowheads="1"/>
          </p:cNvSpPr>
          <p:nvPr/>
        </p:nvSpPr>
        <p:spPr bwMode="auto">
          <a:xfrm>
            <a:off x="6400800" y="51054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73" name="AutoShape 37"/>
          <p:cNvSpPr>
            <a:spLocks noChangeArrowheads="1"/>
          </p:cNvSpPr>
          <p:nvPr/>
        </p:nvSpPr>
        <p:spPr bwMode="auto">
          <a:xfrm rot="-5370386">
            <a:off x="54864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4724400" y="5943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Vezikul obsahující GLUT4</a:t>
            </a:r>
          </a:p>
          <a:p>
            <a:pPr algn="ctr" eaLnBrk="0" hangingPunct="0"/>
            <a:r>
              <a:rPr lang="cs-CZ" sz="2400">
                <a:latin typeface="Times New Roman" pitchFamily="18" charset="0"/>
              </a:rPr>
              <a:t>odpovídající na inzulín</a:t>
            </a:r>
          </a:p>
        </p:txBody>
      </p:sp>
      <p:cxnSp>
        <p:nvCxnSpPr>
          <p:cNvPr id="39975" name="AutoShape 39"/>
          <p:cNvCxnSpPr>
            <a:cxnSpLocks noChangeShapeType="1"/>
            <a:stCxn id="39973" idx="0"/>
          </p:cNvCxnSpPr>
          <p:nvPr/>
        </p:nvCxnSpPr>
        <p:spPr bwMode="auto">
          <a:xfrm rot="10800000">
            <a:off x="3276600" y="1371600"/>
            <a:ext cx="1981200" cy="3271838"/>
          </a:xfrm>
          <a:prstGeom prst="bentConnector2">
            <a:avLst/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9976" name="AutoShape 40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60" grpId="0" animBg="1"/>
      <p:bldP spid="39961" grpId="0" animBg="1"/>
      <p:bldP spid="39962" grpId="0" animBg="1"/>
      <p:bldP spid="39964" grpId="0" animBg="1"/>
      <p:bldP spid="39965" grpId="0" animBg="1" autoUpdateAnimBg="0"/>
      <p:bldP spid="39966" grpId="0" autoUpdateAnimBg="0"/>
      <p:bldP spid="39967" grpId="0" animBg="1"/>
      <p:bldP spid="39968" grpId="0" animBg="1"/>
      <p:bldP spid="39969" grpId="0" animBg="1"/>
      <p:bldP spid="39970" grpId="0" animBg="1"/>
      <p:bldP spid="39971" grpId="0" animBg="1"/>
      <p:bldP spid="39972" grpId="0" animBg="1"/>
      <p:bldP spid="39973" grpId="0" animBg="1"/>
      <p:bldP spid="39974" grpId="0" autoUpdateAnimBg="0"/>
      <p:bldP spid="39976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7315200" y="457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64" name="AutoShape 4" descr="Úzký svislý"/>
          <p:cNvSpPr>
            <a:spLocks noChangeArrowheads="1"/>
          </p:cNvSpPr>
          <p:nvPr/>
        </p:nvSpPr>
        <p:spPr bwMode="auto">
          <a:xfrm>
            <a:off x="3200400" y="44958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4191000" y="441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6858000" y="0"/>
            <a:ext cx="457200" cy="1066800"/>
          </a:xfrm>
          <a:prstGeom prst="lightningBol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ATP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cAMP</a:t>
            </a:r>
          </a:p>
        </p:txBody>
      </p:sp>
      <p:cxnSp>
        <p:nvCxnSpPr>
          <p:cNvPr id="40969" name="AutoShape 9"/>
          <p:cNvCxnSpPr>
            <a:cxnSpLocks noChangeShapeType="1"/>
            <a:stCxn id="40967" idx="3"/>
            <a:endCxn id="40968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7620000" y="1676400"/>
            <a:ext cx="1143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200" b="1">
                <a:latin typeface="Times New Roman" pitchFamily="18" charset="0"/>
              </a:rPr>
              <a:t>IRS</a:t>
            </a:r>
          </a:p>
        </p:txBody>
      </p:sp>
      <p:sp>
        <p:nvSpPr>
          <p:cNvPr id="40971" name="Oval 11" descr="Pergamen"/>
          <p:cNvSpPr>
            <a:spLocks noChangeArrowheads="1"/>
          </p:cNvSpPr>
          <p:nvPr/>
        </p:nvSpPr>
        <p:spPr bwMode="auto">
          <a:xfrm>
            <a:off x="7620000" y="2286000"/>
            <a:ext cx="11430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rgbClr val="006600"/>
                </a:solidFill>
                <a:latin typeface="Times New Roman" pitchFamily="18" charset="0"/>
              </a:rPr>
              <a:t>kinázy</a:t>
            </a:r>
            <a:endParaRPr lang="cs-CZ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73" name="Oval 13" descr="Pergamen"/>
          <p:cNvSpPr>
            <a:spLocks noChangeArrowheads="1"/>
          </p:cNvSpPr>
          <p:nvPr/>
        </p:nvSpPr>
        <p:spPr bwMode="auto">
          <a:xfrm>
            <a:off x="5334000" y="2819400"/>
            <a:ext cx="1752600" cy="990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rgbClr val="006600"/>
                </a:solidFill>
                <a:latin typeface="Times New Roman" pitchFamily="18" charset="0"/>
              </a:rPr>
              <a:t>Protein-</a:t>
            </a:r>
          </a:p>
          <a:p>
            <a:pPr algn="ctr" eaLnBrk="0" hangingPunct="0"/>
            <a:r>
              <a:rPr lang="cs-CZ" sz="2400" b="1">
                <a:solidFill>
                  <a:srgbClr val="006600"/>
                </a:solidFill>
                <a:latin typeface="Times New Roman" pitchFamily="18" charset="0"/>
              </a:rPr>
              <a:t>kináza B</a:t>
            </a:r>
            <a:endParaRPr lang="cs-CZ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cxnSp>
        <p:nvCxnSpPr>
          <p:cNvPr id="40974" name="AutoShape 14"/>
          <p:cNvCxnSpPr>
            <a:cxnSpLocks noChangeShapeType="1"/>
            <a:stCxn id="40971" idx="2"/>
            <a:endCxn id="40973" idx="6"/>
          </p:cNvCxnSpPr>
          <p:nvPr/>
        </p:nvCxnSpPr>
        <p:spPr bwMode="auto">
          <a:xfrm flipH="1">
            <a:off x="7086600" y="2590800"/>
            <a:ext cx="533400" cy="7239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0975" name="AutoShape 15"/>
          <p:cNvCxnSpPr>
            <a:cxnSpLocks noChangeShapeType="1"/>
            <a:stCxn id="40973" idx="2"/>
            <a:endCxn id="40965" idx="0"/>
          </p:cNvCxnSpPr>
          <p:nvPr/>
        </p:nvCxnSpPr>
        <p:spPr bwMode="auto">
          <a:xfrm rot="10800000" flipV="1">
            <a:off x="4343400" y="3314700"/>
            <a:ext cx="990600" cy="1104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2895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457200" y="35052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200" b="1">
                <a:latin typeface="Times New Roman" pitchFamily="18" charset="0"/>
              </a:rPr>
              <a:t>Transport glukózy</a:t>
            </a:r>
          </a:p>
          <a:p>
            <a:pPr algn="ctr" eaLnBrk="0" hangingPunct="0"/>
            <a:r>
              <a:rPr lang="cs-CZ" sz="3200" b="1">
                <a:latin typeface="Times New Roman" pitchFamily="18" charset="0"/>
              </a:rPr>
              <a:t>do buňky</a:t>
            </a:r>
          </a:p>
        </p:txBody>
      </p:sp>
      <p:sp>
        <p:nvSpPr>
          <p:cNvPr id="40987" name="Oval 27" descr="Pergamen"/>
          <p:cNvSpPr>
            <a:spLocks noChangeArrowheads="1"/>
          </p:cNvSpPr>
          <p:nvPr/>
        </p:nvSpPr>
        <p:spPr bwMode="auto">
          <a:xfrm>
            <a:off x="5638800" y="3962400"/>
            <a:ext cx="1981200" cy="12192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rgbClr val="006600"/>
                </a:solidFill>
                <a:latin typeface="Times New Roman" pitchFamily="18" charset="0"/>
              </a:rPr>
              <a:t>Atypická</a:t>
            </a:r>
          </a:p>
          <a:p>
            <a:pPr algn="ctr" eaLnBrk="0" hangingPunct="0"/>
            <a:r>
              <a:rPr lang="cs-CZ" sz="2400" b="1">
                <a:solidFill>
                  <a:srgbClr val="006600"/>
                </a:solidFill>
                <a:latin typeface="Times New Roman" pitchFamily="18" charset="0"/>
              </a:rPr>
              <a:t>protein-</a:t>
            </a:r>
          </a:p>
          <a:p>
            <a:pPr algn="ctr" eaLnBrk="0" hangingPunct="0"/>
            <a:r>
              <a:rPr lang="cs-CZ" sz="2400" b="1">
                <a:solidFill>
                  <a:srgbClr val="006600"/>
                </a:solidFill>
                <a:latin typeface="Times New Roman" pitchFamily="18" charset="0"/>
              </a:rPr>
              <a:t>kináza C</a:t>
            </a:r>
            <a:endParaRPr lang="cs-CZ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cxnSp>
        <p:nvCxnSpPr>
          <p:cNvPr id="40988" name="AutoShape 28"/>
          <p:cNvCxnSpPr>
            <a:cxnSpLocks noChangeShapeType="1"/>
            <a:stCxn id="40971" idx="4"/>
            <a:endCxn id="40987" idx="6"/>
          </p:cNvCxnSpPr>
          <p:nvPr/>
        </p:nvCxnSpPr>
        <p:spPr bwMode="auto">
          <a:xfrm flipH="1">
            <a:off x="7620000" y="2895600"/>
            <a:ext cx="571500" cy="16764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0989" name="AutoShape 29"/>
          <p:cNvCxnSpPr>
            <a:cxnSpLocks noChangeShapeType="1"/>
            <a:stCxn id="40987" idx="2"/>
            <a:endCxn id="40965" idx="0"/>
          </p:cNvCxnSpPr>
          <p:nvPr/>
        </p:nvCxnSpPr>
        <p:spPr bwMode="auto">
          <a:xfrm rot="10800000">
            <a:off x="4343400" y="4419600"/>
            <a:ext cx="1295400" cy="152400"/>
          </a:xfrm>
          <a:prstGeom prst="bentConnector4">
            <a:avLst>
              <a:gd name="adj1" fmla="val 44116"/>
              <a:gd name="adj2" fmla="val 2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0990" name="AutoShape 30"/>
          <p:cNvCxnSpPr>
            <a:cxnSpLocks noChangeShapeType="1"/>
          </p:cNvCxnSpPr>
          <p:nvPr/>
        </p:nvCxnSpPr>
        <p:spPr bwMode="auto">
          <a:xfrm rot="5400000" flipH="1">
            <a:off x="2286000" y="2362200"/>
            <a:ext cx="3048000" cy="10668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4038600" y="8382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buněčná membrána</a:t>
            </a:r>
          </a:p>
        </p:txBody>
      </p:sp>
      <p:sp>
        <p:nvSpPr>
          <p:cNvPr id="40992" name="AutoShape 32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 animBg="1"/>
      <p:bldP spid="40977" grpId="0" animBg="1"/>
      <p:bldP spid="40978" grpId="0" animBg="1"/>
      <p:bldP spid="40979" grpId="0" animBg="1"/>
      <p:bldP spid="40980" grpId="0" animBg="1"/>
      <p:bldP spid="40981" grpId="0" animBg="1"/>
      <p:bldP spid="40982" grpId="0" animBg="1"/>
      <p:bldP spid="40983" grpId="0" animBg="1"/>
      <p:bldP spid="40984" grpId="0" animBg="1"/>
      <p:bldP spid="40985" grpId="0" animBg="1"/>
      <p:bldP spid="40992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OPTIMÁLNÍ POHYBOVÁ AKTIVITA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2951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Redukce zatížení insulinových receptorů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Lepší aktivace adenylátcyklázy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Lepší podmínky pro autofosforylaci IRS proteinů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Snadnější a efektivnější přenos informace k vesikulárním substancím GLUT4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Menší nároky na tvorbu GLU4</a:t>
            </a:r>
          </a:p>
          <a:p>
            <a:pPr>
              <a:lnSpc>
                <a:spcPct val="90000"/>
              </a:lnSpc>
            </a:pPr>
            <a:r>
              <a:rPr lang="cs-CZ" sz="2800"/>
              <a:t>Uvolnění obsazených insulinových receptorů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132138" y="4365625"/>
          <a:ext cx="2952750" cy="2203450"/>
        </p:xfrm>
        <a:graphic>
          <a:graphicData uri="http://schemas.openxmlformats.org/presentationml/2006/ole">
            <p:oleObj spid="_x0000_s41988" name="Snímek" r:id="rId3" imgW="4571967" imgH="3429060" progId="PowerPoint.Slide.8">
              <p:embed/>
            </p:oleObj>
          </a:graphicData>
        </a:graphic>
      </p:graphicFrame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  <p:bldP spid="4199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11" name="AutoShape 3" descr="Úzký svislý"/>
          <p:cNvSpPr>
            <a:spLocks noChangeArrowheads="1"/>
          </p:cNvSpPr>
          <p:nvPr/>
        </p:nvSpPr>
        <p:spPr bwMode="auto">
          <a:xfrm>
            <a:off x="533400" y="35052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rot="-5370386">
            <a:off x="25146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524000" y="3429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 rot="-5370386">
            <a:off x="685800" y="4191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1524000" y="5029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43035" name="AutoShape 27"/>
          <p:cNvCxnSpPr>
            <a:cxnSpLocks noChangeShapeType="1"/>
            <a:stCxn id="43012" idx="4"/>
          </p:cNvCxnSpPr>
          <p:nvPr/>
        </p:nvCxnSpPr>
        <p:spPr bwMode="auto">
          <a:xfrm flipV="1">
            <a:off x="3046413" y="1371600"/>
            <a:ext cx="230187" cy="3279775"/>
          </a:xfrm>
          <a:prstGeom prst="bentConnector2">
            <a:avLst/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3036" name="AutoShape 28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>
            <a:off x="76200" y="381000"/>
            <a:ext cx="2133600" cy="990600"/>
          </a:xfrm>
          <a:prstGeom prst="downArrowCallout">
            <a:avLst>
              <a:gd name="adj1" fmla="val 53846"/>
              <a:gd name="adj2" fmla="val 53846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000" b="1">
                <a:solidFill>
                  <a:srgbClr val="FF3300"/>
                </a:solidFill>
                <a:latin typeface="Times New Roman" pitchFamily="18" charset="0"/>
              </a:rPr>
              <a:t>Svalová kontrakce</a:t>
            </a: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5943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Vezikul obsahující GLUT4</a:t>
            </a:r>
          </a:p>
          <a:p>
            <a:pPr algn="ctr" eaLnBrk="0" hangingPunct="0"/>
            <a:r>
              <a:rPr lang="cs-CZ" sz="2400">
                <a:latin typeface="Times New Roman" pitchFamily="18" charset="0"/>
              </a:rPr>
              <a:t>odpovídající na zátěž</a:t>
            </a:r>
          </a:p>
        </p:txBody>
      </p:sp>
      <p:sp>
        <p:nvSpPr>
          <p:cNvPr id="43039" name="Oval 31"/>
          <p:cNvSpPr>
            <a:spLocks noChangeArrowheads="1"/>
          </p:cNvSpPr>
          <p:nvPr/>
        </p:nvSpPr>
        <p:spPr bwMode="auto">
          <a:xfrm>
            <a:off x="6324600" y="457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>
            <a:off x="5943600" y="0"/>
            <a:ext cx="457200" cy="1066800"/>
          </a:xfrm>
          <a:prstGeom prst="lightningBol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41" name="AutoShape 33" descr="Úzký svislý"/>
          <p:cNvSpPr>
            <a:spLocks noChangeArrowheads="1"/>
          </p:cNvSpPr>
          <p:nvPr/>
        </p:nvSpPr>
        <p:spPr bwMode="auto">
          <a:xfrm>
            <a:off x="5334000" y="35814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>
            <a:off x="6400800" y="3429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43" name="AutoShape 35"/>
          <p:cNvSpPr>
            <a:spLocks noChangeArrowheads="1"/>
          </p:cNvSpPr>
          <p:nvPr/>
        </p:nvSpPr>
        <p:spPr bwMode="auto">
          <a:xfrm rot="-5370386">
            <a:off x="72390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44" name="AutoShape 36"/>
          <p:cNvSpPr>
            <a:spLocks noChangeArrowheads="1"/>
          </p:cNvSpPr>
          <p:nvPr/>
        </p:nvSpPr>
        <p:spPr bwMode="auto">
          <a:xfrm>
            <a:off x="6400800" y="51054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45" name="AutoShape 37"/>
          <p:cNvSpPr>
            <a:spLocks noChangeArrowheads="1"/>
          </p:cNvSpPr>
          <p:nvPr/>
        </p:nvSpPr>
        <p:spPr bwMode="auto">
          <a:xfrm rot="-5370386">
            <a:off x="54864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4724400" y="5943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Vezikul obsahující GLUT4</a:t>
            </a:r>
          </a:p>
          <a:p>
            <a:pPr algn="ctr" eaLnBrk="0" hangingPunct="0"/>
            <a:r>
              <a:rPr lang="cs-CZ" sz="2400">
                <a:latin typeface="Times New Roman" pitchFamily="18" charset="0"/>
              </a:rPr>
              <a:t>odpovídající na inzulín</a:t>
            </a:r>
          </a:p>
        </p:txBody>
      </p:sp>
      <p:cxnSp>
        <p:nvCxnSpPr>
          <p:cNvPr id="43047" name="AutoShape 39"/>
          <p:cNvCxnSpPr>
            <a:cxnSpLocks noChangeShapeType="1"/>
          </p:cNvCxnSpPr>
          <p:nvPr/>
        </p:nvCxnSpPr>
        <p:spPr bwMode="auto">
          <a:xfrm rot="10800000">
            <a:off x="3276600" y="1381125"/>
            <a:ext cx="1981200" cy="3271838"/>
          </a:xfrm>
          <a:prstGeom prst="bentConnector2">
            <a:avLst/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3048" name="AutoShape 40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7" grpId="0" animBg="1"/>
      <p:bldP spid="43028" grpId="0" animBg="1"/>
      <p:bldP spid="43029" grpId="0" animBg="1"/>
      <p:bldP spid="43030" grpId="0" animBg="1"/>
      <p:bldP spid="43031" grpId="0" animBg="1"/>
      <p:bldP spid="43032" grpId="0" animBg="1"/>
      <p:bldP spid="43033" grpId="0" animBg="1"/>
      <p:bldP spid="43034" grpId="0" animBg="1"/>
      <p:bldP spid="43048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OPTIMÁLNÍ POHYBOVÁ AKTIVITA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/>
              <a:t>Redukce zatížení insulinových receptorů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Lepší aktivace adenylátcyklázy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Lepší podmínky pro autofosforylaci IRS proteinů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Snadnější a efektivnější přenos informace k vesikulárním substancím GLUT4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Menší nároky na tvorbu GLU4</a:t>
            </a:r>
          </a:p>
          <a:p>
            <a:pPr>
              <a:lnSpc>
                <a:spcPct val="80000"/>
              </a:lnSpc>
            </a:pPr>
            <a:r>
              <a:rPr lang="cs-CZ" sz="2800"/>
              <a:t>Uvolnění obsazených insulinových receptorů </a:t>
            </a:r>
          </a:p>
          <a:p>
            <a:pPr>
              <a:lnSpc>
                <a:spcPct val="80000"/>
              </a:lnSpc>
            </a:pPr>
            <a:r>
              <a:rPr lang="cs-CZ" sz="2800"/>
              <a:t>Snížení nároků na tvorbu insulinu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Zvýšení účinnosti insulinové směsi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sz="2400"/>
              <a:t>(protrahované zrání insulinu sníží množství proinsulinu ve směsi)</a:t>
            </a:r>
          </a:p>
          <a:p>
            <a:pPr>
              <a:lnSpc>
                <a:spcPct val="80000"/>
              </a:lnSpc>
            </a:pPr>
            <a:r>
              <a:rPr lang="cs-CZ" sz="2800"/>
              <a:t>Redukce hyperinsulinemie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  <p:bldP spid="4403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OPTIMÁLNÍ POHYBOVÁ AKTIVITA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719137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/>
              <a:t>Redukce hyperinsulinemie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79388" y="2276475"/>
            <a:ext cx="3024187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Zvýšení aktivity</a:t>
            </a:r>
          </a:p>
          <a:p>
            <a:pPr algn="ctr">
              <a:spcBef>
                <a:spcPct val="50000"/>
              </a:spcBef>
            </a:pPr>
            <a:r>
              <a:rPr lang="cs-CZ"/>
              <a:t>lipoproteinové lipasy</a:t>
            </a:r>
          </a:p>
          <a:p>
            <a:pPr algn="ctr">
              <a:spcBef>
                <a:spcPct val="50000"/>
              </a:spcBef>
            </a:pPr>
            <a:endParaRPr lang="cs-CZ"/>
          </a:p>
          <a:p>
            <a:pPr algn="ctr">
              <a:spcBef>
                <a:spcPct val="50000"/>
              </a:spcBef>
            </a:pPr>
            <a:r>
              <a:rPr lang="cs-CZ"/>
              <a:t>Redukce</a:t>
            </a:r>
          </a:p>
          <a:p>
            <a:pPr algn="ctr">
              <a:spcBef>
                <a:spcPct val="50000"/>
              </a:spcBef>
            </a:pPr>
            <a:r>
              <a:rPr lang="cs-CZ"/>
              <a:t>hypertriglyceridemie</a:t>
            </a:r>
          </a:p>
          <a:p>
            <a:pPr algn="ctr">
              <a:spcBef>
                <a:spcPct val="50000"/>
              </a:spcBef>
            </a:pPr>
            <a:endParaRPr lang="cs-CZ"/>
          </a:p>
          <a:p>
            <a:pPr algn="ctr">
              <a:spcBef>
                <a:spcPct val="50000"/>
              </a:spcBef>
            </a:pPr>
            <a:r>
              <a:rPr lang="cs-CZ"/>
              <a:t>Zvýšení produkce HDL</a:t>
            </a:r>
            <a:r>
              <a:rPr lang="cs-CZ" baseline="-25000"/>
              <a:t>2</a:t>
            </a:r>
            <a:endParaRPr lang="cs-CZ"/>
          </a:p>
          <a:p>
            <a:pPr algn="ctr">
              <a:spcBef>
                <a:spcPct val="50000"/>
              </a:spcBef>
            </a:pPr>
            <a:endParaRPr lang="cs-CZ"/>
          </a:p>
          <a:p>
            <a:pPr algn="ctr">
              <a:spcBef>
                <a:spcPct val="50000"/>
              </a:spcBef>
            </a:pPr>
            <a:r>
              <a:rPr lang="cs-CZ"/>
              <a:t>Snížení produkce </a:t>
            </a:r>
          </a:p>
          <a:p>
            <a:pPr algn="ctr">
              <a:spcBef>
                <a:spcPct val="50000"/>
              </a:spcBef>
            </a:pPr>
            <a:r>
              <a:rPr lang="cs-CZ"/>
              <a:t>vysokodensitních malých</a:t>
            </a:r>
          </a:p>
          <a:p>
            <a:pPr algn="ctr">
              <a:spcBef>
                <a:spcPct val="50000"/>
              </a:spcBef>
            </a:pPr>
            <a:r>
              <a:rPr lang="cs-CZ"/>
              <a:t>částic VLDL a LDL</a:t>
            </a:r>
            <a:endParaRPr lang="cs-CZ" baseline="-2500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6238" y="2276475"/>
            <a:ext cx="3313112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Redukce zvýšené </a:t>
            </a:r>
          </a:p>
          <a:p>
            <a:pPr algn="ctr">
              <a:spcBef>
                <a:spcPct val="50000"/>
              </a:spcBef>
            </a:pPr>
            <a:r>
              <a:rPr lang="cs-CZ"/>
              <a:t>zpětné resorpce Na</a:t>
            </a:r>
          </a:p>
          <a:p>
            <a:pPr algn="ctr">
              <a:spcBef>
                <a:spcPct val="50000"/>
              </a:spcBef>
            </a:pPr>
            <a:endParaRPr lang="cs-CZ"/>
          </a:p>
          <a:p>
            <a:pPr algn="ctr">
              <a:spcBef>
                <a:spcPct val="50000"/>
              </a:spcBef>
            </a:pPr>
            <a:r>
              <a:rPr lang="cs-CZ"/>
              <a:t>Redukce zvýšené hladiny</a:t>
            </a:r>
          </a:p>
          <a:p>
            <a:pPr algn="ctr">
              <a:spcBef>
                <a:spcPct val="50000"/>
              </a:spcBef>
            </a:pPr>
            <a:r>
              <a:rPr lang="cs-CZ"/>
              <a:t>arteriálního adrenalinu</a:t>
            </a:r>
          </a:p>
          <a:p>
            <a:pPr algn="ctr">
              <a:spcBef>
                <a:spcPct val="50000"/>
              </a:spcBef>
            </a:pPr>
            <a:endParaRPr lang="cs-CZ"/>
          </a:p>
          <a:p>
            <a:pPr algn="ctr">
              <a:spcBef>
                <a:spcPct val="50000"/>
              </a:spcBef>
            </a:pPr>
            <a:r>
              <a:rPr lang="cs-CZ"/>
              <a:t>Snížená produkce </a:t>
            </a:r>
          </a:p>
          <a:p>
            <a:pPr algn="ctr">
              <a:spcBef>
                <a:spcPct val="50000"/>
              </a:spcBef>
            </a:pPr>
            <a:r>
              <a:rPr lang="cs-CZ"/>
              <a:t>like-insulin GF</a:t>
            </a:r>
          </a:p>
          <a:p>
            <a:pPr algn="ctr">
              <a:spcBef>
                <a:spcPct val="50000"/>
              </a:spcBef>
            </a:pPr>
            <a:endParaRPr lang="cs-CZ"/>
          </a:p>
          <a:p>
            <a:pPr algn="ctr">
              <a:spcBef>
                <a:spcPct val="50000"/>
              </a:spcBef>
            </a:pPr>
            <a:r>
              <a:rPr lang="cs-CZ"/>
              <a:t>Mírná redukce</a:t>
            </a:r>
          </a:p>
          <a:p>
            <a:pPr algn="ctr">
              <a:spcBef>
                <a:spcPct val="50000"/>
              </a:spcBef>
            </a:pPr>
            <a:r>
              <a:rPr lang="cs-CZ"/>
              <a:t> hypertense</a:t>
            </a:r>
          </a:p>
          <a:p>
            <a:pPr algn="ctr">
              <a:spcBef>
                <a:spcPct val="50000"/>
              </a:spcBef>
            </a:pPr>
            <a:endParaRPr lang="cs-CZ" baseline="-2500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795963" y="2276475"/>
            <a:ext cx="3411537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Redukce zvýšené hladiny</a:t>
            </a:r>
          </a:p>
          <a:p>
            <a:pPr algn="ctr">
              <a:spcBef>
                <a:spcPct val="50000"/>
              </a:spcBef>
            </a:pPr>
            <a:r>
              <a:rPr lang="cs-CZ"/>
              <a:t>plazmatického fibrinogenu </a:t>
            </a:r>
          </a:p>
          <a:p>
            <a:pPr algn="ctr">
              <a:spcBef>
                <a:spcPct val="50000"/>
              </a:spcBef>
            </a:pPr>
            <a:r>
              <a:rPr lang="cs-CZ"/>
              <a:t>a koagulačního faktoru VIIC</a:t>
            </a:r>
          </a:p>
          <a:p>
            <a:pPr algn="ctr">
              <a:spcBef>
                <a:spcPct val="50000"/>
              </a:spcBef>
            </a:pPr>
            <a:endParaRPr lang="cs-CZ"/>
          </a:p>
          <a:p>
            <a:pPr algn="ctr" eaLnBrk="0" hangingPunct="0"/>
            <a:r>
              <a:rPr lang="cs-CZ"/>
              <a:t>Zlepšení fibrinolytické </a:t>
            </a:r>
          </a:p>
          <a:p>
            <a:pPr algn="ctr" eaLnBrk="0" hangingPunct="0"/>
            <a:r>
              <a:rPr lang="cs-CZ"/>
              <a:t>kapacity </a:t>
            </a:r>
          </a:p>
          <a:p>
            <a:pPr algn="ctr" eaLnBrk="0" hangingPunct="0"/>
            <a:r>
              <a:rPr lang="cs-CZ" sz="1400" b="1"/>
              <a:t>(zvýšená aktivace plasminogenu)</a:t>
            </a:r>
          </a:p>
          <a:p>
            <a:pPr algn="ctr" eaLnBrk="0" hangingPunct="0"/>
            <a:endParaRPr lang="cs-CZ" sz="1400" b="1"/>
          </a:p>
          <a:p>
            <a:pPr algn="ctr" eaLnBrk="0" hangingPunct="0"/>
            <a:endParaRPr lang="cs-CZ"/>
          </a:p>
          <a:p>
            <a:pPr algn="ctr" eaLnBrk="0" hangingPunct="0"/>
            <a:r>
              <a:rPr lang="cs-CZ"/>
              <a:t>Úprava porušených</a:t>
            </a:r>
          </a:p>
          <a:p>
            <a:pPr algn="ctr" eaLnBrk="0" hangingPunct="0"/>
            <a:r>
              <a:rPr lang="cs-CZ"/>
              <a:t>hemostatických mechanismů</a:t>
            </a:r>
          </a:p>
          <a:p>
            <a:pPr algn="ctr">
              <a:spcBef>
                <a:spcPct val="50000"/>
              </a:spcBef>
            </a:pPr>
            <a:endParaRPr lang="cs-CZ" sz="1400" baseline="-25000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1619250" y="3068638"/>
            <a:ext cx="0" cy="431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1619250" y="4365625"/>
            <a:ext cx="0" cy="431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1619250" y="5157788"/>
            <a:ext cx="0" cy="431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4572000" y="3068638"/>
            <a:ext cx="0" cy="431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572000" y="4292600"/>
            <a:ext cx="0" cy="431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572000" y="5518150"/>
            <a:ext cx="0" cy="431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7451725" y="3429000"/>
            <a:ext cx="0" cy="431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7451725" y="4652963"/>
            <a:ext cx="0" cy="431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cxnSp>
        <p:nvCxnSpPr>
          <p:cNvPr id="45071" name="AutoShape 15"/>
          <p:cNvCxnSpPr>
            <a:cxnSpLocks noChangeShapeType="1"/>
            <a:stCxn id="45059" idx="2"/>
            <a:endCxn id="45060" idx="0"/>
          </p:cNvCxnSpPr>
          <p:nvPr/>
        </p:nvCxnSpPr>
        <p:spPr bwMode="auto">
          <a:xfrm flipH="1">
            <a:off x="1692275" y="1844675"/>
            <a:ext cx="28797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72" name="AutoShape 16"/>
          <p:cNvCxnSpPr>
            <a:cxnSpLocks noChangeShapeType="1"/>
            <a:stCxn id="45059" idx="2"/>
            <a:endCxn id="45061" idx="0"/>
          </p:cNvCxnSpPr>
          <p:nvPr/>
        </p:nvCxnSpPr>
        <p:spPr bwMode="auto">
          <a:xfrm>
            <a:off x="4572000" y="1844675"/>
            <a:ext cx="158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73" name="AutoShape 17"/>
          <p:cNvCxnSpPr>
            <a:cxnSpLocks noChangeShapeType="1"/>
            <a:stCxn id="45059" idx="2"/>
            <a:endCxn id="45062" idx="0"/>
          </p:cNvCxnSpPr>
          <p:nvPr/>
        </p:nvCxnSpPr>
        <p:spPr bwMode="auto">
          <a:xfrm>
            <a:off x="4572000" y="1844675"/>
            <a:ext cx="2930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 uiExpand="1" build="p"/>
      <p:bldP spid="45061" grpId="0" uiExpand="1" build="p"/>
      <p:bldP spid="45062" grpId="0" uiExpand="1" build="p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35183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i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sz="2800"/>
              <a:t> = stejný nebo bude stoupat </a:t>
            </a:r>
          </a:p>
          <a:p>
            <a:pPr algn="ctr">
              <a:spcBef>
                <a:spcPct val="50000"/>
              </a:spcBef>
            </a:pPr>
            <a:r>
              <a:rPr lang="cs-CZ" sz="3200" i="1">
                <a:solidFill>
                  <a:srgbClr val="FF0000"/>
                </a:solidFill>
                <a:latin typeface="Algerian" pitchFamily="82" charset="0"/>
              </a:rPr>
              <a:t>P</a:t>
            </a:r>
            <a:r>
              <a:rPr lang="cs-CZ" sz="2800"/>
              <a:t> = stoupá</a:t>
            </a:r>
          </a:p>
          <a:p>
            <a:pPr algn="ctr">
              <a:spcBef>
                <a:spcPct val="50000"/>
              </a:spcBef>
            </a:pPr>
            <a:r>
              <a:rPr lang="cs-CZ" sz="3200" i="1">
                <a:solidFill>
                  <a:srgbClr val="FF0000"/>
                </a:solidFill>
                <a:latin typeface="Algerian" pitchFamily="82" charset="0"/>
              </a:rPr>
              <a:t>CN</a:t>
            </a:r>
            <a:r>
              <a:rPr lang="cs-CZ" sz="3200"/>
              <a:t> </a:t>
            </a:r>
            <a:r>
              <a:rPr lang="cs-CZ" sz="2800"/>
              <a:t>= vzestup </a:t>
            </a:r>
          </a:p>
          <a:p>
            <a:pPr algn="ctr">
              <a:spcBef>
                <a:spcPct val="50000"/>
              </a:spcBef>
            </a:pPr>
            <a:r>
              <a:rPr lang="cs-CZ" sz="3200">
                <a:solidFill>
                  <a:schemeClr val="accent2"/>
                </a:solidFill>
              </a:rPr>
              <a:t>POLITICKY A SOCIÁLNĚ NEŘEŠITELNÉ</a:t>
            </a:r>
          </a:p>
          <a:p>
            <a:pPr>
              <a:spcBef>
                <a:spcPct val="50000"/>
              </a:spcBef>
            </a:pP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68538" y="188913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6000" i="1">
                <a:solidFill>
                  <a:srgbClr val="FF0000"/>
                </a:solidFill>
                <a:latin typeface="Algerian" pitchFamily="82" charset="0"/>
              </a:rPr>
              <a:t>CN = P . </a:t>
            </a:r>
            <a:r>
              <a:rPr lang="cs-CZ" sz="6000" i="1">
                <a:solidFill>
                  <a:srgbClr val="FF0000"/>
                </a:solidFill>
                <a:latin typeface="Arial Black" pitchFamily="34" charset="0"/>
              </a:rPr>
              <a:t>n</a:t>
            </a:r>
            <a:endParaRPr lang="en-US" sz="60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16" name="Picture 4" descr="rec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508500"/>
            <a:ext cx="2449513" cy="1836738"/>
          </a:xfrm>
          <a:prstGeom prst="rect">
            <a:avLst/>
          </a:prstGeom>
          <a:noFill/>
        </p:spPr>
      </p:pic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5514975"/>
            <a:ext cx="14414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516563"/>
            <a:ext cx="9144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5497513"/>
            <a:ext cx="1439863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  <p:bldP spid="133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35183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/>
              <a:t>Jediné řešení !</a:t>
            </a:r>
          </a:p>
          <a:p>
            <a:pPr algn="ctr">
              <a:spcBef>
                <a:spcPct val="50000"/>
              </a:spcBef>
            </a:pPr>
            <a:endParaRPr lang="cs-CZ" b="1"/>
          </a:p>
          <a:p>
            <a:pPr algn="ctr">
              <a:spcBef>
                <a:spcPct val="50000"/>
              </a:spcBef>
            </a:pPr>
            <a:r>
              <a:rPr lang="cs-CZ" sz="3200" i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sz="2400" b="1"/>
              <a:t> bude klesat minimálně tak rychle, jak bude stoupat </a:t>
            </a:r>
            <a:r>
              <a:rPr lang="cs-CZ" sz="3200" b="1" i="1">
                <a:solidFill>
                  <a:srgbClr val="FF0000"/>
                </a:solidFill>
                <a:latin typeface="Algerian" pitchFamily="82" charset="0"/>
              </a:rPr>
              <a:t>P</a:t>
            </a:r>
          </a:p>
          <a:p>
            <a:pPr algn="ctr">
              <a:spcBef>
                <a:spcPct val="50000"/>
              </a:spcBef>
            </a:pPr>
            <a:endParaRPr lang="cs-CZ" sz="3200" b="1" i="1">
              <a:solidFill>
                <a:srgbClr val="FF0000"/>
              </a:solidFill>
              <a:latin typeface="Algerian" pitchFamily="82" charset="0"/>
            </a:endParaRPr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r>
              <a:rPr lang="cs-CZ" sz="2400" b="1"/>
              <a:t>Výsledky diagnostiky a léčení stále lepší 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Zlepšení perspektivy nemocných lidí </a:t>
            </a:r>
            <a:endParaRPr lang="en-US" sz="2400" b="1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68538" y="188913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6000" i="1">
                <a:solidFill>
                  <a:srgbClr val="FF0000"/>
                </a:solidFill>
                <a:latin typeface="Algerian" pitchFamily="82" charset="0"/>
              </a:rPr>
              <a:t>CN = P . </a:t>
            </a:r>
            <a:r>
              <a:rPr lang="cs-CZ" sz="6000" i="1">
                <a:solidFill>
                  <a:srgbClr val="FF0000"/>
                </a:solidFill>
                <a:latin typeface="Arial Black" pitchFamily="34" charset="0"/>
              </a:rPr>
              <a:t>n</a:t>
            </a:r>
            <a:endParaRPr lang="en-US" sz="6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284663" y="3284538"/>
            <a:ext cx="574675" cy="1152525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  <p:bldP spid="14340" grpId="0" animBg="1"/>
      <p:bldP spid="143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ATOFYZIOLOGIE &amp;#x0D;&amp;#x0A;TĚLESNÉ ZÁTĚŽE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 - &amp;quot;2030&amp;quot;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415&quot;/&gt;&lt;/object&gt;&lt;object type=&quot;3&quot; unique_id=&quot;10020&quot;&gt;&lt;property id=&quot;20148&quot; value=&quot;5&quot;/&gt;&lt;property id=&quot;20300&quot; value=&quot;Slide 22&quot;/&gt;&lt;property id=&quot;20307&quot; value=&quot;273&quot;/&gt;&lt;/object&gt;&lt;object type=&quot;3&quot; unique_id=&quot;10021&quot;&gt;&lt;property id=&quot;20148&quot; value=&quot;5&quot;/&gt;&lt;property id=&quot;20300&quot; value=&quot;Slide 23&quot;/&gt;&lt;property id=&quot;20307&quot; value=&quot;274&quot;/&gt;&lt;/object&gt;&lt;object type=&quot;3&quot; unique_id=&quot;10022&quot;&gt;&lt;property id=&quot;20148&quot; value=&quot;5&quot;/&gt;&lt;property id=&quot;20300&quot; value=&quot;Slide 25&quot;/&gt;&lt;property id=&quot;20307&quot; value=&quot;275&quot;/&gt;&lt;/object&gt;&lt;object type=&quot;3&quot; unique_id=&quot;10023&quot;&gt;&lt;property id=&quot;20148&quot; value=&quot;5&quot;/&gt;&lt;property id=&quot;20300&quot; value=&quot;Slide 26&quot;/&gt;&lt;property id=&quot;20307&quot; value=&quot;276&quot;/&gt;&lt;/object&gt;&lt;object type=&quot;3&quot; unique_id=&quot;10024&quot;&gt;&lt;property id=&quot;20148&quot; value=&quot;5&quot;/&gt;&lt;property id=&quot;20300&quot; value=&quot;Slide 27&quot;/&gt;&lt;property id=&quot;20307&quot; value=&quot;277&quot;/&gt;&lt;/object&gt;&lt;object type=&quot;3&quot; unique_id=&quot;10025&quot;&gt;&lt;property id=&quot;20148&quot; value=&quot;5&quot;/&gt;&lt;property id=&quot;20300&quot; value=&quot;Slide 28&quot;/&gt;&lt;property id=&quot;20307&quot; value=&quot;278&quot;/&gt;&lt;/object&gt;&lt;object type=&quot;3&quot; unique_id=&quot;10026&quot;&gt;&lt;property id=&quot;20148&quot; value=&quot;5&quot;/&gt;&lt;property id=&quot;20300&quot; value=&quot;Slide 29&quot;/&gt;&lt;property id=&quot;20307&quot; value=&quot;279&quot;/&gt;&lt;/object&gt;&lt;object type=&quot;3&quot; unique_id=&quot;10027&quot;&gt;&lt;property id=&quot;20148&quot; value=&quot;5&quot;/&gt;&lt;property id=&quot;20300&quot; value=&quot;Slide 30&quot;/&gt;&lt;property id=&quot;20307&quot; value=&quot;280&quot;/&gt;&lt;/object&gt;&lt;object type=&quot;3&quot; unique_id=&quot;10028&quot;&gt;&lt;property id=&quot;20148&quot; value=&quot;5&quot;/&gt;&lt;property id=&quot;20300&quot; value=&quot;Slide 32 - &amp;quot;Disproporce mezi geneticky&amp;#x0D;&amp;#x0A;podmíněnými regulačními možnostmi lidského organismu &amp;quot;&quot;/&gt;&lt;property id=&quot;20307&quot; value=&quot;282&quot;/&gt;&lt;/object&gt;&lt;object type=&quot;3&quot; unique_id=&quot;10029&quot;&gt;&lt;property id=&quot;20148&quot; value=&quot;5&quot;/&gt;&lt;property id=&quot;20300&quot; value=&quot;Slide 60 - &amp;quot;OPTIMALIZACE ŽIVOTNÍHO STYLU&amp;quot;&quot;/&gt;&lt;property id=&quot;20307&quot; value=&quot;285&quot;/&gt;&lt;/object&gt;&lt;object type=&quot;3&quot; unique_id=&quot;10030&quot;&gt;&lt;property id=&quot;20148&quot; value=&quot;5&quot;/&gt;&lt;property id=&quot;20300&quot; value=&quot;Slide 61&quot;/&gt;&lt;property id=&quot;20307&quot; value=&quot;286&quot;/&gt;&lt;/object&gt;&lt;object type=&quot;3&quot; unique_id=&quot;10031&quot;&gt;&lt;property id=&quot;20148&quot; value=&quot;5&quot;/&gt;&lt;property id=&quot;20300&quot; value=&quot;Slide 62&quot;/&gt;&lt;property id=&quot;20307&quot; value=&quot;287&quot;/&gt;&lt;/object&gt;&lt;object type=&quot;3&quot; unique_id=&quot;10032&quot;&gt;&lt;property id=&quot;20148&quot; value=&quot;5&quot;/&gt;&lt;property id=&quot;20300&quot; value=&quot;Slide 63&quot;/&gt;&lt;property id=&quot;20307&quot; value=&quot;288&quot;/&gt;&lt;/object&gt;&lt;object type=&quot;3&quot; unique_id=&quot;10033&quot;&gt;&lt;property id=&quot;20148&quot; value=&quot;5&quot;/&gt;&lt;property id=&quot;20300&quot; value=&quot;Slide 64&quot;/&gt;&lt;property id=&quot;20307&quot; value=&quot;289&quot;/&gt;&lt;/object&gt;&lt;object type=&quot;3&quot; unique_id=&quot;10034&quot;&gt;&lt;property id=&quot;20148&quot; value=&quot;5&quot;/&gt;&lt;property id=&quot;20300&quot; value=&quot;Slide 65 - &amp;quot;OPTIMÁLNÍ POHYBOVÁ AKTIVITA&amp;quot;&quot;/&gt;&lt;property id=&quot;20307&quot; value=&quot;290&quot;/&gt;&lt;/object&gt;&lt;object type=&quot;3&quot; unique_id=&quot;10035&quot;&gt;&lt;property id=&quot;20148&quot; value=&quot;5&quot;/&gt;&lt;property id=&quot;20300&quot; value=&quot;Slide 66&quot;/&gt;&lt;property id=&quot;20307&quot; value=&quot;291&quot;/&gt;&lt;/object&gt;&lt;object type=&quot;3&quot; unique_id=&quot;10036&quot;&gt;&lt;property id=&quot;20148&quot; value=&quot;5&quot;/&gt;&lt;property id=&quot;20300&quot; value=&quot;Slide 67 - &amp;quot;OPTIMÁLNÍ POHYBOVÁ AKTIVITA&amp;quot;&quot;/&gt;&lt;property id=&quot;20307&quot; value=&quot;292&quot;/&gt;&lt;/object&gt;&lt;object type=&quot;3&quot; unique_id=&quot;10037&quot;&gt;&lt;property id=&quot;20148&quot; value=&quot;5&quot;/&gt;&lt;property id=&quot;20300&quot; value=&quot;Slide 68 - &amp;quot;OPTIMÁLNÍ POHYBOVÁ AKTIVITA&amp;quot;&quot;/&gt;&lt;property id=&quot;20307&quot; value=&quot;293&quot;/&gt;&lt;/object&gt;&lt;object type=&quot;3&quot; unique_id=&quot;10038&quot;&gt;&lt;property id=&quot;20148&quot; value=&quot;5&quot;/&gt;&lt;property id=&quot;20300&quot; value=&quot;Slide 69 - &amp;quot;OPTIMÁLNÍ POHYBOVÁ AKTIVITA?&amp;quot;&quot;/&gt;&lt;property id=&quot;20307&quot; value=&quot;294&quot;/&gt;&lt;/object&gt;&lt;object type=&quot;3&quot; unique_id=&quot;10039&quot;&gt;&lt;property id=&quot;20148&quot; value=&quot;5&quot;/&gt;&lt;property id=&quot;20300&quot; value=&quot;Slide 70&quot;/&gt;&lt;property id=&quot;20307&quot; value=&quot;297&quot;/&gt;&lt;/object&gt;&lt;object type=&quot;3&quot; unique_id=&quot;10707&quot;&gt;&lt;property id=&quot;20148&quot; value=&quot;5&quot;/&gt;&lt;property id=&quot;20300&quot; value=&quot;Slide 16&quot;/&gt;&lt;property id=&quot;20307&quot; value=&quot;418&quot;/&gt;&lt;/object&gt;&lt;object type=&quot;3&quot; unique_id=&quot;10708&quot;&gt;&lt;property id=&quot;20148&quot; value=&quot;5&quot;/&gt;&lt;property id=&quot;20300&quot; value=&quot;Slide 18&quot;/&gt;&lt;property id=&quot;20307&quot; value=&quot;417&quot;/&gt;&lt;/object&gt;&lt;object type=&quot;3&quot; unique_id=&quot;10709&quot;&gt;&lt;property id=&quot;20148&quot; value=&quot;5&quot;/&gt;&lt;property id=&quot;20300&quot; value=&quot;Slide 19&quot;/&gt;&lt;property id=&quot;20307&quot; value=&quot;419&quot;/&gt;&lt;/object&gt;&lt;object type=&quot;3&quot; unique_id=&quot;10710&quot;&gt;&lt;property id=&quot;20148&quot; value=&quot;5&quot;/&gt;&lt;property id=&quot;20300&quot; value=&quot;Slide 20&quot;/&gt;&lt;property id=&quot;20307&quot; value=&quot;416&quot;/&gt;&lt;/object&gt;&lt;object type=&quot;3&quot; unique_id=&quot;11146&quot;&gt;&lt;property id=&quot;20148&quot; value=&quot;5&quot;/&gt;&lt;property id=&quot;20300&quot; value=&quot;Slide 21&quot;/&gt;&lt;property id=&quot;20307&quot; value=&quot;421&quot;/&gt;&lt;/object&gt;&lt;object type=&quot;3&quot; unique_id=&quot;11147&quot;&gt;&lt;property id=&quot;20148&quot; value=&quot;5&quot;/&gt;&lt;property id=&quot;20300&quot; value=&quot;Slide 31&quot;/&gt;&lt;property id=&quot;20307&quot; value=&quot;422&quot;/&gt;&lt;/object&gt;&lt;object type=&quot;3&quot; unique_id=&quot;11148&quot;&gt;&lt;property id=&quot;20148&quot; value=&quot;5&quot;/&gt;&lt;property id=&quot;20300&quot; value=&quot;Slide 41&quot;/&gt;&lt;property id=&quot;20307&quot; value=&quot;420&quot;/&gt;&lt;/object&gt;&lt;object type=&quot;3&quot; unique_id=&quot;12629&quot;&gt;&lt;property id=&quot;20148&quot; value=&quot;5&quot;/&gt;&lt;property id=&quot;20300&quot; value=&quot;Slide 33&quot;/&gt;&lt;property id=&quot;20307&quot; value=&quot;423&quot;/&gt;&lt;/object&gt;&lt;object type=&quot;3&quot; unique_id=&quot;12630&quot;&gt;&lt;property id=&quot;20148&quot; value=&quot;5&quot;/&gt;&lt;property id=&quot;20300&quot; value=&quot;Slide 34&quot;/&gt;&lt;property id=&quot;20307&quot; value=&quot;425&quot;/&gt;&lt;/object&gt;&lt;object type=&quot;3&quot; unique_id=&quot;12631&quot;&gt;&lt;property id=&quot;20148&quot; value=&quot;5&quot;/&gt;&lt;property id=&quot;20300&quot; value=&quot;Slide 37&quot;/&gt;&lt;property id=&quot;20307&quot; value=&quot;428&quot;/&gt;&lt;/object&gt;&lt;object type=&quot;3&quot; unique_id=&quot;12632&quot;&gt;&lt;property id=&quot;20148&quot; value=&quot;5&quot;/&gt;&lt;property id=&quot;20300&quot; value=&quot;Slide 44&quot;/&gt;&lt;property id=&quot;20307&quot; value=&quot;429&quot;/&gt;&lt;/object&gt;&lt;object type=&quot;3&quot; unique_id=&quot;12633&quot;&gt;&lt;property id=&quot;20148&quot; value=&quot;5&quot;/&gt;&lt;property id=&quot;20300&quot; value=&quot;Slide 38&quot;/&gt;&lt;property id=&quot;20307&quot; value=&quot;426&quot;/&gt;&lt;/object&gt;&lt;object type=&quot;3&quot; unique_id=&quot;12634&quot;&gt;&lt;property id=&quot;20148&quot; value=&quot;5&quot;/&gt;&lt;property id=&quot;20300&quot; value=&quot;Slide 42&quot;/&gt;&lt;property id=&quot;20307&quot; value=&quot;427&quot;/&gt;&lt;/object&gt;&lt;object type=&quot;3&quot; unique_id=&quot;12635&quot;&gt;&lt;property id=&quot;20148&quot; value=&quot;5&quot;/&gt;&lt;property id=&quot;20300&quot; value=&quot;Slide 47&quot;/&gt;&lt;property id=&quot;20307&quot; value=&quot;424&quot;/&gt;&lt;/object&gt;&lt;object type=&quot;3&quot; unique_id=&quot;14496&quot;&gt;&lt;property id=&quot;20148&quot; value=&quot;5&quot;/&gt;&lt;property id=&quot;20300&quot; value=&quot;Slide 35&quot;/&gt;&lt;property id=&quot;20307&quot; value=&quot;430&quot;/&gt;&lt;/object&gt;&lt;object type=&quot;3&quot; unique_id=&quot;14497&quot;&gt;&lt;property id=&quot;20148&quot; value=&quot;5&quot;/&gt;&lt;property id=&quot;20300&quot; value=&quot;Slide 39&quot;/&gt;&lt;property id=&quot;20307&quot; value=&quot;432&quot;/&gt;&lt;/object&gt;&lt;object type=&quot;3&quot; unique_id=&quot;14498&quot;&gt;&lt;property id=&quot;20148&quot; value=&quot;5&quot;/&gt;&lt;property id=&quot;20300&quot; value=&quot;Slide 43&quot;/&gt;&lt;property id=&quot;20307&quot; value=&quot;431&quot;/&gt;&lt;/object&gt;&lt;object type=&quot;3&quot; unique_id=&quot;14499&quot;&gt;&lt;property id=&quot;20148&quot; value=&quot;5&quot;/&gt;&lt;property id=&quot;20300&quot; value=&quot;Slide 45&quot;/&gt;&lt;property id=&quot;20307&quot; value=&quot;433&quot;/&gt;&lt;/object&gt;&lt;object type=&quot;3&quot; unique_id=&quot;14500&quot;&gt;&lt;property id=&quot;20148&quot; value=&quot;5&quot;/&gt;&lt;property id=&quot;20300&quot; value=&quot;Slide 46 - &amp;quot;Disproporce mezi geneticky&amp;#x0D;&amp;#x0A;podmíněnými regulačními možnostmi lidského organismu &amp;quot;&quot;/&gt;&lt;property id=&quot;20307&quot; value=&quot;434&quot;/&gt;&lt;/object&gt;&lt;object type=&quot;3&quot; unique_id=&quot;14501&quot;&gt;&lt;property id=&quot;20148&quot; value=&quot;5&quot;/&gt;&lt;property id=&quot;20300&quot; value=&quot;Slide 48&quot;/&gt;&lt;property id=&quot;20307&quot; value=&quot;435&quot;/&gt;&lt;/object&gt;&lt;object type=&quot;3&quot; unique_id=&quot;14502&quot;&gt;&lt;property id=&quot;20148&quot; value=&quot;5&quot;/&gt;&lt;property id=&quot;20300&quot; value=&quot;Slide 49&quot;/&gt;&lt;property id=&quot;20307&quot; value=&quot;437&quot;/&gt;&lt;/object&gt;&lt;object type=&quot;3&quot; unique_id=&quot;14503&quot;&gt;&lt;property id=&quot;20148&quot; value=&quot;5&quot;/&gt;&lt;property id=&quot;20300&quot; value=&quot;Slide 50&quot;/&gt;&lt;property id=&quot;20307&quot; value=&quot;438&quot;/&gt;&lt;/object&gt;&lt;object type=&quot;3&quot; unique_id=&quot;14504&quot;&gt;&lt;property id=&quot;20148&quot; value=&quot;5&quot;/&gt;&lt;property id=&quot;20300&quot; value=&quot;Slide 51&quot;/&gt;&lt;property id=&quot;20307&quot; value=&quot;439&quot;/&gt;&lt;/object&gt;&lt;object type=&quot;3&quot; unique_id=&quot;15496&quot;&gt;&lt;property id=&quot;20148&quot; value=&quot;5&quot;/&gt;&lt;property id=&quot;20300&quot; value=&quot;Slide 52&quot;/&gt;&lt;property id=&quot;20307&quot; value=&quot;440&quot;/&gt;&lt;/object&gt;&lt;object type=&quot;3&quot; unique_id=&quot;15497&quot;&gt;&lt;property id=&quot;20148&quot; value=&quot;5&quot;/&gt;&lt;property id=&quot;20300&quot; value=&quot;Slide 53&quot;/&gt;&lt;property id=&quot;20307&quot; value=&quot;441&quot;/&gt;&lt;/object&gt;&lt;object type=&quot;3&quot; unique_id=&quot;15498&quot;&gt;&lt;property id=&quot;20148&quot; value=&quot;5&quot;/&gt;&lt;property id=&quot;20300&quot; value=&quot;Slide 54&quot;/&gt;&lt;property id=&quot;20307&quot; value=&quot;442&quot;/&gt;&lt;/object&gt;&lt;object type=&quot;3&quot; unique_id=&quot;15499&quot;&gt;&lt;property id=&quot;20148&quot; value=&quot;5&quot;/&gt;&lt;property id=&quot;20300&quot; value=&quot;Slide 55&quot;/&gt;&lt;property id=&quot;20307&quot; value=&quot;443&quot;/&gt;&lt;/object&gt;&lt;object type=&quot;3&quot; unique_id=&quot;15500&quot;&gt;&lt;property id=&quot;20148&quot; value=&quot;5&quot;/&gt;&lt;property id=&quot;20300&quot; value=&quot;Slide 56&quot;/&gt;&lt;property id=&quot;20307&quot; value=&quot;444&quot;/&gt;&lt;/object&gt;&lt;object type=&quot;3&quot; unique_id=&quot;15501&quot;&gt;&lt;property id=&quot;20148&quot; value=&quot;5&quot;/&gt;&lt;property id=&quot;20300&quot; value=&quot;Slide 59&quot;/&gt;&lt;property id=&quot;20307&quot; value=&quot;445&quot;/&gt;&lt;/object&gt;&lt;object type=&quot;3&quot; unique_id=&quot;16528&quot;&gt;&lt;property id=&quot;20148&quot; value=&quot;5&quot;/&gt;&lt;property id=&quot;20300&quot; value=&quot;Slide 24&quot;/&gt;&lt;property id=&quot;20307&quot; value=&quot;448&quot;/&gt;&lt;/object&gt;&lt;object type=&quot;3&quot; unique_id=&quot;16529&quot;&gt;&lt;property id=&quot;20148&quot; value=&quot;5&quot;/&gt;&lt;property id=&quot;20300&quot; value=&quot;Slide 57&quot;/&gt;&lt;property id=&quot;20307&quot; value=&quot;446&quot;/&gt;&lt;/object&gt;&lt;object type=&quot;3&quot; unique_id=&quot;16530&quot;&gt;&lt;property id=&quot;20148&quot; value=&quot;5&quot;/&gt;&lt;property id=&quot;20300&quot; value=&quot;Slide 58&quot;/&gt;&lt;property id=&quot;20307&quot; value=&quot;447&quot;/&gt;&lt;/object&gt;&lt;object type=&quot;3&quot; unique_id=&quot;17050&quot;&gt;&lt;property id=&quot;20148&quot; value=&quot;5&quot;/&gt;&lt;property id=&quot;20300&quot; value=&quot;Slide 36&quot;/&gt;&lt;property id=&quot;20307&quot; value=&quot;449&quot;/&gt;&lt;/object&gt;&lt;object type=&quot;3&quot; unique_id=&quot;17051&quot;&gt;&lt;property id=&quot;20148&quot; value=&quot;5&quot;/&gt;&lt;property id=&quot;20300&quot; value=&quot;Slide 40&quot;/&gt;&lt;property id=&quot;20307&quot; value=&quot;45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2194</Words>
  <Application>Microsoft Office PowerPoint</Application>
  <PresentationFormat>Předvádění na obrazovce (4:3)</PresentationFormat>
  <Paragraphs>768</Paragraphs>
  <Slides>79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79</vt:i4>
      </vt:variant>
    </vt:vector>
  </HeadingPairs>
  <TitlesOfParts>
    <vt:vector size="83" baseType="lpstr">
      <vt:lpstr>Výchozí návrh</vt:lpstr>
      <vt:lpstr>Graf</vt:lpstr>
      <vt:lpstr>CorelDRAW</vt:lpstr>
      <vt:lpstr>Snímek</vt:lpstr>
      <vt:lpstr>PATOFYZIOLOGIE  TĚLESNÉ ZÁTĚŽE</vt:lpstr>
      <vt:lpstr>Snímek 2</vt:lpstr>
      <vt:lpstr>Snímek 3</vt:lpstr>
      <vt:lpstr>Snímek 4</vt:lpstr>
      <vt:lpstr>2030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Disproporce mezi geneticky podmíněnými regulačními možnostmi lidského organismu </vt:lpstr>
      <vt:lpstr>Snímek 33</vt:lpstr>
      <vt:lpstr>Snímek 34</vt:lpstr>
      <vt:lpstr>DNA</vt:lpstr>
      <vt:lpstr>Snímek 36</vt:lpstr>
      <vt:lpstr>DNA</vt:lpstr>
      <vt:lpstr>Snímek 38</vt:lpstr>
      <vt:lpstr>Snímek 39</vt:lpstr>
      <vt:lpstr>Kódující a nekódující DNA</vt:lpstr>
      <vt:lpstr>Snímek 41</vt:lpstr>
      <vt:lpstr>Kódující DNA</vt:lpstr>
      <vt:lpstr>Snímek 43</vt:lpstr>
      <vt:lpstr>Kódující DNA</vt:lpstr>
      <vt:lpstr>Nekódující DNA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Disproporce mezi geneticky podmíněnými regulačními možnostmi lidského organismu 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OPTIMALIZACE ŽIVOTNÍHO STYLU</vt:lpstr>
      <vt:lpstr>Snímek 72</vt:lpstr>
      <vt:lpstr>Snímek 73</vt:lpstr>
      <vt:lpstr>Snímek 74</vt:lpstr>
      <vt:lpstr>Snímek 75</vt:lpstr>
      <vt:lpstr>OPTIMÁLNÍ POHYBOVÁ AKTIVITA</vt:lpstr>
      <vt:lpstr>Snímek 77</vt:lpstr>
      <vt:lpstr>OPTIMÁLNÍ POHYBOVÁ AKTIVITA</vt:lpstr>
      <vt:lpstr>OPTIMÁLNÍ POHYBOVÁ AKTIVITA</vt:lpstr>
    </vt:vector>
  </TitlesOfParts>
  <Company>GOPAS,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PRESKRIPCE PROGRAMU  POHYBOVÉ AKTIVITY  (obezita, DM, kardiovaskulární onemocnění) </dc:title>
  <dc:creator>doc. MUDr. Pavel Stejskal, CSc.</dc:creator>
  <cp:lastModifiedBy>doc. Stejskal</cp:lastModifiedBy>
  <cp:revision>145</cp:revision>
  <dcterms:created xsi:type="dcterms:W3CDTF">2009-04-08T20:04:13Z</dcterms:created>
  <dcterms:modified xsi:type="dcterms:W3CDTF">2016-02-21T15:27:10Z</dcterms:modified>
</cp:coreProperties>
</file>