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816B7B-0FC3-4A89-83B5-46141E6DDD8A}" type="datetimeFigureOut">
              <a:rPr lang="cs-CZ" smtClean="0"/>
              <a:pPr/>
              <a:t>7.5.2017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Psychosomatika a  její souvislost s fyziologií zátěže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Zdeněk Pospíšil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Udržující faktory psychosomatického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/>
          <a:lstStyle/>
          <a:p>
            <a:r>
              <a:rPr lang="cs-CZ" dirty="0" smtClean="0"/>
              <a:t>Snížená schopnost pohybové zátěže</a:t>
            </a:r>
          </a:p>
          <a:p>
            <a:r>
              <a:rPr lang="cs-CZ" dirty="0" smtClean="0"/>
              <a:t>Přetrvávající příznaky úzkosti s neustálým hledáním zdravotnické pomoci</a:t>
            </a:r>
          </a:p>
          <a:p>
            <a:r>
              <a:rPr lang="cs-CZ" dirty="0" smtClean="0"/>
              <a:t>Závislost na </a:t>
            </a:r>
            <a:r>
              <a:rPr lang="cs-CZ" dirty="0" err="1" smtClean="0"/>
              <a:t>analgeticích</a:t>
            </a:r>
            <a:r>
              <a:rPr lang="cs-CZ" dirty="0" smtClean="0"/>
              <a:t>  či opiátech</a:t>
            </a:r>
          </a:p>
          <a:p>
            <a:r>
              <a:rPr lang="cs-CZ" dirty="0" smtClean="0"/>
              <a:t>Problematické partnerské vztahy</a:t>
            </a:r>
          </a:p>
          <a:p>
            <a:r>
              <a:rPr lang="cs-CZ" dirty="0" smtClean="0"/>
              <a:t>Nejistá mateřská vazba</a:t>
            </a:r>
          </a:p>
          <a:p>
            <a:r>
              <a:rPr lang="cs-CZ" dirty="0" smtClean="0"/>
              <a:t>Rentové důvody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cs-CZ" dirty="0" smtClean="0"/>
              <a:t>Nejčastější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4040"/>
          </a:xfrm>
        </p:spPr>
        <p:txBody>
          <a:bodyPr/>
          <a:lstStyle/>
          <a:p>
            <a:r>
              <a:rPr lang="cs-CZ" dirty="0" smtClean="0"/>
              <a:t>Značná pestrost</a:t>
            </a:r>
          </a:p>
          <a:p>
            <a:r>
              <a:rPr lang="cs-CZ" dirty="0" smtClean="0"/>
              <a:t>Role emocí</a:t>
            </a:r>
          </a:p>
          <a:p>
            <a:r>
              <a:rPr lang="cs-CZ" dirty="0" smtClean="0"/>
              <a:t>Dopad na jednotlivé systémy: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- kardiopulmonální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- gastrointestinální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- svalově – pohybový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- obecný soubor ( poruchy spánku,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</a:t>
            </a:r>
            <a:r>
              <a:rPr lang="cs-CZ" dirty="0" err="1" smtClean="0"/>
              <a:t>hysteroidní</a:t>
            </a:r>
            <a:r>
              <a:rPr lang="cs-CZ" dirty="0" smtClean="0"/>
              <a:t> chování,…)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5733256"/>
            <a:ext cx="8208912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Rozkolísaná rovnováha ANS, imunitního systému, hormonální soustavy, ale i napětí v pohybovém aparátu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67744" y="332656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SOCIÁLNÍ 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Komunikací vyjednáváme sdílený </a:t>
            </a:r>
            <a:r>
              <a:rPr lang="cs-CZ" dirty="0" smtClean="0">
                <a:solidFill>
                  <a:schemeClr val="bg1"/>
                </a:solidFill>
              </a:rPr>
              <a:t>SMYSL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11760" y="2852936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PSYCHICKÁ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Přiřazuje symptomům 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VÝZNAM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411760" y="5301208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TĚLESNÁ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Tělo vytváří symptom 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SIGNÁL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7" name="Obousměrná vodorovná šipka 6"/>
          <p:cNvSpPr/>
          <p:nvPr/>
        </p:nvSpPr>
        <p:spPr>
          <a:xfrm rot="16200000">
            <a:off x="4247964" y="1880828"/>
            <a:ext cx="1224136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vodorovná šipka 7"/>
          <p:cNvSpPr/>
          <p:nvPr/>
        </p:nvSpPr>
        <p:spPr>
          <a:xfrm rot="16200000">
            <a:off x="4175956" y="4329100"/>
            <a:ext cx="1224136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2996952"/>
            <a:ext cx="2123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Vrstvy bio-psycho-sociální reality člověka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schopnosti fyzické zátěže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Infekční  a neinfekční onemocnění</a:t>
            </a:r>
          </a:p>
          <a:p>
            <a:r>
              <a:rPr lang="cs-CZ" dirty="0" smtClean="0"/>
              <a:t>Záněty</a:t>
            </a:r>
          </a:p>
          <a:p>
            <a:r>
              <a:rPr lang="cs-CZ" dirty="0" smtClean="0"/>
              <a:t>Trauma</a:t>
            </a:r>
          </a:p>
          <a:p>
            <a:r>
              <a:rPr lang="cs-CZ" dirty="0" smtClean="0"/>
              <a:t>Akutní psychické onemocnění</a:t>
            </a:r>
          </a:p>
          <a:p>
            <a:r>
              <a:rPr lang="cs-CZ" dirty="0" smtClean="0"/>
              <a:t>Psychosomatické stavy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771800" y="4797152"/>
            <a:ext cx="266429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59632" y="5661248"/>
            <a:ext cx="68407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Velký vliv na výkonnost sportovce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 vymezení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Lékařsky nevysvětlitelné příznaky – odraz ve fyziologii zátěže</a:t>
            </a:r>
          </a:p>
          <a:p>
            <a:r>
              <a:rPr lang="cs-CZ" dirty="0" smtClean="0"/>
              <a:t>Doba trvání příznaků 3 týdny až několik měsíců</a:t>
            </a:r>
          </a:p>
          <a:p>
            <a:r>
              <a:rPr lang="cs-CZ" dirty="0" smtClean="0"/>
              <a:t>Objektivní nález ( malý nebo chybí)</a:t>
            </a:r>
          </a:p>
          <a:p>
            <a:r>
              <a:rPr lang="cs-CZ" dirty="0" smtClean="0"/>
              <a:t>Epidemiologie cca 20-25% příchozích do ordinace lékařů</a:t>
            </a:r>
          </a:p>
          <a:p>
            <a:r>
              <a:rPr lang="cs-CZ" dirty="0" smtClean="0"/>
              <a:t>Kombinace úzkostných poruch a depresí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674640" cy="2585442"/>
          </a:xfrm>
        </p:spPr>
        <p:txBody>
          <a:bodyPr>
            <a:normAutofit/>
          </a:bodyPr>
          <a:lstStyle/>
          <a:p>
            <a:r>
              <a:rPr lang="cs-CZ" dirty="0" smtClean="0"/>
              <a:t>Model stresu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300" dirty="0" smtClean="0"/>
              <a:t>(</a:t>
            </a:r>
            <a:r>
              <a:rPr lang="cs-CZ" sz="1300" dirty="0" err="1" smtClean="0"/>
              <a:t>Cannon</a:t>
            </a:r>
            <a:r>
              <a:rPr lang="cs-CZ" sz="1300" dirty="0" smtClean="0"/>
              <a:t> 1929)</a:t>
            </a:r>
            <a:endParaRPr lang="cs-CZ" sz="13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901" t="3023" r="8001" b="2270"/>
          <a:stretch>
            <a:fillRect/>
          </a:stretch>
        </p:blipFill>
        <p:spPr bwMode="auto">
          <a:xfrm>
            <a:off x="4067945" y="223765"/>
            <a:ext cx="4708312" cy="654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Bio-psychosociální model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autor </a:t>
            </a:r>
            <a:r>
              <a:rPr lang="cs-CZ" dirty="0" err="1" smtClean="0"/>
              <a:t>Engel</a:t>
            </a:r>
            <a:endParaRPr lang="cs-CZ" dirty="0" smtClean="0"/>
          </a:p>
          <a:p>
            <a:r>
              <a:rPr lang="cs-CZ" dirty="0" err="1" smtClean="0"/>
              <a:t>Multikauzálně</a:t>
            </a:r>
            <a:r>
              <a:rPr lang="cs-CZ" dirty="0" smtClean="0"/>
              <a:t> podmíněné nemoci</a:t>
            </a:r>
          </a:p>
          <a:p>
            <a:r>
              <a:rPr lang="cs-CZ" dirty="0" smtClean="0"/>
              <a:t>Faktory  poruchy: biologické, psychologické a sociální</a:t>
            </a:r>
          </a:p>
          <a:p>
            <a:r>
              <a:rPr lang="cs-CZ" dirty="0" smtClean="0"/>
              <a:t>Interakce  mezi neurobiologickými procesy ( </a:t>
            </a:r>
            <a:r>
              <a:rPr lang="cs-CZ" dirty="0" err="1" smtClean="0"/>
              <a:t>hypatalo</a:t>
            </a:r>
            <a:r>
              <a:rPr lang="cs-CZ" dirty="0" smtClean="0"/>
              <a:t>-</a:t>
            </a:r>
            <a:r>
              <a:rPr lang="cs-CZ" dirty="0" err="1" smtClean="0"/>
              <a:t>hypofýzární</a:t>
            </a:r>
            <a:r>
              <a:rPr lang="cs-CZ" dirty="0" smtClean="0"/>
              <a:t> osa, cytokininy, faktory prostředí, pozornosti a chování)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332656"/>
            <a:ext cx="676875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Tělo </a:t>
            </a:r>
            <a:r>
              <a:rPr lang="cs-CZ" dirty="0" smtClean="0"/>
              <a:t>používá všechny své regulační a ochranné systémy k tomu, aby komunikovalo ve svém nejbližším prostředí o svých vnitřních psychických stavech, čímž spoluvytváří sociální realitu ve které žije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420888"/>
            <a:ext cx="66247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Některé z tělesných projevů mají charakter příznaků, symptomů nemoci a tím se mohou podílet na rozvoji začarovaného kruhu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259632" y="4581128"/>
            <a:ext cx="302433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Nejde o to  </a:t>
            </a:r>
            <a:r>
              <a:rPr lang="cs-CZ" b="1" dirty="0" smtClean="0">
                <a:solidFill>
                  <a:schemeClr val="bg1"/>
                </a:solidFill>
              </a:rPr>
              <a:t>JAK</a:t>
            </a:r>
            <a:r>
              <a:rPr lang="cs-CZ" dirty="0" smtClean="0"/>
              <a:t> tělo vytváří příznaky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5292080" y="4653136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Jde o to </a:t>
            </a:r>
            <a:r>
              <a:rPr lang="cs-CZ" b="1" dirty="0" smtClean="0">
                <a:solidFill>
                  <a:schemeClr val="bg1"/>
                </a:solidFill>
              </a:rPr>
              <a:t>PROČ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Šipka doleva 8"/>
          <p:cNvSpPr/>
          <p:nvPr/>
        </p:nvSpPr>
        <p:spPr>
          <a:xfrm flipH="1">
            <a:off x="4499992" y="5157192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příznaky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Pocit vyčerpání</a:t>
            </a:r>
          </a:p>
          <a:p>
            <a:r>
              <a:rPr lang="cs-CZ" dirty="0" smtClean="0"/>
              <a:t>Únavový syndrom</a:t>
            </a:r>
          </a:p>
          <a:p>
            <a:r>
              <a:rPr lang="cs-CZ" dirty="0" smtClean="0"/>
              <a:t>Bolesti ve svalech</a:t>
            </a:r>
          </a:p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Tachykardie</a:t>
            </a:r>
          </a:p>
          <a:p>
            <a:r>
              <a:rPr lang="cs-CZ" dirty="0" smtClean="0"/>
              <a:t>Pocení</a:t>
            </a:r>
          </a:p>
          <a:p>
            <a:r>
              <a:rPr lang="cs-CZ" dirty="0" smtClean="0"/>
              <a:t>Třes</a:t>
            </a:r>
          </a:p>
          <a:p>
            <a:r>
              <a:rPr lang="cs-CZ" dirty="0" smtClean="0"/>
              <a:t>Zkrácení dechu</a:t>
            </a:r>
          </a:p>
          <a:p>
            <a:r>
              <a:rPr lang="cs-CZ" dirty="0" smtClean="0"/>
              <a:t>Nepříjemné pocity na hrudníku</a:t>
            </a:r>
          </a:p>
          <a:p>
            <a:r>
              <a:rPr lang="cs-CZ" dirty="0" smtClean="0"/>
              <a:t>Nevolnost, nechutenství, nucení na moč</a:t>
            </a:r>
          </a:p>
          <a:p>
            <a:r>
              <a:rPr lang="cs-CZ" dirty="0" err="1" smtClean="0"/>
              <a:t>Vertigo</a:t>
            </a:r>
            <a:r>
              <a:rPr lang="cs-CZ" dirty="0" smtClean="0"/>
              <a:t>, derealizace, </a:t>
            </a:r>
            <a:r>
              <a:rPr lang="cs-CZ" dirty="0" err="1" smtClean="0"/>
              <a:t>deperzonalizace</a:t>
            </a:r>
            <a:r>
              <a:rPr lang="cs-CZ" dirty="0" smtClean="0"/>
              <a:t>, strach ze smrti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Systémové choroby – podmíněné chronickým stresem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Hypertenze</a:t>
            </a:r>
          </a:p>
          <a:p>
            <a:r>
              <a:rPr lang="cs-CZ" dirty="0" smtClean="0"/>
              <a:t>ICHS</a:t>
            </a:r>
          </a:p>
          <a:p>
            <a:r>
              <a:rPr lang="cs-CZ" dirty="0" smtClean="0"/>
              <a:t>DM II typu</a:t>
            </a:r>
          </a:p>
          <a:p>
            <a:r>
              <a:rPr lang="cs-CZ" dirty="0" smtClean="0"/>
              <a:t>Obezita</a:t>
            </a:r>
          </a:p>
          <a:p>
            <a:r>
              <a:rPr lang="cs-CZ" dirty="0" smtClean="0"/>
              <a:t>Poruchy imunity (  rozvoj infekčních chorob)</a:t>
            </a:r>
          </a:p>
          <a:p>
            <a:r>
              <a:rPr lang="cs-CZ" dirty="0" smtClean="0"/>
              <a:t>Nádorová onemocnění</a:t>
            </a:r>
          </a:p>
          <a:p>
            <a:r>
              <a:rPr lang="cs-CZ" dirty="0" smtClean="0"/>
              <a:t>Gynekologické problémy, poruchy sexuálního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Predisponující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cs-CZ" dirty="0" smtClean="0"/>
              <a:t>Celkově snížená psychická odolnost( vztahové vazby, zneužívání, přetížení , nezralost) – narušena frustrační tolerance</a:t>
            </a:r>
          </a:p>
          <a:p>
            <a:r>
              <a:rPr lang="cs-CZ" dirty="0" smtClean="0"/>
              <a:t>Špatná zdravotní gramotnost, nevýhodná sociální situace ( konflikty v rodině, genetická výbava)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Vyvolávající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onemocnění</a:t>
            </a:r>
          </a:p>
          <a:p>
            <a:r>
              <a:rPr lang="cs-CZ" dirty="0" smtClean="0"/>
              <a:t>Negativní životní událost, pracovní problémy</a:t>
            </a:r>
          </a:p>
          <a:p>
            <a:r>
              <a:rPr lang="cs-CZ" dirty="0" smtClean="0"/>
              <a:t>Trauma</a:t>
            </a:r>
          </a:p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4869160"/>
            <a:ext cx="79928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Prakticky nikdy nejde pouze o jeden faktor – multifaktoriální podklad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391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Talent</vt:lpstr>
      <vt:lpstr>Psychosomatika a  její souvislost s fyziologií zátěže</vt:lpstr>
      <vt:lpstr>Definice a vymezení problematiky</vt:lpstr>
      <vt:lpstr>Model stresu  (Cannon 1929)</vt:lpstr>
      <vt:lpstr>Bio-psychosociální model </vt:lpstr>
      <vt:lpstr>Snímek 5</vt:lpstr>
      <vt:lpstr>Tělesné příznaky stresu</vt:lpstr>
      <vt:lpstr>Systémové choroby – podmíněné chronickým stresem </vt:lpstr>
      <vt:lpstr>Predisponující faktory</vt:lpstr>
      <vt:lpstr>Vyvolávající faktory</vt:lpstr>
      <vt:lpstr>Udržující faktory psychosomatického onemocnění</vt:lpstr>
      <vt:lpstr>Nejčastější projevy</vt:lpstr>
      <vt:lpstr>Snímek 12</vt:lpstr>
      <vt:lpstr>Omezení schopnosti fyzické zátěže - obecně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Zdeněk</dc:creator>
  <cp:lastModifiedBy>Zdeněk</cp:lastModifiedBy>
  <cp:revision>8</cp:revision>
  <dcterms:created xsi:type="dcterms:W3CDTF">2017-02-25T13:47:07Z</dcterms:created>
  <dcterms:modified xsi:type="dcterms:W3CDTF">2017-05-07T10:59:32Z</dcterms:modified>
</cp:coreProperties>
</file>