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2" r:id="rId7"/>
    <p:sldId id="264" r:id="rId8"/>
    <p:sldId id="263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83720-1EE7-4DA4-A134-93B275276C49}" type="datetimeFigureOut">
              <a:rPr lang="cs-CZ" smtClean="0"/>
              <a:t>28.6.2016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13143-E4C6-41E7-A2E8-03AA60FB0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8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503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418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399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79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07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38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ps11/metodika/web/ebook_citace_2011.html#iso_690.zasady_tvorb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Citační manažery (ISO 690)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10600" y="4952116"/>
            <a:ext cx="3200400" cy="146304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Martin Sebera</a:t>
            </a:r>
          </a:p>
          <a:p>
            <a:pPr algn="ctr"/>
            <a:r>
              <a:rPr lang="cs-CZ" sz="2800" dirty="0" smtClean="0"/>
              <a:t>28. 6. 2016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424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99872"/>
            <a:ext cx="9720072" cy="1499616"/>
          </a:xfrm>
        </p:spPr>
        <p:txBody>
          <a:bodyPr/>
          <a:lstStyle/>
          <a:p>
            <a:r>
              <a:rPr lang="cs-CZ" dirty="0"/>
              <a:t>Norma ISO 690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064" y="1901952"/>
            <a:ext cx="11045952" cy="489508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Od </a:t>
            </a:r>
            <a:r>
              <a:rPr lang="cs-CZ" sz="2800" dirty="0" smtClean="0"/>
              <a:t>dubna 2011</a:t>
            </a:r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Obvyklé </a:t>
            </a:r>
            <a:r>
              <a:rPr lang="cs-CZ" sz="2800" dirty="0" smtClean="0"/>
              <a:t>řazení jednotlivých údajů v citaci</a:t>
            </a:r>
          </a:p>
          <a:p>
            <a:pPr lvl="1"/>
            <a:r>
              <a:rPr lang="cs-CZ" sz="2800" dirty="0" smtClean="0"/>
              <a:t>Jména tvůrců. </a:t>
            </a:r>
            <a:r>
              <a:rPr lang="cs-CZ" sz="2800" i="1" dirty="0" smtClean="0"/>
              <a:t>Název</a:t>
            </a:r>
            <a:r>
              <a:rPr lang="cs-CZ" sz="2800" dirty="0" smtClean="0"/>
              <a:t>. Vedlejší název. Vydání. Místo. Nakladatel. Datum. Počet stran. Edice. Číslo edice. Standardní identifikátor (ISBN, ISSN, </a:t>
            </a:r>
            <a:r>
              <a:rPr lang="cs-CZ" sz="2800" dirty="0" err="1" smtClean="0"/>
              <a:t>doi</a:t>
            </a:r>
            <a:r>
              <a:rPr lang="cs-CZ" sz="2800" dirty="0" smtClean="0"/>
              <a:t>). Dostupnost a přístup. Poznámky (rozměr, cena, dostupnost, jazyky, ochranná známka)</a:t>
            </a:r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Mnoho odkazů na teorii</a:t>
            </a:r>
            <a:endParaRPr lang="cs-CZ" sz="2800" dirty="0" smtClean="0"/>
          </a:p>
          <a:p>
            <a:pPr lvl="1"/>
            <a:r>
              <a:rPr lang="cs-CZ" sz="2800" dirty="0"/>
              <a:t>Např. </a:t>
            </a:r>
            <a:r>
              <a:rPr lang="cs-CZ" sz="2800" dirty="0">
                <a:hlinkClick r:id="rId3"/>
              </a:rPr>
              <a:t>http://</a:t>
            </a:r>
            <a:r>
              <a:rPr lang="cs-CZ" sz="2800" dirty="0" smtClean="0">
                <a:hlinkClick r:id="rId3"/>
              </a:rPr>
              <a:t>is.muni.cz/do/rect/el/estud/prif/ps11/metodika/web/ebook_citace_2011.html#iso_690.zasady_tvorby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9203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 smtClean="0"/>
              <a:t>Manažéry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rgbClr val="FF0000"/>
                </a:solidFill>
              </a:rPr>
              <a:t>+ </a:t>
            </a:r>
            <a:r>
              <a:rPr lang="cs-CZ" sz="2600" dirty="0" smtClean="0"/>
              <a:t>slouží </a:t>
            </a:r>
            <a:r>
              <a:rPr lang="cs-CZ" sz="2600" dirty="0"/>
              <a:t>k práci s bibliografickými citacemi </a:t>
            </a:r>
            <a:r>
              <a:rPr lang="cs-CZ" sz="2600" dirty="0" smtClean="0"/>
              <a:t>pro různé </a:t>
            </a:r>
            <a:r>
              <a:rPr lang="cs-CZ" sz="2600" dirty="0"/>
              <a:t>typy dokumentů v databázovém prostředí. </a:t>
            </a:r>
            <a:endParaRPr lang="cs-CZ" sz="2600" dirty="0" smtClean="0"/>
          </a:p>
          <a:p>
            <a:r>
              <a:rPr lang="cs-CZ" sz="2600" dirty="0">
                <a:solidFill>
                  <a:srgbClr val="FF0000"/>
                </a:solidFill>
              </a:rPr>
              <a:t>+ </a:t>
            </a:r>
            <a:r>
              <a:rPr lang="cs-CZ" sz="2600" dirty="0" smtClean="0"/>
              <a:t>Umožnuje </a:t>
            </a:r>
            <a:r>
              <a:rPr lang="cs-CZ" sz="2600" dirty="0" smtClean="0"/>
              <a:t>vkládání citací </a:t>
            </a:r>
            <a:r>
              <a:rPr lang="cs-CZ" sz="2600" dirty="0"/>
              <a:t>a jejich následnou správu</a:t>
            </a:r>
            <a:r>
              <a:rPr lang="cs-CZ" sz="2600" dirty="0" smtClean="0"/>
              <a:t>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 smtClean="0">
                <a:solidFill>
                  <a:srgbClr val="00B050"/>
                </a:solidFill>
              </a:rPr>
              <a:t>komerční</a:t>
            </a:r>
            <a:r>
              <a:rPr lang="cs-CZ" sz="2600" i="1" dirty="0">
                <a:solidFill>
                  <a:srgbClr val="00B050"/>
                </a:solidFill>
              </a:rPr>
              <a:t>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 smtClean="0"/>
              <a:t>RefWorks</a:t>
            </a:r>
            <a:endParaRPr lang="cs-CZ" sz="2600" dirty="0" smtClean="0"/>
          </a:p>
          <a:p>
            <a:pPr marL="128016" lvl="1" indent="0">
              <a:buNone/>
            </a:pPr>
            <a:r>
              <a:rPr lang="cs-CZ" sz="2600" i="1" dirty="0" smtClean="0">
                <a:solidFill>
                  <a:srgbClr val="00B050"/>
                </a:solidFill>
              </a:rPr>
              <a:t>další </a:t>
            </a:r>
            <a:r>
              <a:rPr lang="cs-CZ" sz="2600" i="1" dirty="0" smtClean="0">
                <a:solidFill>
                  <a:srgbClr val="00B050"/>
                </a:solidFill>
              </a:rPr>
              <a:t>pomůcky:</a:t>
            </a:r>
            <a:endParaRPr lang="cs-CZ" sz="2600" i="1" dirty="0" smtClean="0">
              <a:solidFill>
                <a:srgbClr val="00B050"/>
              </a:solidFill>
            </a:endParaRP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8196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CITACE.COM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Studentský </a:t>
            </a:r>
            <a:r>
              <a:rPr lang="cs-CZ" sz="2800" dirty="0"/>
              <a:t>projekt na oboru Informační </a:t>
            </a:r>
            <a:r>
              <a:rPr lang="cs-CZ" sz="2800" dirty="0" smtClean="0"/>
              <a:t>studia a </a:t>
            </a:r>
            <a:r>
              <a:rPr lang="cs-CZ" sz="2800" dirty="0"/>
              <a:t>knihovnictví na Filozofické fakultě MU. </a:t>
            </a:r>
            <a:endParaRPr lang="cs-CZ" sz="2800" dirty="0" smtClean="0"/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Generátor </a:t>
            </a:r>
            <a:r>
              <a:rPr lang="cs-CZ" sz="2800" dirty="0"/>
              <a:t>citací obsahuje </a:t>
            </a:r>
            <a:r>
              <a:rPr lang="cs-CZ" sz="2800" dirty="0" smtClean="0"/>
              <a:t>více než </a:t>
            </a:r>
            <a:r>
              <a:rPr lang="cs-CZ" sz="2800" dirty="0"/>
              <a:t>dvacet druhů dokumentů, které můžeme </a:t>
            </a:r>
            <a:r>
              <a:rPr lang="cs-CZ" sz="2800" dirty="0" smtClean="0"/>
              <a:t>citovat (monografie</a:t>
            </a:r>
            <a:r>
              <a:rPr lang="cs-CZ" sz="2800" dirty="0"/>
              <a:t>, články, webové stránky apod</a:t>
            </a:r>
            <a:r>
              <a:rPr lang="cs-CZ" sz="2800" dirty="0" smtClean="0"/>
              <a:t>.)</a:t>
            </a:r>
            <a:endParaRPr lang="cs-CZ" sz="2800" dirty="0"/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Citace </a:t>
            </a:r>
            <a:r>
              <a:rPr lang="cs-CZ" sz="2800" dirty="0"/>
              <a:t>se generují </a:t>
            </a:r>
            <a:r>
              <a:rPr lang="cs-CZ" sz="2800" dirty="0" smtClean="0">
                <a:solidFill>
                  <a:srgbClr val="FF0000"/>
                </a:solidFill>
              </a:rPr>
              <a:t>JEN </a:t>
            </a:r>
            <a:r>
              <a:rPr lang="cs-CZ" sz="2800" dirty="0" smtClean="0"/>
              <a:t>podle normy </a:t>
            </a:r>
            <a:r>
              <a:rPr lang="cs-CZ" sz="2800" dirty="0"/>
              <a:t>ČSN ISO 690.</a:t>
            </a:r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Po </a:t>
            </a:r>
            <a:r>
              <a:rPr lang="cs-CZ" sz="2800" dirty="0"/>
              <a:t>přihlášení umožnuje správu citací a také jejich následný </a:t>
            </a:r>
            <a:r>
              <a:rPr lang="cs-CZ" sz="2800" dirty="0" smtClean="0"/>
              <a:t>export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Provázanost s webem</a:t>
            </a: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ukázka</a:t>
            </a:r>
            <a:endParaRPr lang="cs-CZ" sz="28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4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Discovery.muni.cz (databáze EBSCO)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Provázanost s CITACE.COM</a:t>
            </a:r>
          </a:p>
          <a:p>
            <a:pPr algn="ctr"/>
            <a:endParaRPr lang="cs-CZ" sz="2800" i="1" dirty="0" smtClean="0">
              <a:solidFill>
                <a:srgbClr val="00B050"/>
              </a:solidFill>
            </a:endParaRP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ukázka</a:t>
            </a:r>
            <a:endParaRPr lang="cs-CZ" sz="28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ZOTERO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volně </a:t>
            </a:r>
            <a:r>
              <a:rPr lang="cs-CZ" sz="2800" dirty="0"/>
              <a:t>dostupný, </a:t>
            </a:r>
            <a:endParaRPr lang="cs-CZ" sz="2800" dirty="0" smtClean="0"/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snadno </a:t>
            </a:r>
            <a:r>
              <a:rPr lang="cs-CZ" sz="2800" dirty="0"/>
              <a:t>ovladatelný nástroj pro </a:t>
            </a:r>
            <a:r>
              <a:rPr lang="cs-CZ" sz="2800" dirty="0" smtClean="0"/>
              <a:t>sběr, organizaci</a:t>
            </a:r>
            <a:r>
              <a:rPr lang="cs-CZ" sz="2800" dirty="0"/>
              <a:t>, citování a sdílení výzkumných zdrojů. </a:t>
            </a:r>
            <a:r>
              <a:rPr lang="cs-CZ" sz="2800" dirty="0" smtClean="0"/>
              <a:t> podporuje </a:t>
            </a:r>
            <a:r>
              <a:rPr lang="cs-CZ" sz="2800" dirty="0"/>
              <a:t>více citačních </a:t>
            </a:r>
            <a:r>
              <a:rPr lang="cs-CZ" sz="2800" dirty="0" smtClean="0"/>
              <a:t>stylů</a:t>
            </a:r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přídavný nástroj do </a:t>
            </a:r>
            <a:r>
              <a:rPr lang="cs-CZ" sz="2800" dirty="0"/>
              <a:t>prohlížeče </a:t>
            </a:r>
            <a:r>
              <a:rPr lang="cs-CZ" sz="2800" dirty="0" err="1"/>
              <a:t>Mozilla</a:t>
            </a:r>
            <a:r>
              <a:rPr lang="cs-CZ" sz="2800" dirty="0"/>
              <a:t> </a:t>
            </a:r>
            <a:r>
              <a:rPr lang="cs-CZ" sz="2800" dirty="0" err="1"/>
              <a:t>Firefox</a:t>
            </a:r>
            <a:r>
              <a:rPr lang="cs-CZ" sz="2800" dirty="0" smtClean="0"/>
              <a:t>.</a:t>
            </a: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Předvedení proběhlo na katedrách, prezentoval KUK</a:t>
            </a: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Návod: https</a:t>
            </a:r>
            <a:r>
              <a:rPr lang="cs-CZ" sz="2800" i="1" dirty="0">
                <a:solidFill>
                  <a:srgbClr val="00B050"/>
                </a:solidFill>
              </a:rPr>
              <a:t>://kuk.muni.cz/animace/eiz/zotero/</a:t>
            </a:r>
          </a:p>
        </p:txBody>
      </p:sp>
    </p:spTree>
    <p:extLst>
      <p:ext uri="{BB962C8B-B14F-4D97-AF65-F5344CB8AC3E}">
        <p14:creationId xmlns:p14="http://schemas.microsoft.com/office/powerpoint/2010/main" val="40424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Aleph.muni.cz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Knihovnický systém MU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nabízí citaci v několika normách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 smtClean="0">
                <a:solidFill>
                  <a:srgbClr val="00B050"/>
                </a:solidFill>
              </a:rPr>
              <a:t>ukázka</a:t>
            </a:r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6608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Neuvádím, nedoporučuji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Modul v MS Word </a:t>
            </a:r>
          </a:p>
          <a:p>
            <a:r>
              <a:rPr lang="cs-CZ" sz="2800" dirty="0" smtClean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 smtClean="0"/>
              <a:t>záleží na vložení citačního záznamu, </a:t>
            </a:r>
          </a:p>
          <a:p>
            <a:r>
              <a:rPr lang="cs-CZ" sz="2800" i="1" dirty="0" smtClean="0"/>
              <a:t>osobně hodnotím jako těžkopádný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86045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Nevěřte citačním manažerům </a:t>
            </a:r>
            <a:r>
              <a:rPr lang="cs-CZ" sz="3600" b="1" dirty="0" smtClean="0">
                <a:sym typeface="Wingdings" panose="05000000000000000000" pitchFamily="2" charset="2"/>
              </a:rPr>
              <a:t></a:t>
            </a:r>
            <a:endParaRPr lang="cs-CZ" sz="3600" b="1" dirty="0" smtClean="0">
              <a:sym typeface="Wingdings" panose="05000000000000000000" pitchFamily="2" charset="2"/>
            </a:endParaRP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algn="ctr"/>
            <a:r>
              <a:rPr lang="cs-CZ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Znalost normy je stěžejní </a:t>
            </a:r>
            <a:r>
              <a:rPr lang="cs-CZ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!!!</a:t>
            </a:r>
          </a:p>
          <a:p>
            <a:pPr algn="ctr"/>
            <a:r>
              <a:rPr lang="cs-CZ" sz="3600" b="1" dirty="0" smtClean="0"/>
              <a:t>ANEB</a:t>
            </a:r>
          </a:p>
          <a:p>
            <a:pPr algn="ctr"/>
            <a:r>
              <a:rPr lang="cs-CZ" sz="3600" b="1" dirty="0" smtClean="0">
                <a:solidFill>
                  <a:srgbClr val="FF0000"/>
                </a:solidFill>
              </a:rPr>
              <a:t>Dohledávejte a kontrolujte údaje z knih, tištěných časopisů, elektronických dokumentů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6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117</TotalTime>
  <Words>350</Words>
  <Application>Microsoft Office PowerPoint</Application>
  <PresentationFormat>Vlastní</PresentationFormat>
  <Paragraphs>59</Paragraphs>
  <Slides>9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Integrál</vt:lpstr>
      <vt:lpstr>Citační manažery (ISO 690)</vt:lpstr>
      <vt:lpstr>Norma ISO 690</vt:lpstr>
      <vt:lpstr>Manažéry</vt:lpstr>
      <vt:lpstr>CITACE.COM</vt:lpstr>
      <vt:lpstr>Discovery.muni.cz (databáze EBSCO)</vt:lpstr>
      <vt:lpstr>ZOTERO</vt:lpstr>
      <vt:lpstr>Aleph.muni.cz</vt:lpstr>
      <vt:lpstr>Neuvádím, nedoporučuji </vt:lpstr>
      <vt:lpstr>závěr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Citační manažery (ISO 690)</dc:title>
  <dc:creator>Sebera</dc:creator>
  <cp:lastModifiedBy>Martin</cp:lastModifiedBy>
  <cp:revision>9</cp:revision>
  <dcterms:created xsi:type="dcterms:W3CDTF">2016-06-28T06:37:31Z</dcterms:created>
  <dcterms:modified xsi:type="dcterms:W3CDTF">2016-06-28T08:49:14Z</dcterms:modified>
</cp:coreProperties>
</file>