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2" r:id="rId3"/>
    <p:sldId id="273" r:id="rId4"/>
    <p:sldId id="258" r:id="rId5"/>
    <p:sldId id="259" r:id="rId6"/>
    <p:sldId id="263" r:id="rId7"/>
    <p:sldId id="264" r:id="rId8"/>
    <p:sldId id="260" r:id="rId9"/>
    <p:sldId id="271" r:id="rId10"/>
    <p:sldId id="262" r:id="rId11"/>
    <p:sldId id="266" r:id="rId12"/>
    <p:sldId id="268" r:id="rId13"/>
    <p:sldId id="269" r:id="rId14"/>
    <p:sldId id="265" r:id="rId15"/>
    <p:sldId id="27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3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31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76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430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455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779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35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96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31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07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91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8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71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88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67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5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16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42D222-A79E-4039-B28F-114D2F9C3FDE}" type="datetimeFigureOut">
              <a:rPr lang="cs-CZ" smtClean="0"/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240D23-BC77-4BBE-ADD8-979213332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45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ps11/metodika/web/ebook_citace_2011.html" TargetMode="External"/><Relationship Id="rId2" Type="http://schemas.openxmlformats.org/officeDocument/2006/relationships/hyperlink" Target="http://flash1r.apa.org/apastyle/basic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sps.muni.cz/studenti/bc-nmgr/szz-19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s.a.ebscohost.com/eds/search/basic?sid=ed75485f-f139-4bfd-b4b0-17923a5c8dfb@sessionmgr4005&amp;vid=0&amp;hid=4213" TargetMode="External"/><Relationship Id="rId2" Type="http://schemas.openxmlformats.org/officeDocument/2006/relationships/hyperlink" Target="http://www.ezdroje.muni.c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Literární rešerše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Metodologie bakalářské práce</a:t>
            </a:r>
          </a:p>
          <a:p>
            <a:endParaRPr lang="cs-CZ" b="1" dirty="0" smtClean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Bozděch, Michal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319464"/>
          </a:xfrm>
        </p:spPr>
        <p:txBody>
          <a:bodyPr/>
          <a:lstStyle/>
          <a:p>
            <a:r>
              <a:rPr lang="cs-CZ" dirty="0" smtClean="0"/>
              <a:t>Nevyhovující výsledky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1" y="2261937"/>
            <a:ext cx="7673725" cy="3529263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Upravit rešeršní dotaz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Jiné odborné terminy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Omezit / konkretizovat vyhledávání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Dle </a:t>
            </a:r>
            <a:r>
              <a:rPr lang="cs-CZ" b="1" dirty="0" smtClean="0">
                <a:solidFill>
                  <a:schemeClr val="tx1"/>
                </a:solidFill>
              </a:rPr>
              <a:t>roku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A</a:t>
            </a:r>
            <a:r>
              <a:rPr lang="cs-CZ" b="1" dirty="0" smtClean="0">
                <a:solidFill>
                  <a:schemeClr val="tx1"/>
                </a:solidFill>
              </a:rPr>
              <a:t>utorů</a:t>
            </a:r>
            <a:endParaRPr lang="cs-CZ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Počet klíčových slov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Jazyk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T</a:t>
            </a:r>
            <a:r>
              <a:rPr lang="cs-CZ" b="1" dirty="0" smtClean="0">
                <a:solidFill>
                  <a:schemeClr val="tx1"/>
                </a:solidFill>
              </a:rPr>
              <a:t>erminologie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Typ dokumentu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1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333947"/>
            <a:ext cx="8534400" cy="1507067"/>
          </a:xfrm>
        </p:spPr>
        <p:txBody>
          <a:bodyPr/>
          <a:lstStyle/>
          <a:p>
            <a:r>
              <a:rPr lang="cs-CZ" b="1" dirty="0" smtClean="0"/>
              <a:t>systém osobní kartotéky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896323" y="2190352"/>
            <a:ext cx="3663646" cy="2122593"/>
          </a:xfrm>
        </p:spPr>
        <p:txBody>
          <a:bodyPr/>
          <a:lstStyle/>
          <a:p>
            <a:r>
              <a:rPr lang="cs-CZ" b="1" dirty="0"/>
              <a:t>Neplacené služby</a:t>
            </a:r>
            <a:r>
              <a:rPr lang="cs-CZ" b="1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err="1" smtClean="0"/>
              <a:t>CiteULike</a:t>
            </a:r>
            <a:endParaRPr lang="cs-CZ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err="1" smtClean="0"/>
              <a:t>Connotea</a:t>
            </a:r>
            <a:r>
              <a:rPr lang="cs-CZ" b="1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err="1" smtClean="0"/>
              <a:t>Zotero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325282" y="1981804"/>
            <a:ext cx="4929188" cy="3030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Placené služby: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b="1" dirty="0" err="1">
                <a:solidFill>
                  <a:schemeClr val="tx1"/>
                </a:solidFill>
              </a:rPr>
              <a:t>RefWorks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1219030" cy="1014664"/>
          </a:xfrm>
        </p:spPr>
        <p:txBody>
          <a:bodyPr>
            <a:normAutofit/>
          </a:bodyPr>
          <a:lstStyle/>
          <a:p>
            <a:r>
              <a:rPr lang="cs-CZ" dirty="0" smtClean="0"/>
              <a:t>Příklad literární rešerše (</a:t>
            </a:r>
            <a:r>
              <a:rPr lang="cs-CZ" dirty="0" err="1" smtClean="0"/>
              <a:t>word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1989221"/>
            <a:ext cx="10336714" cy="38019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Citace:</a:t>
            </a:r>
          </a:p>
          <a:p>
            <a:r>
              <a:rPr lang="cs-CZ" dirty="0">
                <a:solidFill>
                  <a:schemeClr val="bg1"/>
                </a:solidFill>
              </a:rPr>
              <a:t>Autor (rok):</a:t>
            </a:r>
          </a:p>
          <a:p>
            <a:r>
              <a:rPr lang="cs-CZ" dirty="0">
                <a:solidFill>
                  <a:schemeClr val="bg1"/>
                </a:solidFill>
              </a:rPr>
              <a:t>Zaměření (cíle, </a:t>
            </a:r>
            <a:r>
              <a:rPr lang="cs-CZ" dirty="0" smtClean="0">
                <a:solidFill>
                  <a:schemeClr val="bg1"/>
                </a:solidFill>
              </a:rPr>
              <a:t>název, oblast působení):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Abstrakt:</a:t>
            </a:r>
          </a:p>
          <a:p>
            <a:pPr lvl="1" algn="l"/>
            <a:r>
              <a:rPr lang="cs-CZ" dirty="0">
                <a:solidFill>
                  <a:schemeClr val="bg1"/>
                </a:solidFill>
              </a:rPr>
              <a:t>Úvod (</a:t>
            </a:r>
            <a:r>
              <a:rPr lang="cs-CZ" dirty="0" smtClean="0">
                <a:solidFill>
                  <a:schemeClr val="bg1"/>
                </a:solidFill>
              </a:rPr>
              <a:t>background):</a:t>
            </a:r>
            <a:endParaRPr lang="cs-CZ" dirty="0">
              <a:solidFill>
                <a:schemeClr val="bg1"/>
              </a:solidFill>
            </a:endParaRPr>
          </a:p>
          <a:p>
            <a:pPr lvl="1" algn="l"/>
            <a:r>
              <a:rPr lang="cs-CZ" dirty="0">
                <a:solidFill>
                  <a:schemeClr val="bg1"/>
                </a:solidFill>
              </a:rPr>
              <a:t>Metodika 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cs-CZ" dirty="0" err="1" smtClean="0">
                <a:solidFill>
                  <a:schemeClr val="bg1"/>
                </a:solidFill>
              </a:rPr>
              <a:t>Methods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statistic</a:t>
            </a:r>
            <a:r>
              <a:rPr lang="cs-CZ" dirty="0" smtClean="0">
                <a:solidFill>
                  <a:schemeClr val="bg1"/>
                </a:solidFill>
              </a:rPr>
              <a:t>):</a:t>
            </a:r>
            <a:endParaRPr lang="cs-CZ" dirty="0">
              <a:solidFill>
                <a:schemeClr val="bg1"/>
              </a:solidFill>
            </a:endParaRPr>
          </a:p>
          <a:p>
            <a:pPr lvl="1" algn="l"/>
            <a:r>
              <a:rPr lang="cs-CZ" dirty="0">
                <a:solidFill>
                  <a:schemeClr val="bg1"/>
                </a:solidFill>
              </a:rPr>
              <a:t>Výsledky (</a:t>
            </a:r>
            <a:r>
              <a:rPr lang="cs-CZ" dirty="0" err="1">
                <a:solidFill>
                  <a:schemeClr val="bg1"/>
                </a:solidFill>
              </a:rPr>
              <a:t>results</a:t>
            </a:r>
            <a:r>
              <a:rPr lang="cs-CZ" dirty="0" smtClean="0">
                <a:solidFill>
                  <a:schemeClr val="bg1"/>
                </a:solidFill>
              </a:rPr>
              <a:t>):</a:t>
            </a:r>
            <a:endParaRPr lang="cs-CZ" dirty="0">
              <a:solidFill>
                <a:schemeClr val="bg1"/>
              </a:solidFill>
            </a:endParaRPr>
          </a:p>
          <a:p>
            <a:pPr lvl="1" algn="l"/>
            <a:r>
              <a:rPr lang="cs-CZ" dirty="0">
                <a:solidFill>
                  <a:schemeClr val="bg1"/>
                </a:solidFill>
              </a:rPr>
              <a:t>Závěr (</a:t>
            </a:r>
            <a:r>
              <a:rPr lang="cs-CZ" dirty="0" err="1">
                <a:solidFill>
                  <a:schemeClr val="bg1"/>
                </a:solidFill>
              </a:rPr>
              <a:t>conclusions</a:t>
            </a:r>
            <a:r>
              <a:rPr lang="cs-CZ" dirty="0" smtClean="0">
                <a:solidFill>
                  <a:schemeClr val="bg1"/>
                </a:solidFill>
              </a:rPr>
              <a:t>):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138820" cy="982579"/>
          </a:xfrm>
        </p:spPr>
        <p:txBody>
          <a:bodyPr>
            <a:normAutofit/>
          </a:bodyPr>
          <a:lstStyle/>
          <a:p>
            <a:r>
              <a:rPr lang="cs-CZ" dirty="0"/>
              <a:t>Příklad literární rešerše </a:t>
            </a:r>
            <a:r>
              <a:rPr lang="cs-CZ" dirty="0" smtClean="0"/>
              <a:t>(</a:t>
            </a:r>
            <a:r>
              <a:rPr lang="cs-CZ" dirty="0" err="1" smtClean="0"/>
              <a:t>excel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240348"/>
              </p:ext>
            </p:extLst>
          </p:nvPr>
        </p:nvGraphicFramePr>
        <p:xfrm>
          <a:off x="1858944" y="1892970"/>
          <a:ext cx="9627204" cy="462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951"/>
                <a:gridCol w="1386672"/>
                <a:gridCol w="1165609"/>
                <a:gridCol w="1748413"/>
                <a:gridCol w="1768510"/>
                <a:gridCol w="2945049"/>
              </a:tblGrid>
              <a:tr h="66001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Oblast</a:t>
                      </a:r>
                      <a:r>
                        <a:rPr lang="cs-CZ" baseline="0" dirty="0" smtClean="0"/>
                        <a:t> zájmu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Analýza</a:t>
                      </a:r>
                      <a:r>
                        <a:rPr lang="cs-CZ" baseline="0" dirty="0" smtClean="0"/>
                        <a:t> dat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Pozn.</a:t>
                      </a:r>
                      <a:endParaRPr lang="cs-CZ" dirty="0"/>
                    </a:p>
                  </a:txBody>
                  <a:tcPr/>
                </a:tc>
              </a:tr>
              <a:tr h="660018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Agricola</a:t>
                      </a:r>
                      <a:r>
                        <a:rPr lang="cs-CZ" dirty="0" smtClean="0"/>
                        <a:t> &amp; Zháněl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Tenis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Chi</a:t>
                      </a:r>
                      <a:r>
                        <a:rPr lang="cs-CZ" dirty="0" smtClean="0"/>
                        <a:t>-square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U14, ITF</a:t>
                      </a:r>
                      <a:endParaRPr lang="cs-CZ" dirty="0"/>
                    </a:p>
                  </a:txBody>
                  <a:tcPr/>
                </a:tc>
              </a:tr>
              <a:tr h="660018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Ulbricht</a:t>
                      </a:r>
                      <a:r>
                        <a:rPr lang="cs-CZ" dirty="0" smtClean="0"/>
                        <a:t> et al.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(,)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Tenis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Cohen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Bonferroni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Důkladně prostudovat, U12-U18</a:t>
                      </a:r>
                      <a:endParaRPr lang="cs-CZ" dirty="0"/>
                    </a:p>
                  </a:txBody>
                  <a:tcPr/>
                </a:tc>
              </a:tr>
              <a:tr h="660018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Vymyšlený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Kopaná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Podklady pro literární</a:t>
                      </a:r>
                      <a:r>
                        <a:rPr lang="cs-CZ" baseline="0" dirty="0" smtClean="0"/>
                        <a:t> přehled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60018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60018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60018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59043"/>
          </a:xfrm>
        </p:spPr>
        <p:txBody>
          <a:bodyPr/>
          <a:lstStyle/>
          <a:p>
            <a:r>
              <a:rPr lang="cs-CZ" dirty="0" smtClean="0"/>
              <a:t>Pár rad na závěr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1" y="2005263"/>
            <a:ext cx="9454399" cy="378593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Zužte téma (kvalita, ne kvantita)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Neodbíhejte </a:t>
            </a:r>
            <a:r>
              <a:rPr lang="cs-CZ" b="1" dirty="0">
                <a:solidFill>
                  <a:schemeClr val="tx1"/>
                </a:solidFill>
              </a:rPr>
              <a:t>(</a:t>
            </a:r>
            <a:r>
              <a:rPr lang="cs-CZ" b="1" dirty="0" smtClean="0">
                <a:solidFill>
                  <a:schemeClr val="tx1"/>
                </a:solidFill>
              </a:rPr>
              <a:t>příliš) od tématu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Neobjevujte Ameriku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Efektivní hledání, čtení a tvorba poznámek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Věnovat větší pozornost citacím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Zdržet se radikálních tvrzeních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Citační norma - APA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tx1"/>
                </a:solidFill>
              </a:rPr>
              <a:t>American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Psychological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Association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cs-CZ" b="1" dirty="0">
                <a:solidFill>
                  <a:schemeClr val="tx1"/>
                </a:solidFill>
                <a:hlinkClick r:id="rId2"/>
              </a:rPr>
              <a:t>://flash1r.apa.org/apastyle/basics</a:t>
            </a:r>
            <a:r>
              <a:rPr lang="cs-CZ" b="1" dirty="0" smtClean="0">
                <a:solidFill>
                  <a:schemeClr val="tx1"/>
                </a:solidFill>
                <a:hlinkClick r:id="rId2"/>
              </a:rPr>
              <a:t>/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Metodika tvorby bibliografických citací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cs-CZ" b="1" dirty="0" smtClean="0">
                <a:solidFill>
                  <a:schemeClr val="tx1"/>
                </a:solidFill>
                <a:hlinkClick r:id="rId3"/>
              </a:rPr>
              <a:t>is.muni.cz/do/rect/el/estud/prif/ps11/metodika/web/ebook_citace_2011.html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Podmínky k vypracování bakalářské práce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cs-CZ" b="1" dirty="0" smtClean="0">
                <a:solidFill>
                  <a:schemeClr val="tx1"/>
                </a:solidFill>
                <a:hlinkClick r:id="rId4"/>
              </a:rPr>
              <a:t>www.fsps.muni.cz/studenti/bc-nmgr/szz-191.html</a:t>
            </a:r>
            <a:endParaRPr lang="cs-CZ" b="1" dirty="0" smtClean="0">
              <a:solidFill>
                <a:schemeClr val="tx1"/>
              </a:solidFill>
            </a:endParaRPr>
          </a:p>
          <a:p>
            <a:pPr lvl="1" algn="l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8575" y="2883880"/>
            <a:ext cx="2373722" cy="123547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i="1" dirty="0" smtClean="0"/>
              <a:t>Projekt</a:t>
            </a:r>
            <a:endParaRPr lang="cs-CZ" i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263311" y="721929"/>
            <a:ext cx="2644524" cy="15070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i="1" dirty="0" smtClean="0"/>
              <a:t>Pracovní projekt</a:t>
            </a:r>
            <a:endParaRPr lang="cs-CZ" i="1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755204" y="708680"/>
            <a:ext cx="2788903" cy="15070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i="1" dirty="0" smtClean="0"/>
              <a:t>Literární rešerše </a:t>
            </a:r>
            <a:endParaRPr lang="cs-CZ" i="1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843435" y="4881010"/>
            <a:ext cx="2612440" cy="15070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i="1" dirty="0" smtClean="0"/>
              <a:t>Vědecká práce</a:t>
            </a:r>
            <a:endParaRPr lang="cs-CZ" i="1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31286" y="4759156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cs-CZ" dirty="0"/>
          </a:p>
        </p:txBody>
      </p:sp>
      <p:cxnSp>
        <p:nvCxnSpPr>
          <p:cNvPr id="15" name="Přímá spojnice se šipkou 14"/>
          <p:cNvCxnSpPr>
            <a:stCxn id="9" idx="3"/>
            <a:endCxn id="10" idx="1"/>
          </p:cNvCxnSpPr>
          <p:nvPr/>
        </p:nvCxnSpPr>
        <p:spPr>
          <a:xfrm flipV="1">
            <a:off x="4907835" y="1462214"/>
            <a:ext cx="1847369" cy="132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9" idx="2"/>
            <a:endCxn id="2" idx="0"/>
          </p:cNvCxnSpPr>
          <p:nvPr/>
        </p:nvCxnSpPr>
        <p:spPr>
          <a:xfrm>
            <a:off x="3585573" y="2228996"/>
            <a:ext cx="1939863" cy="6548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2" idx="2"/>
            <a:endCxn id="11" idx="0"/>
          </p:cNvCxnSpPr>
          <p:nvPr/>
        </p:nvCxnSpPr>
        <p:spPr>
          <a:xfrm>
            <a:off x="5525436" y="4119358"/>
            <a:ext cx="2624219" cy="7616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0" idx="2"/>
            <a:endCxn id="11" idx="0"/>
          </p:cNvCxnSpPr>
          <p:nvPr/>
        </p:nvCxnSpPr>
        <p:spPr>
          <a:xfrm flipH="1">
            <a:off x="8149655" y="2215747"/>
            <a:ext cx="1" cy="2665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ravoúhlá spojnice 23"/>
          <p:cNvCxnSpPr>
            <a:stCxn id="10" idx="0"/>
            <a:endCxn id="9" idx="0"/>
          </p:cNvCxnSpPr>
          <p:nvPr/>
        </p:nvCxnSpPr>
        <p:spPr>
          <a:xfrm rot="16200000" flipH="1" flipV="1">
            <a:off x="5860990" y="-1566738"/>
            <a:ext cx="13249" cy="4564083"/>
          </a:xfrm>
          <a:prstGeom prst="bentConnector3">
            <a:avLst>
              <a:gd name="adj1" fmla="val -1725413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52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545262" cy="1624264"/>
          </a:xfrm>
        </p:spPr>
        <p:txBody>
          <a:bodyPr/>
          <a:lstStyle/>
          <a:p>
            <a:r>
              <a:rPr lang="cs-CZ" b="1" dirty="0" smtClean="0"/>
              <a:t>Seminární práce č.1- rešerše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2534653"/>
            <a:ext cx="6400800" cy="32565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Min. 5 zahraničních zdrojů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Max. 5 let starých (2012 – 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SK není zahraniční zdroj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1. </a:t>
            </a:r>
            <a:r>
              <a:rPr lang="cs-CZ" b="1" dirty="0" err="1" smtClean="0">
                <a:solidFill>
                  <a:schemeClr val="tx1"/>
                </a:solidFill>
              </a:rPr>
              <a:t>str</a:t>
            </a:r>
            <a:r>
              <a:rPr lang="cs-CZ" b="1" dirty="0" smtClean="0">
                <a:solidFill>
                  <a:schemeClr val="tx1"/>
                </a:solidFill>
              </a:rPr>
              <a:t> (</a:t>
            </a:r>
            <a:r>
              <a:rPr lang="cs-CZ" b="1" dirty="0" err="1" smtClean="0">
                <a:solidFill>
                  <a:schemeClr val="tx1"/>
                </a:solidFill>
              </a:rPr>
              <a:t>max</a:t>
            </a:r>
            <a:r>
              <a:rPr lang="cs-CZ" b="1" dirty="0" smtClean="0">
                <a:solidFill>
                  <a:schemeClr val="tx1"/>
                </a:solidFill>
              </a:rPr>
              <a:t>), APA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978870" cy="1107142"/>
          </a:xfrm>
        </p:spPr>
        <p:txBody>
          <a:bodyPr/>
          <a:lstStyle/>
          <a:p>
            <a:r>
              <a:rPr lang="cs-CZ" dirty="0" smtClean="0"/>
              <a:t>Definice literární rešerše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8658" y="2185397"/>
            <a:ext cx="9926225" cy="34293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Předchází tvorbě vědecké práce a je to mimo jiné návrh výzkumného projektu a výběr vhodné metodiky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Rešerše je soupis literatury k tématu, na kterém máte pracovat, napsat nějaké pojednání nebo připravit referát, prezentaci či přednášku.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9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1" y="128335"/>
            <a:ext cx="11219031" cy="1556084"/>
          </a:xfrm>
        </p:spPr>
        <p:txBody>
          <a:bodyPr/>
          <a:lstStyle/>
          <a:p>
            <a:r>
              <a:rPr lang="cs-CZ" dirty="0" smtClean="0"/>
              <a:t>Udělat literární rešerši znamená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1" y="2229853"/>
            <a:ext cx="9855451" cy="42832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Prohledat dostupné informační zdroje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b="1" i="1" dirty="0" smtClean="0">
                <a:solidFill>
                  <a:schemeClr val="tx1"/>
                </a:solidFill>
              </a:rPr>
              <a:t>Katalogy, odborné elektronické databáze, internetové zdroje (univerzitní, odborné společnosti,  firmy ze sledovaného oboru)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Shromáždění a prostudování relevantní  literatury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b="1" i="1" dirty="0" smtClean="0">
                <a:solidFill>
                  <a:schemeClr val="tx1"/>
                </a:solidFill>
              </a:rPr>
              <a:t>Vytvoření přehledu o stavu poznání v oboru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Utřídění poznatků, východisek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Nalezení inspirace pro vlastní vědeckou práci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3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449009" cy="1207169"/>
          </a:xfrm>
        </p:spPr>
        <p:txBody>
          <a:bodyPr/>
          <a:lstStyle/>
          <a:p>
            <a:r>
              <a:rPr lang="cs-CZ" dirty="0" smtClean="0"/>
              <a:t>Proč dělat literární rešerši?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1" y="2165684"/>
            <a:ext cx="11058610" cy="423511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Identifikujete </a:t>
            </a:r>
            <a:r>
              <a:rPr lang="cs-CZ" b="1" dirty="0">
                <a:solidFill>
                  <a:schemeClr val="tx1"/>
                </a:solidFill>
              </a:rPr>
              <a:t>mezery v literatuře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Vyhnete </a:t>
            </a:r>
            <a:r>
              <a:rPr lang="cs-CZ" b="1" dirty="0">
                <a:solidFill>
                  <a:schemeClr val="tx1"/>
                </a:solidFill>
              </a:rPr>
              <a:t>se vybádání něčeho, co už udělal někdo dávno před vámi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Šetří </a:t>
            </a:r>
            <a:r>
              <a:rPr lang="cs-CZ" b="1" dirty="0">
                <a:solidFill>
                  <a:schemeClr val="tx1"/>
                </a:solidFill>
              </a:rPr>
              <a:t>to čas </a:t>
            </a:r>
            <a:r>
              <a:rPr lang="cs-CZ" b="1" dirty="0" smtClean="0">
                <a:solidFill>
                  <a:schemeClr val="tx1"/>
                </a:solidFill>
              </a:rPr>
              <a:t>(a peníze), </a:t>
            </a:r>
            <a:r>
              <a:rPr lang="cs-CZ" b="1" dirty="0">
                <a:solidFill>
                  <a:schemeClr val="tx1"/>
                </a:solidFill>
              </a:rPr>
              <a:t>protože nemusíte dělat stejné chyby jako vaši předchůdci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Můžete </a:t>
            </a:r>
            <a:r>
              <a:rPr lang="cs-CZ" b="1" dirty="0">
                <a:solidFill>
                  <a:schemeClr val="tx1"/>
                </a:solidFill>
              </a:rPr>
              <a:t>začít tam, kde ostatní skončili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Zjistíte</a:t>
            </a:r>
            <a:r>
              <a:rPr lang="cs-CZ" b="1" dirty="0">
                <a:solidFill>
                  <a:schemeClr val="tx1"/>
                </a:solidFill>
              </a:rPr>
              <a:t>, kteří další lidé pracují ve stejném oboru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Zjistíte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b="1" dirty="0" smtClean="0">
                <a:solidFill>
                  <a:schemeClr val="tx1"/>
                </a:solidFill>
              </a:rPr>
              <a:t>které </a:t>
            </a:r>
            <a:r>
              <a:rPr lang="cs-CZ" b="1" dirty="0">
                <a:solidFill>
                  <a:schemeClr val="tx1"/>
                </a:solidFill>
              </a:rPr>
              <a:t>práce jsou klíčové pro váš obor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Můžete </a:t>
            </a:r>
            <a:r>
              <a:rPr lang="cs-CZ" b="1" dirty="0">
                <a:solidFill>
                  <a:schemeClr val="tx1"/>
                </a:solidFill>
              </a:rPr>
              <a:t>srovnat svůj projekt s ostatními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Naleznete </a:t>
            </a:r>
            <a:r>
              <a:rPr lang="cs-CZ" b="1" dirty="0">
                <a:solidFill>
                  <a:schemeClr val="tx1"/>
                </a:solidFill>
              </a:rPr>
              <a:t>metody vhodné pro váš projekt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• </a:t>
            </a:r>
            <a:r>
              <a:rPr lang="cs-CZ" b="1" dirty="0" smtClean="0">
                <a:solidFill>
                  <a:schemeClr val="tx1"/>
                </a:solidFill>
              </a:rPr>
              <a:t>Identifikujete </a:t>
            </a:r>
            <a:r>
              <a:rPr lang="cs-CZ" b="1" dirty="0">
                <a:solidFill>
                  <a:schemeClr val="tx1"/>
                </a:solidFill>
              </a:rPr>
              <a:t>protikladné názory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202988" cy="1175085"/>
          </a:xfrm>
        </p:spPr>
        <p:txBody>
          <a:bodyPr/>
          <a:lstStyle/>
          <a:p>
            <a:r>
              <a:rPr lang="cs-CZ" dirty="0" smtClean="0"/>
              <a:t>Výsledek literární rešerše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2117558"/>
            <a:ext cx="10031914" cy="3673643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Přehled</a:t>
            </a:r>
            <a:r>
              <a:rPr lang="cs-CZ" b="1" dirty="0">
                <a:solidFill>
                  <a:schemeClr val="tx1"/>
                </a:solidFill>
              </a:rPr>
              <a:t> </a:t>
            </a:r>
            <a:r>
              <a:rPr lang="cs-CZ" b="1" dirty="0" smtClean="0">
                <a:solidFill>
                  <a:schemeClr val="tx1"/>
                </a:solidFill>
              </a:rPr>
              <a:t>problematiky v daném tématu </a:t>
            </a:r>
            <a:r>
              <a:rPr lang="cs-CZ" b="1" dirty="0">
                <a:solidFill>
                  <a:schemeClr val="tx1"/>
                </a:solidFill>
              </a:rPr>
              <a:t>(</a:t>
            </a:r>
            <a:r>
              <a:rPr lang="cs-CZ" b="1" dirty="0" smtClean="0">
                <a:solidFill>
                  <a:schemeClr val="tx1"/>
                </a:solidFill>
              </a:rPr>
              <a:t>aktuální)</a:t>
            </a:r>
            <a:endParaRPr lang="cs-CZ" b="1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P</a:t>
            </a:r>
            <a:r>
              <a:rPr lang="cs-CZ" b="1" dirty="0" smtClean="0">
                <a:solidFill>
                  <a:schemeClr val="tx1"/>
                </a:solidFill>
              </a:rPr>
              <a:t>odklady </a:t>
            </a:r>
            <a:r>
              <a:rPr lang="cs-CZ" b="1" dirty="0">
                <a:solidFill>
                  <a:schemeClr val="tx1"/>
                </a:solidFill>
              </a:rPr>
              <a:t>pro budoucí </a:t>
            </a:r>
            <a:r>
              <a:rPr lang="cs-CZ" b="1" dirty="0" smtClean="0">
                <a:solidFill>
                  <a:schemeClr val="tx1"/>
                </a:solidFill>
              </a:rPr>
              <a:t>práci </a:t>
            </a:r>
            <a:endParaRPr lang="cs-CZ" b="1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cs-CZ" b="1" dirty="0" smtClean="0">
                <a:solidFill>
                  <a:schemeClr val="tx1"/>
                </a:solidFill>
              </a:rPr>
              <a:t>ávrh </a:t>
            </a:r>
            <a:r>
              <a:rPr lang="cs-CZ" b="1" dirty="0">
                <a:solidFill>
                  <a:schemeClr val="tx1"/>
                </a:solidFill>
              </a:rPr>
              <a:t>budoucího výzkumu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S</a:t>
            </a:r>
            <a:r>
              <a:rPr lang="cs-CZ" b="1" dirty="0" smtClean="0">
                <a:solidFill>
                  <a:schemeClr val="tx1"/>
                </a:solidFill>
              </a:rPr>
              <a:t>právné </a:t>
            </a:r>
            <a:r>
              <a:rPr lang="cs-CZ" b="1" dirty="0">
                <a:solidFill>
                  <a:schemeClr val="tx1"/>
                </a:solidFill>
              </a:rPr>
              <a:t>použití odborné terminologie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O</a:t>
            </a:r>
            <a:r>
              <a:rPr lang="cs-CZ" b="1" dirty="0" smtClean="0">
                <a:solidFill>
                  <a:schemeClr val="tx1"/>
                </a:solidFill>
              </a:rPr>
              <a:t>rientace </a:t>
            </a:r>
            <a:r>
              <a:rPr lang="cs-CZ" b="1" dirty="0">
                <a:solidFill>
                  <a:schemeClr val="tx1"/>
                </a:solidFill>
              </a:rPr>
              <a:t>v problematice (ne dokonalé porozumění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Odůvodnění výzkumného projektu (výzkumný záměr)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Odůvodnění použitých metod (standardizované / inovativní)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Syntéza základních informací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8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192504"/>
            <a:ext cx="8001000" cy="1155032"/>
          </a:xfrm>
        </p:spPr>
        <p:txBody>
          <a:bodyPr/>
          <a:lstStyle/>
          <a:p>
            <a:r>
              <a:rPr lang="cs-CZ" dirty="0" smtClean="0"/>
              <a:t>Rešeršní dotaz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1844842"/>
            <a:ext cx="11154862" cy="4812631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Formulace/upřesnění vyhledávacích operátorů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Booleovský operátor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NOT / AND / OR / + / 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chemeClr val="tx1"/>
                </a:solidFill>
              </a:rPr>
              <a:t>Proximitní</a:t>
            </a:r>
            <a:r>
              <a:rPr lang="cs-CZ" b="1" dirty="0" smtClean="0">
                <a:solidFill>
                  <a:schemeClr val="tx1"/>
                </a:solidFill>
              </a:rPr>
              <a:t> operátor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NEAR (n) /  „“  / PARAGRAPH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Zástupné operátory (rozšiřovací)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? (neznámé písmeno)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# (nahradí jeden nebo žádný znak)</a:t>
            </a:r>
          </a:p>
        </p:txBody>
      </p:sp>
      <p:pic>
        <p:nvPicPr>
          <p:cNvPr id="1026" name="Picture 2" descr="https://upload.wikimedia.org/wikipedia/commons/thumb/4/41/Venn-not.svg/220px-Venn-no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472" y="551198"/>
            <a:ext cx="2095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3/32/Venn-and.svg/220px-Venn-an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472" y="2433890"/>
            <a:ext cx="2095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7/7f/Venn-or.svg/220px-Venn-or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472" y="4527720"/>
            <a:ext cx="2095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78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817977" cy="1143001"/>
          </a:xfrm>
        </p:spPr>
        <p:txBody>
          <a:bodyPr/>
          <a:lstStyle/>
          <a:p>
            <a:r>
              <a:rPr lang="cs-CZ" dirty="0" smtClean="0"/>
              <a:t>Zdroje literární rešerše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1941095"/>
            <a:ext cx="10047956" cy="38501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Google </a:t>
            </a:r>
            <a:r>
              <a:rPr lang="cs-CZ" b="1" dirty="0" err="1" smtClean="0">
                <a:solidFill>
                  <a:schemeClr val="tx1"/>
                </a:solidFill>
              </a:rPr>
              <a:t>scholar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Open </a:t>
            </a:r>
            <a:r>
              <a:rPr lang="cs-CZ" b="1" dirty="0" err="1" smtClean="0">
                <a:solidFill>
                  <a:schemeClr val="tx1"/>
                </a:solidFill>
              </a:rPr>
              <a:t>access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hlinkClick r:id="rId2"/>
              </a:rPr>
              <a:t>www.ezdroje.muni.cz</a:t>
            </a:r>
            <a:endParaRPr lang="cs-CZ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Připojení z MU PC, či školní síť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Přístup </a:t>
            </a:r>
            <a:r>
              <a:rPr lang="cs-CZ" b="1" dirty="0" smtClean="0">
                <a:solidFill>
                  <a:schemeClr val="tx1"/>
                </a:solidFill>
              </a:rPr>
              <a:t>vpn.muni.cz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Web </a:t>
            </a:r>
            <a:r>
              <a:rPr lang="cs-CZ" b="1" dirty="0" err="1" smtClean="0">
                <a:solidFill>
                  <a:schemeClr val="tx1"/>
                </a:solidFill>
              </a:rPr>
              <a:t>of</a:t>
            </a:r>
            <a:r>
              <a:rPr lang="cs-CZ" b="1" dirty="0" smtClean="0">
                <a:solidFill>
                  <a:schemeClr val="tx1"/>
                </a:solidFill>
              </a:rPr>
              <a:t> Science, </a:t>
            </a:r>
            <a:r>
              <a:rPr lang="cs-CZ" b="1" dirty="0" err="1" smtClean="0">
                <a:solidFill>
                  <a:schemeClr val="tx1"/>
                </a:solidFill>
              </a:rPr>
              <a:t>Scopus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dirty="0" err="1" smtClean="0">
                <a:solidFill>
                  <a:schemeClr val="tx1"/>
                </a:solidFill>
              </a:rPr>
              <a:t>Taylor</a:t>
            </a:r>
            <a:r>
              <a:rPr lang="cs-CZ" b="1" dirty="0" smtClean="0">
                <a:solidFill>
                  <a:schemeClr val="tx1"/>
                </a:solidFill>
              </a:rPr>
              <a:t> &amp; Francis (</a:t>
            </a:r>
            <a:r>
              <a:rPr lang="cs-CZ" b="1" dirty="0" err="1" smtClean="0">
                <a:solidFill>
                  <a:schemeClr val="tx1"/>
                </a:solidFill>
              </a:rPr>
              <a:t>Social</a:t>
            </a:r>
            <a:r>
              <a:rPr lang="cs-CZ" b="1" dirty="0" smtClean="0">
                <a:solidFill>
                  <a:schemeClr val="tx1"/>
                </a:solidFill>
              </a:rPr>
              <a:t> Science &amp; </a:t>
            </a:r>
            <a:r>
              <a:rPr lang="cs-CZ" b="1" dirty="0" err="1" smtClean="0">
                <a:solidFill>
                  <a:schemeClr val="tx1"/>
                </a:solidFill>
              </a:rPr>
              <a:t>Humanities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Library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hlinkClick r:id="rId3"/>
              </a:rPr>
              <a:t>www.discovery.muni.cz</a:t>
            </a:r>
            <a:endParaRPr lang="cs-CZ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9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Řez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2128</TotalTime>
  <Words>492</Words>
  <Application>Microsoft Office PowerPoint</Application>
  <PresentationFormat>Širokoúhlá obrazovka</PresentationFormat>
  <Paragraphs>127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Řez</vt:lpstr>
      <vt:lpstr>Literární rešerše </vt:lpstr>
      <vt:lpstr>Projekt</vt:lpstr>
      <vt:lpstr>Seminární práce č.1- rešerše</vt:lpstr>
      <vt:lpstr>Definice literární rešerše </vt:lpstr>
      <vt:lpstr>Udělat literární rešerši znamená</vt:lpstr>
      <vt:lpstr>Proč dělat literární rešerši?</vt:lpstr>
      <vt:lpstr>Výsledek literární rešerše</vt:lpstr>
      <vt:lpstr>Rešeršní dotaz</vt:lpstr>
      <vt:lpstr>Zdroje literární rešerše</vt:lpstr>
      <vt:lpstr>Nevyhovující výsledky</vt:lpstr>
      <vt:lpstr>systém osobní kartotéky</vt:lpstr>
      <vt:lpstr>Příklad literární rešerše (word)</vt:lpstr>
      <vt:lpstr>Příklad literární rešerše (excel)</vt:lpstr>
      <vt:lpstr>Pár rad na závěr</vt:lpstr>
      <vt:lpstr>Citační norma - APA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rešerše</dc:title>
  <dc:creator>Michal Bozděch</dc:creator>
  <cp:lastModifiedBy>Michal Bozděch</cp:lastModifiedBy>
  <cp:revision>35</cp:revision>
  <dcterms:created xsi:type="dcterms:W3CDTF">2016-02-25T14:51:25Z</dcterms:created>
  <dcterms:modified xsi:type="dcterms:W3CDTF">2016-02-29T12:05:05Z</dcterms:modified>
</cp:coreProperties>
</file>