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  <p:sldMasterId id="214748368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793160" y="4372200"/>
            <a:ext cx="651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1143000" y="731520"/>
            <a:ext cx="6400440" cy="3474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73284D7-D955-4325-8EAC-2E377993007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fld id="{93F7840B-C153-470C-8884-EE8601CFF6CF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BF78A6AA-4C0F-4A71-A2BC-1F99274827B4}" type="datetime">
              <a:rPr lang="cs-CZ" sz="11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20.2.2017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>
              <a:lnSpc>
                <a:spcPct val="100000"/>
              </a:lnSpc>
            </a:pPr>
            <a:fld id="{67452710-CF8B-462C-9352-CB8BE8C03AC7}" type="slidenum">
              <a:rPr lang="cs-CZ" sz="1200" b="1" strike="noStrike" spc="-1" smtClean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a.net/en/30publications/10policies/b3/index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a.net/en/30publications/30ethicsmanual/index.htm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kcr.cz/doc/cms_library/10_sp_c_10_eticky_kodex-100217.pdf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fy-cr.cz/eticky-kodex-fyzioterapeuta?sid=eab97e2527a7ed1dfc9b8d4f539e3cc4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1473840" y="5052600"/>
            <a:ext cx="5636520" cy="881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b="0" strike="noStrike" spc="-1">
                <a:solidFill>
                  <a:srgbClr val="212745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Úvod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17560" y="3132360"/>
            <a:ext cx="7175160" cy="1792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82880">
              <a:lnSpc>
                <a:spcPct val="100000"/>
              </a:lnSpc>
            </a:pPr>
            <a:r>
              <a:rPr lang="cs-CZ" sz="5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Lékařská etika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Etické kodexy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120" name="Zástupný symbol pro obsah 3"/>
          <p:cNvPicPr/>
          <p:nvPr/>
        </p:nvPicPr>
        <p:blipFill>
          <a:blip r:embed="rId2"/>
          <a:stretch/>
        </p:blipFill>
        <p:spPr>
          <a:xfrm>
            <a:off x="6732360" y="620640"/>
            <a:ext cx="1714320" cy="1704600"/>
          </a:xfrm>
          <a:prstGeom prst="rect">
            <a:avLst/>
          </a:prstGeom>
          <a:ln>
            <a:noFill/>
          </a:ln>
        </p:spPr>
      </p:pic>
      <p:sp>
        <p:nvSpPr>
          <p:cNvPr id="121" name="CustomShape 2"/>
          <p:cNvSpPr/>
          <p:nvPr/>
        </p:nvSpPr>
        <p:spPr>
          <a:xfrm>
            <a:off x="1187640" y="3069000"/>
            <a:ext cx="6400440" cy="3474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navazují na Hippokratovu přísahu</a:t>
            </a: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vznik v 20. století (aktualizace 21. století)</a:t>
            </a: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normativní texty</a:t>
            </a: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stavovské předpisy</a:t>
            </a: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profesní morálka (stanovení povinností)</a:t>
            </a: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">
              <a:lnSpc>
                <a:spcPct val="100000"/>
              </a:lnSpc>
            </a:pPr>
            <a:endParaRPr lang="cs-CZ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Norimberský kodex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1187640" y="2421000"/>
            <a:ext cx="640044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reakce na tzv. Norimberský proces s představiteli nacistického Německa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etické normy ohledně výzkumu na lidech         (x za 2. sv. války dr. J. Mengele)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„dobrovolný souhlas lidského subjektu je absolutně nezbytný“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pravidla pokusů, míra rizika</a:t>
            </a:r>
          </a:p>
          <a:p>
            <a:pPr marL="45720"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Helsinská deklarace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1187640" y="2421000"/>
            <a:ext cx="640044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 algn="just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Helsinská deklarace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cs-CZ" sz="22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Světové lékařské asociace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(WMA, Soul 2008, resp. Edinburgh 2000) </a:t>
            </a:r>
            <a:r>
              <a:rPr lang="cs-CZ" sz="2200" b="0" u="sng" strike="noStrike" spc="-1">
                <a:solidFill>
                  <a:srgbClr val="80D5B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http</a:t>
            </a:r>
            <a:r>
              <a:rPr lang="cs-CZ" sz="2200" b="0" u="sng" strike="noStrike" spc="-1">
                <a:solidFill>
                  <a:srgbClr val="80D5B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://www.wma.net/en/30publications/10policies/b3/index.html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</a:p>
          <a:p>
            <a:pPr marL="228600" indent="-182520" algn="just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etické zásady pro lékařský výzkum zahrnující lidské bytosti</a:t>
            </a:r>
          </a:p>
          <a:p>
            <a:pPr marL="228600" indent="-182520" algn="just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upřednostnění zájmu a blaha pacienta před zájmy vědy a společnosti</a:t>
            </a:r>
          </a:p>
          <a:p>
            <a:pPr marL="45720"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Etický manuál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1187640" y="2421000"/>
            <a:ext cx="640044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Etický manuál Světové lékařské asociace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(WMA 2009) </a:t>
            </a:r>
            <a:r>
              <a:rPr lang="cs-CZ" sz="2200" b="0" u="sng" strike="noStrike" spc="-1">
                <a:solidFill>
                  <a:srgbClr val="80D5B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http</a:t>
            </a:r>
            <a:r>
              <a:rPr lang="cs-CZ" sz="2200" b="0" u="sng" strike="noStrike" spc="-1">
                <a:solidFill>
                  <a:srgbClr val="80D5B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://www.wma.net/en/30publications/30ethicsmanual/index.html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představení lékařské etiky a základních etických problémů z pohledu světové lékařské asociace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„učebnice“ lékařské etiky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Etický kodex ČLK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1187640" y="2421000"/>
            <a:ext cx="640044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Etický kodex České lékařské komory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(ČLK 2007, resp. 1996) </a:t>
            </a:r>
            <a:r>
              <a:rPr lang="cs-CZ" sz="2200" b="0" u="sng" strike="noStrike" spc="-1">
                <a:solidFill>
                  <a:srgbClr val="80D5B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http://</a:t>
            </a:r>
            <a:r>
              <a:rPr lang="cs-CZ" sz="2200" b="0" u="sng" strike="noStrike" spc="-1">
                <a:solidFill>
                  <a:srgbClr val="80D5BF"/>
                </a:solidFill>
                <a:uFill>
                  <a:solidFill>
                    <a:srgbClr val="FFFFFF"/>
                  </a:solidFill>
                </a:uFill>
                <a:latin typeface="Trebuchet MS"/>
                <a:hlinkClick r:id="rId2"/>
              </a:rPr>
              <a:t>www.lkcr.cz/doc/cms_library/10_sp_c_10_eticky_kodex-100217.pdf</a:t>
            </a: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stavovský předpis profesní samosprávy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ochrana života a zdraví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mírnění utrpení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a to bez ohledu na národnost, rasu, barvu pleti, náboženské vyznání, politickou příslušnost, sociální postavení, sexuální orientaci, věk, rozumovou úroveň a pověst pacienta či osobní pocity lékaře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Etický kodex </a:t>
            </a:r>
            <a:r>
              <a:rPr lang="cs-CZ" sz="3600" b="1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fyzioterapeuta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1187640" y="2421000"/>
            <a:ext cx="640044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vychází z WCPT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r. 1992 Unie rehabilitačních pracovníků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r. 2002 přepracováno na sjezdu Unie fyzioterapeutů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http://</a:t>
            </a: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www.unify-cr.cz/eticky-kodex-fyzioterapeuta?sid=eab97e2527a7ed1dfc9b8d4f539e3cc4</a:t>
            </a:r>
            <a:endParaRPr lang="cs-CZ" sz="2200" spc="-1" dirty="0" smtClean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46080">
              <a:lnSpc>
                <a:spcPct val="100000"/>
              </a:lnSpc>
              <a:buClr>
                <a:srgbClr val="C3260C"/>
              </a:buClr>
              <a:buSzPct val="130000"/>
            </a:pPr>
            <a:endParaRPr lang="cs-CZ" sz="22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347970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259640" y="476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Etický kodex </a:t>
            </a:r>
            <a:r>
              <a:rPr lang="cs-CZ" sz="3600" b="1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fyzioterapeuta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1187640" y="2421000"/>
            <a:ext cx="640044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obecné zásady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výkon povolání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vztah ke klientovi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vztah k ostatním zdravotnickým profesím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závěrečné ustanovení</a:t>
            </a:r>
            <a:endParaRPr lang="cs-CZ" sz="22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232015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TextShape 2"/>
          <p:cNvSpPr txBox="1"/>
          <p:nvPr/>
        </p:nvSpPr>
        <p:spPr>
          <a:xfrm>
            <a:off x="1259640" y="548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Etika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4" name="TextShape 3"/>
          <p:cNvSpPr txBox="1"/>
          <p:nvPr/>
        </p:nvSpPr>
        <p:spPr>
          <a:xfrm>
            <a:off x="1043640" y="4365000"/>
            <a:ext cx="6984360" cy="2178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uvažování o tom, co a jak by mělo být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filozofická disciplína x není exaktní vědou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vědomá reakce na morálku jako hodnotový systém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zkoumá lidskou praxi z hlediska mravnosti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hledání tzv. nejvyššího dobra</a:t>
            </a:r>
          </a:p>
        </p:txBody>
      </p:sp>
      <p:pic>
        <p:nvPicPr>
          <p:cNvPr id="95" name="Obrázek 4"/>
          <p:cNvPicPr/>
          <p:nvPr/>
        </p:nvPicPr>
        <p:blipFill>
          <a:blip r:embed="rId2"/>
          <a:stretch/>
        </p:blipFill>
        <p:spPr>
          <a:xfrm>
            <a:off x="2555640" y="1845000"/>
            <a:ext cx="3960000" cy="2059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TextShape 2"/>
          <p:cNvSpPr txBox="1"/>
          <p:nvPr/>
        </p:nvSpPr>
        <p:spPr>
          <a:xfrm>
            <a:off x="1259640" y="548640"/>
            <a:ext cx="651204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Profesní etika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1043640" y="3069000"/>
            <a:ext cx="6984360" cy="3474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zvyklosti a vývoj určité profesní skupiny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např. etika právnická, novinářská, politická, pedagogická...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odvolává se na standardy a chování očekávané od členů profesní skupiny</a:t>
            </a: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TextShape 2"/>
          <p:cNvSpPr txBox="1"/>
          <p:nvPr/>
        </p:nvSpPr>
        <p:spPr>
          <a:xfrm>
            <a:off x="1259640" y="548640"/>
            <a:ext cx="763236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100000"/>
              </a:lnSpc>
              <a:buClr>
                <a:srgbClr val="C3260C"/>
              </a:buClr>
              <a:buSzPct val="128000"/>
            </a:pPr>
            <a:r>
              <a:rPr lang="cs-CZ" sz="36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Lékařská x „zdravotnická etika“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1043640" y="4005000"/>
            <a:ext cx="6984360" cy="252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 některých profesích (lékaři, právníci) se etika vyvíjí po staletí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lékařská etika tvoří základ pro etiky ostatních nelékařských zdravotnických profesí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ošetřovatelská etika, etika zdravotních laborantů, etika porodních asistentek, etika záchranářů, etika fyzioterapeutů</a:t>
            </a: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102" name="Obrázek 4"/>
          <p:cNvPicPr/>
          <p:nvPr/>
        </p:nvPicPr>
        <p:blipFill>
          <a:blip r:embed="rId2"/>
          <a:stretch/>
        </p:blipFill>
        <p:spPr>
          <a:xfrm>
            <a:off x="2358000" y="1376640"/>
            <a:ext cx="4571640" cy="2571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TextShape 2"/>
          <p:cNvSpPr txBox="1"/>
          <p:nvPr/>
        </p:nvSpPr>
        <p:spPr>
          <a:xfrm>
            <a:off x="1259640" y="548640"/>
            <a:ext cx="763236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40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Historický vývoj a principy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1043640" y="3861000"/>
            <a:ext cx="6984360" cy="2682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Hippokratés – Hippokratova přísaha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židovství, křesťanství (později i protestanské)</a:t>
            </a:r>
          </a:p>
          <a:p>
            <a:pPr marL="548640" lvl="1" indent="-182520">
              <a:lnSpc>
                <a:spcPct val="100000"/>
              </a:lnSpc>
              <a:buClr>
                <a:srgbClr val="C3260C"/>
              </a:buClr>
              <a:buSzPct val="130000"/>
              <a:buFont typeface="Arial"/>
              <a:buChar char="•"/>
            </a:pPr>
            <a:r>
              <a:rPr lang="cs-CZ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principy beneficence a nonmaleficence</a:t>
            </a:r>
            <a:endParaRPr lang="cs-CZ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moderní filozofie atp.</a:t>
            </a:r>
          </a:p>
          <a:p>
            <a:pPr marL="548640" lvl="1" indent="-182520">
              <a:lnSpc>
                <a:spcPct val="100000"/>
              </a:lnSpc>
              <a:buClr>
                <a:srgbClr val="C3260C"/>
              </a:buClr>
              <a:buSzPct val="130000"/>
              <a:buFont typeface="Arial"/>
              <a:buChar char="•"/>
            </a:pPr>
            <a:r>
              <a:rPr lang="cs-CZ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principy autonomie a spravedlnosti</a:t>
            </a:r>
            <a:endParaRPr lang="cs-CZ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45720"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106" name="Obrázek 4"/>
          <p:cNvPicPr/>
          <p:nvPr/>
        </p:nvPicPr>
        <p:blipFill>
          <a:blip r:embed="rId2"/>
          <a:stretch/>
        </p:blipFill>
        <p:spPr>
          <a:xfrm>
            <a:off x="5220000" y="1772640"/>
            <a:ext cx="3710880" cy="1855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TextShape 2"/>
          <p:cNvSpPr txBox="1"/>
          <p:nvPr/>
        </p:nvSpPr>
        <p:spPr>
          <a:xfrm>
            <a:off x="827640" y="1165320"/>
            <a:ext cx="763236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Princip beneficence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09" name="TextShape 3"/>
          <p:cNvSpPr txBox="1"/>
          <p:nvPr/>
        </p:nvSpPr>
        <p:spPr>
          <a:xfrm>
            <a:off x="971640" y="3501000"/>
            <a:ext cx="6984360" cy="3024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činit pacientovi „dobro“ = co největší míra zdraví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x je třeba zvažovat i „dobro“ ostatních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problematické např. u duševních chorob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pacient může vnímat „dobro“ jinak (odmítnutí zákroku)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kolize jednoho „dobra“ s druhým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řešení konfliktů = dialog s pacientem</a:t>
            </a: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1" name="TextShape 2"/>
          <p:cNvSpPr txBox="1"/>
          <p:nvPr/>
        </p:nvSpPr>
        <p:spPr>
          <a:xfrm>
            <a:off x="827640" y="1165320"/>
            <a:ext cx="763236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Princip nonmaleficence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2" name="TextShape 3"/>
          <p:cNvSpPr txBox="1"/>
          <p:nvPr/>
        </p:nvSpPr>
        <p:spPr>
          <a:xfrm>
            <a:off x="971640" y="4005000"/>
            <a:ext cx="6984360" cy="252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zásada neškodit (nepoškozovat pacienta)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snaha o vyvarování se nedbalosti (i neúmyslné)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lidská nedokonalost x odpovědnost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informovat pacienta o chybě?</a:t>
            </a: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TextShape 2"/>
          <p:cNvSpPr txBox="1"/>
          <p:nvPr/>
        </p:nvSpPr>
        <p:spPr>
          <a:xfrm>
            <a:off x="827640" y="1165320"/>
            <a:ext cx="763236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Princip autonomie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5" name="TextShape 3"/>
          <p:cNvSpPr txBox="1"/>
          <p:nvPr/>
        </p:nvSpPr>
        <p:spPr>
          <a:xfrm>
            <a:off x="971640" y="4005000"/>
            <a:ext cx="6984360" cy="252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respektování pacienta jako svéprávné lidské bytosti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x paternalismus (lékař jedná jako rodič vůči dítěti) – pouze v odůvodněných případech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základ pro vytvoření partnerského vztahu s pacientem (nikoliv asymetrického)</a:t>
            </a: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971640" y="980640"/>
            <a:ext cx="7344360" cy="36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TextShape 2"/>
          <p:cNvSpPr txBox="1"/>
          <p:nvPr/>
        </p:nvSpPr>
        <p:spPr>
          <a:xfrm>
            <a:off x="827640" y="1165320"/>
            <a:ext cx="7632360" cy="1142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Princip spravedlnosti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118" name="TextShape 3"/>
          <p:cNvSpPr txBox="1"/>
          <p:nvPr/>
        </p:nvSpPr>
        <p:spPr>
          <a:xfrm>
            <a:off x="971640" y="4005000"/>
            <a:ext cx="6984360" cy="2520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jde nad rámec vztahu pacient-lékař 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týká se celého systému (zdravotnictví)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např. otázka komu se dostane přednostní péče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snaží se řešit legislativa (nelze vždy)</a:t>
            </a:r>
          </a:p>
          <a:p>
            <a:pPr marL="228600" indent="-182520">
              <a:lnSpc>
                <a:spcPct val="100000"/>
              </a:lnSpc>
              <a:buClr>
                <a:srgbClr val="C3260C"/>
              </a:buClr>
              <a:buSzPct val="130000"/>
              <a:buFont typeface="Georgia"/>
              <a:buChar char="*"/>
            </a:pPr>
            <a:r>
              <a:rPr lang="cs-CZ" sz="2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realizace práva na život a zdraví (má každý)</a:t>
            </a: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>
              <a:lnSpc>
                <a:spcPct val="100000"/>
              </a:lnSpc>
            </a:pPr>
            <a:endParaRPr lang="cs-CZ" sz="22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543</Words>
  <Application>Microsoft Office PowerPoint</Application>
  <PresentationFormat>Předvádění na obrazovce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Aerodynamika</vt:lpstr>
      <vt:lpstr>1_Aerodynamika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Lékařská etika</dc:title>
  <dc:subject>Lékařská etika</dc:subject>
  <dc:description/>
  <dcterms:created xsi:type="dcterms:W3CDTF">2017-02-16T12:51:22Z</dcterms:created>
  <dcterms:modified xsi:type="dcterms:W3CDTF">2017-02-20T09:01:46Z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