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handoutMasterIdLst>
    <p:handoutMasterId r:id="rId12"/>
  </p:handoutMasterIdLst>
  <p:sldIdLst>
    <p:sldId id="256" r:id="rId3"/>
    <p:sldId id="257" r:id="rId4"/>
    <p:sldId id="263" r:id="rId5"/>
    <p:sldId id="258" r:id="rId6"/>
    <p:sldId id="260" r:id="rId7"/>
    <p:sldId id="261" r:id="rId8"/>
    <p:sldId id="262" r:id="rId9"/>
    <p:sldId id="264" r:id="rId10"/>
    <p:sldId id="265" r:id="rId11"/>
  </p:sldIdLst>
  <p:sldSz cx="9144000" cy="6858000" type="screen4x3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8EB2F7-9E71-49B5-8159-D543030F6DA9}" type="datetimeFigureOut">
              <a:rPr lang="cs-CZ" smtClean="0"/>
              <a:t>10.01.2017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6DF2F-679F-4EC7-8DC5-7C44DA73B5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3238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37" name="Obrázek 36"/>
          <p:cNvPicPr/>
          <p:nvPr/>
        </p:nvPicPr>
        <p:blipFill>
          <a:blip r:embed="rId2"/>
          <a:stretch>
            <a:fillRect/>
          </a:stretch>
        </p:blipFill>
        <p:spPr>
          <a:xfrm>
            <a:off x="5328720" y="3963240"/>
            <a:ext cx="2704680" cy="2158200"/>
          </a:xfrm>
          <a:prstGeom prst="rect">
            <a:avLst/>
          </a:prstGeom>
          <a:ln>
            <a:noFill/>
          </a:ln>
        </p:spPr>
      </p:pic>
      <p:pic>
        <p:nvPicPr>
          <p:cNvPr id="38" name="Obrázek 37"/>
          <p:cNvPicPr/>
          <p:nvPr/>
        </p:nvPicPr>
        <p:blipFill>
          <a:blip r:embed="rId2"/>
          <a:stretch>
            <a:fillRect/>
          </a:stretch>
        </p:blipFill>
        <p:spPr>
          <a:xfrm>
            <a:off x="1112400" y="3963240"/>
            <a:ext cx="2704680" cy="2158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8510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76" name="Obrázek 75"/>
          <p:cNvPicPr/>
          <p:nvPr/>
        </p:nvPicPr>
        <p:blipFill>
          <a:blip r:embed="rId2"/>
          <a:stretch>
            <a:fillRect/>
          </a:stretch>
        </p:blipFill>
        <p:spPr>
          <a:xfrm>
            <a:off x="5328720" y="3963240"/>
            <a:ext cx="2704680" cy="2158200"/>
          </a:xfrm>
          <a:prstGeom prst="rect">
            <a:avLst/>
          </a:prstGeom>
          <a:ln>
            <a:noFill/>
          </a:ln>
        </p:spPr>
      </p:pic>
      <p:pic>
        <p:nvPicPr>
          <p:cNvPr id="77" name="Obrázek 76"/>
          <p:cNvPicPr/>
          <p:nvPr/>
        </p:nvPicPr>
        <p:blipFill>
          <a:blip r:embed="rId2"/>
          <a:stretch>
            <a:fillRect/>
          </a:stretch>
        </p:blipFill>
        <p:spPr>
          <a:xfrm>
            <a:off x="1112400" y="3963240"/>
            <a:ext cx="2704680" cy="2158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8510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>
                <a:solidFill>
                  <a:srgbClr val="000000"/>
                </a:solidFill>
                <a:latin typeface="Calibri"/>
              </a:rPr>
              <a:t>Klikněte pro úpravu formátu textu nadpisuKlepnutím lze upravit styl předlohy nadpisů.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8B8B8B"/>
                </a:solidFill>
                <a:latin typeface="Calibri"/>
              </a:rPr>
              <a:t>18. 2. 2014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805BD209-FD08-4CEB-81AB-D4F36CA9F8EE}" type="slidenum">
              <a:rPr lang="cs-CZ" sz="1200">
                <a:solidFill>
                  <a:srgbClr val="8B8B8B"/>
                </a:solidFill>
                <a:latin typeface="Calibri"/>
              </a:rPr>
              <a:t>‹#›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cs-CZ"/>
              <a:t>Klikněte pro úpravu formátu textu osnovy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Druhá úroveň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cs-CZ"/>
              <a:t>Třetí úroveň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cs-CZ"/>
              <a:t>Čtvrtá úroveň osnovy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cs-CZ"/>
              <a:t>Pátá úroveň osnovy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cs-CZ"/>
              <a:t>Šestá úroveň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cs-CZ"/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>
                <a:solidFill>
                  <a:srgbClr val="000000"/>
                </a:solidFill>
                <a:latin typeface="Calibri"/>
              </a:rPr>
              <a:t>Klikněte pro úpravu formátu textu nadpisuKlepnutím lze upravit styl předlohy nadpisů.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StarSymbol"/>
              <a:buChar char="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Klikněte pro úpravu formátu textu osnovy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Druhá úroveň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Třetí úroveň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Čtvrtá úroveň osnovy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Pátá úroveň osnovy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Šestá úroveň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Sedmá úroveňKlepnutím lze upravit styly předlohy textu.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cs-CZ" sz="2800">
                <a:solidFill>
                  <a:srgbClr val="000000"/>
                </a:solidFill>
                <a:latin typeface="Calibri"/>
              </a:rPr>
              <a:t>Druhá úroveň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cs-CZ" sz="2400">
                <a:solidFill>
                  <a:srgbClr val="000000"/>
                </a:solidFill>
                <a:latin typeface="Calibri"/>
              </a:rPr>
              <a:t>Třetí úroveň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–"/>
            </a:pPr>
            <a:r>
              <a:rPr lang="cs-CZ" sz="2000">
                <a:solidFill>
                  <a:srgbClr val="000000"/>
                </a:solidFill>
                <a:latin typeface="Calibri"/>
              </a:rPr>
              <a:t>Čtvrtá úroveň</a:t>
            </a:r>
            <a:endParaRPr/>
          </a:p>
          <a:p>
            <a:pPr lvl="4">
              <a:lnSpc>
                <a:spcPct val="100000"/>
              </a:lnSpc>
              <a:buFont typeface="Arial"/>
              <a:buChar char="»"/>
            </a:pPr>
            <a:r>
              <a:rPr lang="cs-CZ" sz="2000">
                <a:solidFill>
                  <a:srgbClr val="000000"/>
                </a:solidFill>
                <a:latin typeface="Calibri"/>
              </a:rPr>
              <a:t>Pátá úroveň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8B8B8B"/>
                </a:solidFill>
                <a:latin typeface="Calibri"/>
              </a:rPr>
              <a:t>18. 2. 2014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FA3037AB-9AFB-4E58-828D-EC6A0A682866}" type="slidenum">
              <a:rPr lang="cs-CZ" sz="1200">
                <a:solidFill>
                  <a:srgbClr val="8B8B8B"/>
                </a:solidFill>
                <a:latin typeface="Calibri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685800" y="764640"/>
            <a:ext cx="7772040" cy="23760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>
                <a:solidFill>
                  <a:srgbClr val="000000"/>
                </a:solidFill>
                <a:latin typeface="Calibri"/>
              </a:rPr>
              <a:t>
Harmonizační cvičení
úvod
</a:t>
            </a:r>
            <a:endParaRPr/>
          </a:p>
        </p:txBody>
      </p:sp>
      <p:sp>
        <p:nvSpPr>
          <p:cNvPr id="79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200" b="1">
                <a:solidFill>
                  <a:srgbClr val="8B8B8B"/>
                </a:solidFill>
                <a:latin typeface="Calibri"/>
              </a:rPr>
              <a:t>Ukončení předmětu</a:t>
            </a:r>
            <a:r>
              <a:rPr lang="cs-CZ" sz="3200">
                <a:solidFill>
                  <a:srgbClr val="8B8B8B"/>
                </a:solidFill>
                <a:latin typeface="Calibri"/>
              </a:rPr>
              <a:t> </a:t>
            </a:r>
            <a:endParaRPr/>
          </a:p>
          <a:p>
            <a:pPr>
              <a:lnSpc>
                <a:spcPct val="100000"/>
              </a:lnSpc>
            </a:pPr>
            <a:r>
              <a:rPr lang="cs-CZ" sz="3200">
                <a:solidFill>
                  <a:srgbClr val="8B8B8B"/>
                </a:solidFill>
                <a:latin typeface="Calibri"/>
              </a:rPr>
              <a:t>Písemná zkouška: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cs-CZ" sz="3200">
                <a:solidFill>
                  <a:srgbClr val="8B8B8B"/>
                </a:solidFill>
                <a:latin typeface="Calibri"/>
              </a:rPr>
              <a:t> písemný test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"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457200" y="764640"/>
            <a:ext cx="8229240" cy="5472360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3200" b="1" i="1" dirty="0">
                <a:solidFill>
                  <a:srgbClr val="000000"/>
                </a:solidFill>
                <a:latin typeface="Calibri"/>
              </a:rPr>
              <a:t>Harmonizační cvičení / </a:t>
            </a:r>
            <a:r>
              <a:rPr lang="cs-CZ" sz="3200" b="1" i="1" dirty="0" smtClean="0">
                <a:solidFill>
                  <a:srgbClr val="000000"/>
                </a:solidFill>
                <a:latin typeface="Calibri"/>
              </a:rPr>
              <a:t>pojem</a:t>
            </a:r>
          </a:p>
          <a:p>
            <a:pPr algn="ctr">
              <a:lnSpc>
                <a:spcPct val="100000"/>
              </a:lnSpc>
            </a:pPr>
            <a:endParaRPr lang="cs-CZ" sz="3200" b="1" i="1" dirty="0" smtClean="0">
              <a:solidFill>
                <a:srgbClr val="000000"/>
              </a:solidFill>
              <a:latin typeface="Calibri"/>
            </a:endParaRPr>
          </a:p>
          <a:p>
            <a:pPr marL="457200" indent="-457200" algn="ctr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3200" b="1" dirty="0" smtClean="0">
                <a:solidFill>
                  <a:srgbClr val="000000"/>
                </a:solidFill>
                <a:latin typeface="Calibri"/>
              </a:rPr>
              <a:t>Jedná se o variabilitu cviků a sestav, které mají za cíl harmonizaci</a:t>
            </a: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3200" b="1" i="1" u="sng" dirty="0">
                <a:solidFill>
                  <a:srgbClr val="000000"/>
                </a:solidFill>
                <a:latin typeface="Calibri"/>
              </a:rPr>
              <a:t>těla, mysli a </a:t>
            </a:r>
            <a:r>
              <a:rPr lang="cs-CZ" sz="3200" b="1" i="1" u="sng" dirty="0" smtClean="0">
                <a:solidFill>
                  <a:srgbClr val="000000"/>
                </a:solidFill>
                <a:latin typeface="Calibri"/>
              </a:rPr>
              <a:t>duše</a:t>
            </a:r>
          </a:p>
          <a:p>
            <a:pPr marL="457200" indent="-457200" algn="ctr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800" b="1" i="1" dirty="0" smtClean="0">
                <a:solidFill>
                  <a:srgbClr val="000000"/>
                </a:solidFill>
                <a:latin typeface="Calibri"/>
              </a:rPr>
              <a:t>Kalokagathie</a:t>
            </a:r>
            <a:r>
              <a:rPr lang="cs-CZ" sz="2800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800" dirty="0">
                <a:solidFill>
                  <a:srgbClr val="000000"/>
                </a:solidFill>
                <a:latin typeface="Calibri"/>
              </a:rPr>
              <a:t>(GR)- výraz pro harmonickou osobnost – péče o člověka, jeho pohyb i psychiku </a:t>
            </a:r>
            <a:endParaRPr lang="cs-CZ" sz="2800" dirty="0" smtClean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endParaRPr lang="cs-CZ" sz="2800" dirty="0" smtClean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800" dirty="0" smtClean="0">
                <a:solidFill>
                  <a:srgbClr val="000000"/>
                </a:solidFill>
                <a:latin typeface="Calibri"/>
              </a:rPr>
              <a:t>prof</a:t>
            </a:r>
            <a:r>
              <a:rPr lang="cs-CZ" sz="2800" dirty="0">
                <a:solidFill>
                  <a:srgbClr val="000000"/>
                </a:solidFill>
                <a:latin typeface="Calibri"/>
              </a:rPr>
              <a:t>. </a:t>
            </a:r>
            <a:r>
              <a:rPr lang="cs-CZ" sz="2800" dirty="0" err="1">
                <a:solidFill>
                  <a:srgbClr val="000000"/>
                </a:solidFill>
                <a:latin typeface="Calibri"/>
              </a:rPr>
              <a:t>Véle</a:t>
            </a:r>
            <a:r>
              <a:rPr lang="cs-CZ" sz="2800" dirty="0">
                <a:solidFill>
                  <a:srgbClr val="000000"/>
                </a:solidFill>
                <a:latin typeface="Calibri"/>
              </a:rPr>
              <a:t>: „souvislost vztahu </a:t>
            </a:r>
            <a:r>
              <a:rPr lang="cs-CZ" sz="2800" b="1" i="1" dirty="0">
                <a:solidFill>
                  <a:srgbClr val="000000"/>
                </a:solidFill>
                <a:latin typeface="Calibri"/>
              </a:rPr>
              <a:t>psychických a fyzických vlastností organismu</a:t>
            </a:r>
            <a:r>
              <a:rPr lang="cs-CZ" sz="2800" dirty="0">
                <a:solidFill>
                  <a:srgbClr val="000000"/>
                </a:solidFill>
                <a:latin typeface="Calibri"/>
              </a:rPr>
              <a:t>, kdy vzájemným vyvážením těchto vztahů se harmonizoval vývoj dokonalého a </a:t>
            </a:r>
            <a:r>
              <a:rPr lang="cs-CZ" sz="2800" dirty="0" err="1">
                <a:solidFill>
                  <a:srgbClr val="000000"/>
                </a:solidFill>
                <a:latin typeface="Calibri"/>
              </a:rPr>
              <a:t>eufunkčního</a:t>
            </a:r>
            <a:r>
              <a:rPr lang="cs-CZ" sz="2800" dirty="0">
                <a:solidFill>
                  <a:srgbClr val="000000"/>
                </a:solidFill>
                <a:latin typeface="Calibri"/>
              </a:rPr>
              <a:t> (správně fungujícího) jedince“</a:t>
            </a:r>
            <a:endParaRPr sz="2800"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457200" y="476640"/>
            <a:ext cx="8229240" cy="5649120"/>
          </a:xfrm>
          <a:prstGeom prst="rect">
            <a:avLst/>
          </a:prstGeom>
        </p:spPr>
        <p:txBody>
          <a:bodyPr/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0000"/>
                </a:solidFill>
                <a:latin typeface="Calibri"/>
              </a:rPr>
              <a:t>H.C. neznamená jeden konkrétní typ cvičení, protože sestav a způsobů, kterými se dá pomoci při hledání „harmonie“ je mnoho. </a:t>
            </a:r>
            <a:endParaRPr lang="cs-CZ" sz="2800" dirty="0" smtClean="0">
              <a:solidFill>
                <a:srgbClr val="000000"/>
              </a:solidFill>
              <a:latin typeface="Calibri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sz="2800" dirty="0"/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0000"/>
                </a:solidFill>
                <a:latin typeface="Calibri"/>
              </a:rPr>
              <a:t>Dochází k uvědomování si sebe sama, celkovému ztišení mysli a koncentraci. </a:t>
            </a:r>
            <a:endParaRPr lang="cs-CZ" sz="2800" dirty="0" smtClean="0">
              <a:solidFill>
                <a:srgbClr val="000000"/>
              </a:solidFill>
              <a:latin typeface="Calibri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sz="2800" dirty="0"/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0000"/>
                </a:solidFill>
                <a:latin typeface="Calibri"/>
              </a:rPr>
              <a:t>Všechny pohybové aktivity H.C. směřují k harmonizaci jednotlivých životních elementů, a tím k nárůstu životní síly a životního potenciálu</a:t>
            </a:r>
            <a:r>
              <a:rPr lang="cs-CZ" sz="2800" dirty="0" smtClean="0">
                <a:solidFill>
                  <a:srgbClr val="000000"/>
                </a:solidFill>
                <a:latin typeface="Calibri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cs-CZ" sz="2800" dirty="0" smtClean="0">
                <a:solidFill>
                  <a:srgbClr val="000000"/>
                </a:solidFill>
                <a:latin typeface="Calibri"/>
              </a:rPr>
              <a:t> </a:t>
            </a:r>
            <a:endParaRPr sz="2800" dirty="0"/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0000"/>
                </a:solidFill>
                <a:latin typeface="Calibri"/>
              </a:rPr>
              <a:t>H.C. jsou vhodná pro všechny věkové kategorie – individuálně přizpůsobit. </a:t>
            </a:r>
            <a:endParaRPr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Shape 1"/>
          <p:cNvSpPr txBox="1"/>
          <p:nvPr/>
        </p:nvSpPr>
        <p:spPr>
          <a:xfrm>
            <a:off x="457200" y="620688"/>
            <a:ext cx="8229240" cy="5505072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3200" b="1" dirty="0" smtClean="0">
                <a:solidFill>
                  <a:srgbClr val="000000"/>
                </a:solidFill>
                <a:latin typeface="Calibri"/>
              </a:rPr>
              <a:t>INDIKACE</a:t>
            </a:r>
          </a:p>
          <a:p>
            <a:pPr>
              <a:buFont typeface="Wingdings" charset="2"/>
              <a:buChar char=""/>
            </a:pP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Pracují 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s energií (čakry, energetické bloky</a:t>
            </a: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..)</a:t>
            </a:r>
          </a:p>
          <a:p>
            <a:endParaRPr lang="cs-CZ" sz="3200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Snižují 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fyzické i psychické dopady dlouhodobého stresu (manažeři, studenti, sportovní příprava</a:t>
            </a: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..)</a:t>
            </a:r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Zvyšují koncentraci pozornosti (dechová a relaxační </a:t>
            </a: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cvičení, rovnovážná)</a:t>
            </a:r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Napomáhají uvědomování si sama sebe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457200" y="548680"/>
            <a:ext cx="8229240" cy="59043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 smtClean="0">
                <a:solidFill>
                  <a:srgbClr val="000000"/>
                </a:solidFill>
                <a:latin typeface="Calibri"/>
              </a:rPr>
              <a:t>Využití HC:</a:t>
            </a:r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cs-CZ" sz="2800" dirty="0" smtClean="0">
                <a:solidFill>
                  <a:srgbClr val="000000"/>
                </a:solidFill>
                <a:latin typeface="Calibri"/>
              </a:rPr>
              <a:t>Cvičení </a:t>
            </a:r>
            <a:r>
              <a:rPr lang="cs-CZ" sz="2800" dirty="0">
                <a:solidFill>
                  <a:srgbClr val="000000"/>
                </a:solidFill>
                <a:latin typeface="Calibri"/>
              </a:rPr>
              <a:t>propojené s </a:t>
            </a:r>
            <a:r>
              <a:rPr lang="cs-CZ" sz="2800" b="1" dirty="0">
                <a:solidFill>
                  <a:srgbClr val="000000"/>
                </a:solidFill>
                <a:latin typeface="Calibri"/>
              </a:rPr>
              <a:t>dechem</a:t>
            </a:r>
            <a:r>
              <a:rPr lang="cs-CZ" sz="2800" dirty="0">
                <a:solidFill>
                  <a:srgbClr val="000000"/>
                </a:solidFill>
                <a:latin typeface="Calibri"/>
              </a:rPr>
              <a:t>, které vrací tělo do přirozeného, vyrovnaného stavu. </a:t>
            </a:r>
            <a:r>
              <a:rPr lang="cs-CZ" sz="2800" b="1" dirty="0">
                <a:solidFill>
                  <a:srgbClr val="000000"/>
                </a:solidFill>
                <a:latin typeface="Calibri"/>
              </a:rPr>
              <a:t>Protahováním a uvolňováním</a:t>
            </a:r>
            <a:r>
              <a:rPr lang="cs-CZ" sz="2800" dirty="0">
                <a:solidFill>
                  <a:srgbClr val="000000"/>
                </a:solidFill>
                <a:latin typeface="Calibri"/>
              </a:rPr>
              <a:t> se aktivují energetické (akupunkturní) dráhy těla, harmonizují se fyzické orgány i psychika, čímž je možné </a:t>
            </a:r>
            <a:r>
              <a:rPr lang="cs-CZ" sz="2800" b="1" i="1" dirty="0">
                <a:solidFill>
                  <a:srgbClr val="000000"/>
                </a:solidFill>
                <a:latin typeface="Calibri"/>
              </a:rPr>
              <a:t>předcházet širokému spektru fyzických i duševních potíží</a:t>
            </a:r>
            <a:r>
              <a:rPr lang="cs-CZ" sz="2800" dirty="0" smtClean="0">
                <a:solidFill>
                  <a:srgbClr val="000000"/>
                </a:solidFill>
                <a:latin typeface="Calibri"/>
              </a:rPr>
              <a:t>.</a:t>
            </a:r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cs-CZ" sz="2800" dirty="0" smtClean="0">
                <a:solidFill>
                  <a:srgbClr val="000000"/>
                </a:solidFill>
                <a:latin typeface="Calibri"/>
              </a:rPr>
              <a:t>Terapie </a:t>
            </a:r>
            <a:r>
              <a:rPr lang="cs-CZ" sz="2800" b="1" i="1" dirty="0">
                <a:solidFill>
                  <a:srgbClr val="000000"/>
                </a:solidFill>
                <a:latin typeface="Calibri"/>
              </a:rPr>
              <a:t>psychosomatických </a:t>
            </a:r>
            <a:r>
              <a:rPr lang="cs-CZ" sz="2800" b="1" i="1" dirty="0" smtClean="0">
                <a:solidFill>
                  <a:srgbClr val="000000"/>
                </a:solidFill>
                <a:latin typeface="Calibri"/>
              </a:rPr>
              <a:t>onemocnění</a:t>
            </a:r>
            <a:endParaRPr dirty="0"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cs-CZ" sz="2800" dirty="0">
                <a:solidFill>
                  <a:srgbClr val="000000"/>
                </a:solidFill>
                <a:latin typeface="Calibri"/>
              </a:rPr>
              <a:t>Úspěšné působení je udáváno při léčení depresí, vyčerpání, úzkosti, bolestí hlavy, z napětí, vysokého krevního tlaku, dýchacích obtíží, vředů trávicího traktu, syndromu dráždivého tračníku, zánětu tlustého střeva, revmatoidní artritidy, bolesti v dolní části páteře, ischiasu a astmatu. </a:t>
            </a:r>
            <a:endParaRPr sz="2800"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457200" y="620640"/>
            <a:ext cx="8229240" cy="56883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cs-CZ" sz="2800" b="1" dirty="0">
                <a:solidFill>
                  <a:srgbClr val="000000"/>
                </a:solidFill>
                <a:latin typeface="Calibri"/>
              </a:rPr>
              <a:t>Pro vrcholové i rekreační sportovce </a:t>
            </a:r>
            <a:r>
              <a:rPr lang="cs-CZ" sz="2800" dirty="0">
                <a:solidFill>
                  <a:srgbClr val="000000"/>
                </a:solidFill>
                <a:latin typeface="Calibri"/>
              </a:rPr>
              <a:t>představují vhodnou formu </a:t>
            </a:r>
            <a:r>
              <a:rPr lang="cs-CZ" sz="2800" b="1" i="1" dirty="0">
                <a:solidFill>
                  <a:srgbClr val="000000"/>
                </a:solidFill>
                <a:latin typeface="Calibri"/>
              </a:rPr>
              <a:t>kompenzace</a:t>
            </a:r>
            <a:r>
              <a:rPr lang="cs-CZ" sz="2800" dirty="0">
                <a:solidFill>
                  <a:srgbClr val="000000"/>
                </a:solidFill>
                <a:latin typeface="Calibri"/>
              </a:rPr>
              <a:t>, mohou být součástí </a:t>
            </a:r>
            <a:r>
              <a:rPr lang="cs-CZ" sz="2800" b="1" i="1" dirty="0">
                <a:solidFill>
                  <a:srgbClr val="000000"/>
                </a:solidFill>
                <a:latin typeface="Calibri"/>
              </a:rPr>
              <a:t>psychologické přípravy </a:t>
            </a:r>
            <a:r>
              <a:rPr lang="cs-CZ" sz="2800" dirty="0">
                <a:solidFill>
                  <a:srgbClr val="000000"/>
                </a:solidFill>
                <a:latin typeface="Calibri"/>
              </a:rPr>
              <a:t>a doplnit prostředky </a:t>
            </a:r>
            <a:r>
              <a:rPr lang="cs-CZ" sz="2800" b="1" i="1" dirty="0">
                <a:solidFill>
                  <a:srgbClr val="000000"/>
                </a:solidFill>
                <a:latin typeface="Calibri"/>
              </a:rPr>
              <a:t>regenerace</a:t>
            </a:r>
            <a:r>
              <a:rPr lang="cs-CZ" sz="2800" dirty="0">
                <a:solidFill>
                  <a:srgbClr val="000000"/>
                </a:solidFill>
                <a:latin typeface="Calibri"/>
              </a:rPr>
              <a:t>. </a:t>
            </a:r>
            <a:endParaRPr sz="2800" dirty="0"/>
          </a:p>
          <a:p>
            <a:pPr>
              <a:lnSpc>
                <a:spcPct val="100000"/>
              </a:lnSpc>
            </a:pPr>
            <a:endParaRPr sz="2800" dirty="0"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cs-CZ" sz="2800" dirty="0">
                <a:solidFill>
                  <a:srgbClr val="000000"/>
                </a:solidFill>
                <a:latin typeface="Calibri"/>
              </a:rPr>
              <a:t>Lze je využít pro </a:t>
            </a:r>
            <a:r>
              <a:rPr lang="cs-CZ" sz="2800" b="1" i="1" dirty="0">
                <a:solidFill>
                  <a:srgbClr val="000000"/>
                </a:solidFill>
                <a:latin typeface="Calibri"/>
              </a:rPr>
              <a:t>zlepšení výkonu </a:t>
            </a:r>
            <a:r>
              <a:rPr lang="cs-CZ" sz="2800" dirty="0">
                <a:solidFill>
                  <a:srgbClr val="000000"/>
                </a:solidFill>
                <a:latin typeface="Calibri"/>
              </a:rPr>
              <a:t>sportovců, tanečníků, lidí pracujících na vysokých profesních pozicích</a:t>
            </a:r>
            <a:endParaRPr sz="2800" dirty="0"/>
          </a:p>
          <a:p>
            <a:pPr>
              <a:lnSpc>
                <a:spcPct val="100000"/>
              </a:lnSpc>
            </a:pPr>
            <a:endParaRPr sz="2800" dirty="0"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cs-CZ" sz="2800" dirty="0">
                <a:solidFill>
                  <a:srgbClr val="000000"/>
                </a:solidFill>
                <a:latin typeface="Calibri"/>
              </a:rPr>
              <a:t>Mohou být složena z velmi jednoduchých a fyzicky nenáročných cviků tak, aby byla vhodná nejen pro „zdravé“, ale i pro jedince se zdravotním omezením</a:t>
            </a:r>
            <a:endParaRPr sz="2800" dirty="0"/>
          </a:p>
          <a:p>
            <a:pPr>
              <a:lnSpc>
                <a:spcPct val="100000"/>
              </a:lnSpc>
            </a:pPr>
            <a:r>
              <a:rPr lang="cs-CZ" sz="2800" dirty="0">
                <a:solidFill>
                  <a:srgbClr val="000000"/>
                </a:solidFill>
                <a:latin typeface="Calibri"/>
              </a:rPr>
              <a:t>    ( pro všechny věkové skupiny, zejména pro seniory)</a:t>
            </a:r>
            <a:endParaRPr sz="2800"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274680"/>
            <a:ext cx="8229240" cy="7776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dirty="0">
                <a:solidFill>
                  <a:srgbClr val="000000"/>
                </a:solidFill>
                <a:latin typeface="Calibri"/>
              </a:rPr>
              <a:t>Význam </a:t>
            </a:r>
            <a:r>
              <a:rPr lang="cs-CZ" sz="4400" dirty="0" smtClean="0">
                <a:solidFill>
                  <a:srgbClr val="000000"/>
                </a:solidFill>
                <a:latin typeface="Calibri"/>
              </a:rPr>
              <a:t>HC - shrnutí</a:t>
            </a:r>
            <a:endParaRPr dirty="0"/>
          </a:p>
        </p:txBody>
      </p:sp>
      <p:sp>
        <p:nvSpPr>
          <p:cNvPr id="87" name="TextShape 2"/>
          <p:cNvSpPr txBox="1"/>
          <p:nvPr/>
        </p:nvSpPr>
        <p:spPr>
          <a:xfrm>
            <a:off x="457200" y="1628640"/>
            <a:ext cx="8229240" cy="4497120"/>
          </a:xfrm>
          <a:prstGeom prst="rect">
            <a:avLst/>
          </a:prstGeom>
        </p:spPr>
        <p:txBody>
          <a:bodyPr/>
          <a:lstStyle/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3200" b="1" i="1" dirty="0">
                <a:solidFill>
                  <a:srgbClr val="000000"/>
                </a:solidFill>
                <a:latin typeface="Calibri"/>
              </a:rPr>
              <a:t>Prevence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3200" b="1" i="1" dirty="0">
                <a:solidFill>
                  <a:srgbClr val="000000"/>
                </a:solidFill>
                <a:latin typeface="Calibri"/>
              </a:rPr>
              <a:t>negativních civilizačních vlivů 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- špatné pohybové návyky, stereotypy, stres, napětí</a:t>
            </a:r>
            <a:endParaRPr dirty="0"/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dirty="0"/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3200" b="1" i="1" dirty="0" smtClean="0">
                <a:solidFill>
                  <a:srgbClr val="000000"/>
                </a:solidFill>
                <a:latin typeface="Calibri"/>
              </a:rPr>
              <a:t>V oblasti sportu - </a:t>
            </a: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prevence zranění, součást procesu regenerace sportovců, zlepšení výkonnosti</a:t>
            </a:r>
          </a:p>
          <a:p>
            <a:pPr>
              <a:lnSpc>
                <a:spcPct val="100000"/>
              </a:lnSpc>
            </a:pPr>
            <a:endParaRPr dirty="0"/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dirty="0"/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3200" b="1" i="1" dirty="0">
                <a:solidFill>
                  <a:srgbClr val="000000"/>
                </a:solidFill>
                <a:latin typeface="Calibri"/>
              </a:rPr>
              <a:t>Terapie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 psychosomatických onemocnění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457200" y="274680"/>
            <a:ext cx="8229240" cy="6340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dirty="0">
                <a:solidFill>
                  <a:srgbClr val="000000"/>
                </a:solidFill>
                <a:latin typeface="Calibri"/>
              </a:rPr>
              <a:t>Harmonizační cvičení </a:t>
            </a:r>
            <a:endParaRPr dirty="0"/>
          </a:p>
        </p:txBody>
      </p:sp>
      <p:sp>
        <p:nvSpPr>
          <p:cNvPr id="90" name="TextShape 2"/>
          <p:cNvSpPr txBox="1"/>
          <p:nvPr/>
        </p:nvSpPr>
        <p:spPr>
          <a:xfrm>
            <a:off x="404728" y="908720"/>
            <a:ext cx="8229240" cy="501132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>
                <a:solidFill>
                  <a:srgbClr val="FF0000"/>
                </a:solidFill>
                <a:latin typeface="Calibri"/>
              </a:rPr>
              <a:t>Jóga</a:t>
            </a:r>
            <a:endParaRPr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 err="1" smtClean="0">
                <a:solidFill>
                  <a:srgbClr val="FF0000"/>
                </a:solidFill>
                <a:latin typeface="Calibri"/>
              </a:rPr>
              <a:t>Chi-kung</a:t>
            </a:r>
            <a:r>
              <a:rPr lang="cs-CZ" sz="3200" dirty="0" smtClean="0">
                <a:solidFill>
                  <a:srgbClr val="FF0000"/>
                </a:solidFill>
                <a:latin typeface="Calibri"/>
              </a:rPr>
              <a:t> </a:t>
            </a:r>
            <a:r>
              <a:rPr lang="cs-CZ" sz="2000" dirty="0" smtClean="0">
                <a:latin typeface="Calibri"/>
              </a:rPr>
              <a:t>(</a:t>
            </a:r>
            <a:r>
              <a:rPr lang="cs-CZ" sz="2000" dirty="0" err="1" smtClean="0">
                <a:latin typeface="Calibri"/>
              </a:rPr>
              <a:t>chi</a:t>
            </a:r>
            <a:r>
              <a:rPr lang="cs-CZ" sz="2000" dirty="0" smtClean="0">
                <a:latin typeface="Calibri"/>
              </a:rPr>
              <a:t>-vitální energie)</a:t>
            </a:r>
            <a:endParaRPr sz="2000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>
                <a:solidFill>
                  <a:srgbClr val="FF0000"/>
                </a:solidFill>
                <a:latin typeface="Calibri"/>
              </a:rPr>
              <a:t>5 Tibeťanů</a:t>
            </a:r>
            <a:endParaRPr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 err="1">
                <a:solidFill>
                  <a:srgbClr val="FF0000"/>
                </a:solidFill>
                <a:latin typeface="Calibri"/>
              </a:rPr>
              <a:t>Tai-chi</a:t>
            </a:r>
            <a:endParaRPr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 err="1" smtClean="0">
                <a:solidFill>
                  <a:srgbClr val="000000"/>
                </a:solidFill>
                <a:latin typeface="Calibri"/>
              </a:rPr>
              <a:t>Reiki</a:t>
            </a:r>
            <a:endParaRPr lang="cs-CZ" sz="3200" dirty="0" smtClean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Thajská masáž</a:t>
            </a:r>
            <a:endParaRPr sz="3200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Shiatsu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 err="1">
                <a:solidFill>
                  <a:srgbClr val="FF0000"/>
                </a:solidFill>
                <a:latin typeface="Calibri"/>
              </a:rPr>
              <a:t>Feldenkraisova</a:t>
            </a:r>
            <a:r>
              <a:rPr lang="cs-CZ" sz="3200" dirty="0">
                <a:solidFill>
                  <a:srgbClr val="FF0000"/>
                </a:solidFill>
                <a:latin typeface="Calibri"/>
              </a:rPr>
              <a:t> metoda</a:t>
            </a:r>
            <a:endParaRPr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>
                <a:solidFill>
                  <a:srgbClr val="FF0000"/>
                </a:solidFill>
                <a:latin typeface="Calibri"/>
              </a:rPr>
              <a:t>Alexandrova metoda</a:t>
            </a:r>
            <a:endParaRPr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Bojová 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umění </a:t>
            </a: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(aikido)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Veškeré PA za cílem harmonizace osobnosti 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pic>
        <p:nvPicPr>
          <p:cNvPr id="91" name="Obrázek 3"/>
          <p:cNvPicPr/>
          <p:nvPr/>
        </p:nvPicPr>
        <p:blipFill>
          <a:blip r:embed="rId2"/>
          <a:stretch>
            <a:fillRect/>
          </a:stretch>
        </p:blipFill>
        <p:spPr>
          <a:xfrm>
            <a:off x="3132000" y="2061000"/>
            <a:ext cx="2619000" cy="1742760"/>
          </a:xfrm>
          <a:prstGeom prst="rect">
            <a:avLst/>
          </a:prstGeom>
          <a:ln>
            <a:noFill/>
          </a:ln>
        </p:spPr>
      </p:pic>
      <p:pic>
        <p:nvPicPr>
          <p:cNvPr id="92" name="Obrázek 4"/>
          <p:cNvPicPr/>
          <p:nvPr/>
        </p:nvPicPr>
        <p:blipFill>
          <a:blip r:embed="rId3"/>
          <a:stretch>
            <a:fillRect/>
          </a:stretch>
        </p:blipFill>
        <p:spPr>
          <a:xfrm>
            <a:off x="5220000" y="4077000"/>
            <a:ext cx="2495160" cy="1828440"/>
          </a:xfrm>
          <a:prstGeom prst="rect">
            <a:avLst/>
          </a:prstGeom>
          <a:ln>
            <a:noFill/>
          </a:ln>
        </p:spPr>
      </p:pic>
      <p:pic>
        <p:nvPicPr>
          <p:cNvPr id="93" name="Obrázek 5"/>
          <p:cNvPicPr/>
          <p:nvPr/>
        </p:nvPicPr>
        <p:blipFill>
          <a:blip r:embed="rId4"/>
          <a:stretch>
            <a:fillRect/>
          </a:stretch>
        </p:blipFill>
        <p:spPr>
          <a:xfrm>
            <a:off x="6444360" y="1340640"/>
            <a:ext cx="2266560" cy="2018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>
                <a:solidFill>
                  <a:srgbClr val="000000"/>
                </a:solidFill>
                <a:latin typeface="Calibri"/>
              </a:rPr>
              <a:t>Moderní formy H.C.</a:t>
            </a:r>
            <a:endParaRPr/>
          </a:p>
        </p:txBody>
      </p:sp>
      <p:sp>
        <p:nvSpPr>
          <p:cNvPr id="95" name="TextShape 2"/>
          <p:cNvSpPr txBox="1"/>
          <p:nvPr/>
        </p:nvSpPr>
        <p:spPr>
          <a:xfrm>
            <a:off x="457200" y="1412640"/>
            <a:ext cx="8229240" cy="51123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>
                <a:solidFill>
                  <a:srgbClr val="FF0000"/>
                </a:solidFill>
                <a:latin typeface="Calibri"/>
              </a:rPr>
              <a:t>BIKRAM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jóga </a:t>
            </a:r>
            <a:r>
              <a:rPr lang="cs-CZ" sz="2000" dirty="0" smtClean="0">
                <a:solidFill>
                  <a:srgbClr val="000000"/>
                </a:solidFill>
                <a:latin typeface="Calibri"/>
              </a:rPr>
              <a:t>(„horká“ jóga – 90min 26 ásan+2 dýchací </a:t>
            </a:r>
            <a:r>
              <a:rPr lang="cs-CZ" sz="2000" dirty="0" err="1" smtClean="0">
                <a:solidFill>
                  <a:srgbClr val="000000"/>
                </a:solidFill>
                <a:latin typeface="Calibri"/>
              </a:rPr>
              <a:t>cv</a:t>
            </a:r>
            <a:r>
              <a:rPr lang="cs-CZ" sz="2000" dirty="0" smtClean="0">
                <a:solidFill>
                  <a:srgbClr val="000000"/>
                </a:solidFill>
                <a:latin typeface="Calibri"/>
              </a:rPr>
              <a:t>. Ve 42°C)</a:t>
            </a:r>
            <a:endParaRPr sz="2000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>
                <a:solidFill>
                  <a:srgbClr val="FF0000"/>
                </a:solidFill>
                <a:latin typeface="Calibri"/>
              </a:rPr>
              <a:t>IYENGAR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jóga </a:t>
            </a:r>
            <a:r>
              <a:rPr lang="cs-CZ" sz="2000" dirty="0">
                <a:solidFill>
                  <a:srgbClr val="000000"/>
                </a:solidFill>
                <a:latin typeface="Calibri"/>
              </a:rPr>
              <a:t>(</a:t>
            </a:r>
            <a:r>
              <a:rPr lang="cs-CZ" sz="2000" dirty="0" smtClean="0">
                <a:solidFill>
                  <a:srgbClr val="000000"/>
                </a:solidFill>
                <a:latin typeface="Calibri"/>
              </a:rPr>
              <a:t>precizní nastavení pozic + pomůcky)</a:t>
            </a:r>
            <a:endParaRPr sz="2000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>
                <a:solidFill>
                  <a:srgbClr val="FF0000"/>
                </a:solidFill>
                <a:latin typeface="Calibri"/>
              </a:rPr>
              <a:t>JIVAMUKT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I </a:t>
            </a: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jóga </a:t>
            </a:r>
            <a:r>
              <a:rPr lang="cs-CZ" sz="2000" dirty="0" smtClean="0">
                <a:solidFill>
                  <a:srgbClr val="000000"/>
                </a:solidFill>
                <a:latin typeface="Calibri"/>
              </a:rPr>
              <a:t>(kombinace ásan, meditace, vědomého dechu s </a:t>
            </a:r>
          </a:p>
          <a:p>
            <a:pPr>
              <a:lnSpc>
                <a:spcPct val="100000"/>
              </a:lnSpc>
            </a:pPr>
            <a:r>
              <a:rPr lang="cs-CZ" sz="20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000" dirty="0" smtClean="0">
                <a:solidFill>
                  <a:srgbClr val="000000"/>
                </a:solidFill>
                <a:latin typeface="Calibri"/>
              </a:rPr>
              <a:t>                                                 hudbou + učení starých písem – styl </a:t>
            </a:r>
            <a:r>
              <a:rPr lang="cs-CZ" sz="2000" dirty="0" err="1" smtClean="0">
                <a:solidFill>
                  <a:srgbClr val="000000"/>
                </a:solidFill>
                <a:latin typeface="Calibri"/>
              </a:rPr>
              <a:t>Hatha</a:t>
            </a:r>
            <a:r>
              <a:rPr lang="cs-CZ" sz="2000" dirty="0" smtClean="0">
                <a:solidFill>
                  <a:srgbClr val="000000"/>
                </a:solidFill>
                <a:latin typeface="Calibri"/>
              </a:rPr>
              <a:t> Jógy)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>
                <a:solidFill>
                  <a:srgbClr val="FF0000"/>
                </a:solidFill>
                <a:latin typeface="Calibri"/>
              </a:rPr>
              <a:t>KUNDALINI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jóga </a:t>
            </a:r>
            <a:r>
              <a:rPr lang="cs-CZ" sz="2000" dirty="0" smtClean="0">
                <a:solidFill>
                  <a:srgbClr val="000000"/>
                </a:solidFill>
                <a:latin typeface="Calibri"/>
              </a:rPr>
              <a:t>(dynamická cvičení + dech + meditace – probuzení</a:t>
            </a:r>
          </a:p>
          <a:p>
            <a:pPr>
              <a:lnSpc>
                <a:spcPct val="100000"/>
              </a:lnSpc>
            </a:pPr>
            <a:r>
              <a:rPr lang="cs-CZ" sz="2000" dirty="0" smtClean="0">
                <a:solidFill>
                  <a:srgbClr val="000000"/>
                </a:solidFill>
                <a:latin typeface="Calibri"/>
              </a:rPr>
              <a:t>                                                   uvnitř, </a:t>
            </a:r>
            <a:r>
              <a:rPr lang="cs-CZ" sz="2000" dirty="0" err="1" smtClean="0">
                <a:solidFill>
                  <a:srgbClr val="000000"/>
                </a:solidFill>
                <a:latin typeface="Calibri"/>
              </a:rPr>
              <a:t>kundalini</a:t>
            </a:r>
            <a:r>
              <a:rPr lang="cs-CZ" sz="2000" dirty="0" smtClean="0">
                <a:solidFill>
                  <a:srgbClr val="000000"/>
                </a:solidFill>
                <a:latin typeface="Calibri"/>
              </a:rPr>
              <a:t>=energie uložená </a:t>
            </a:r>
            <a:r>
              <a:rPr lang="cs-CZ" sz="2000" smtClean="0">
                <a:solidFill>
                  <a:srgbClr val="000000"/>
                </a:solidFill>
                <a:latin typeface="Calibri"/>
              </a:rPr>
              <a:t>v kořeni páteře)</a:t>
            </a:r>
            <a:endParaRPr sz="2000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POWER </a:t>
            </a: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jóga-</a:t>
            </a:r>
            <a:r>
              <a:rPr lang="cs-CZ" sz="2000" dirty="0" smtClean="0">
                <a:solidFill>
                  <a:srgbClr val="000000"/>
                </a:solidFill>
                <a:latin typeface="Calibri"/>
              </a:rPr>
              <a:t>dynamické střídání poloh s důrazem na sílu a ohebnost</a:t>
            </a:r>
            <a:endParaRPr sz="2000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>
                <a:solidFill>
                  <a:srgbClr val="FF0000"/>
                </a:solidFill>
                <a:latin typeface="Calibri"/>
              </a:rPr>
              <a:t>VINYASA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jóga </a:t>
            </a:r>
            <a:r>
              <a:rPr lang="cs-CZ" sz="2000" dirty="0" smtClean="0">
                <a:solidFill>
                  <a:srgbClr val="000000"/>
                </a:solidFill>
                <a:latin typeface="Calibri"/>
              </a:rPr>
              <a:t>(celky </a:t>
            </a:r>
            <a:r>
              <a:rPr lang="cs-CZ" sz="2000" dirty="0" err="1" smtClean="0">
                <a:solidFill>
                  <a:srgbClr val="000000"/>
                </a:solidFill>
                <a:latin typeface="Calibri"/>
              </a:rPr>
              <a:t>Hatha</a:t>
            </a:r>
            <a:r>
              <a:rPr lang="cs-CZ" sz="2000" dirty="0" smtClean="0">
                <a:solidFill>
                  <a:srgbClr val="000000"/>
                </a:solidFill>
                <a:latin typeface="Calibri"/>
              </a:rPr>
              <a:t> Jógy – celistvá cvičení ásan)</a:t>
            </a:r>
            <a:endParaRPr sz="2000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>
                <a:solidFill>
                  <a:srgbClr val="FF0000"/>
                </a:solidFill>
                <a:latin typeface="Calibri"/>
              </a:rPr>
              <a:t>TANTRA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jóga </a:t>
            </a:r>
            <a:r>
              <a:rPr lang="cs-CZ" sz="2000" dirty="0" smtClean="0">
                <a:solidFill>
                  <a:srgbClr val="000000"/>
                </a:solidFill>
                <a:latin typeface="Calibri"/>
              </a:rPr>
              <a:t>(žít život s láskou k sobě a k partnerovi, spojení M+Ž)</a:t>
            </a:r>
            <a:endParaRPr sz="2000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Body-Mind 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cvičení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540</Words>
  <Application>Microsoft Office PowerPoint</Application>
  <PresentationFormat>Předvádění na obrazovce (4:3)</PresentationFormat>
  <Paragraphs>68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Arial</vt:lpstr>
      <vt:lpstr>Calibri</vt:lpstr>
      <vt:lpstr>DejaVu Sans</vt:lpstr>
      <vt:lpstr>StarSymbol</vt:lpstr>
      <vt:lpstr>Wingdings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cp:lastModifiedBy>Jitka Kopřivová</cp:lastModifiedBy>
  <cp:revision>16</cp:revision>
  <cp:lastPrinted>2017-01-10T10:22:15Z</cp:lastPrinted>
  <dcterms:modified xsi:type="dcterms:W3CDTF">2017-01-10T10:26:56Z</dcterms:modified>
</cp:coreProperties>
</file>