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59" r:id="rId6"/>
    <p:sldId id="265" r:id="rId7"/>
    <p:sldId id="258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Horáček" initials="JH" lastIdx="4" clrIdx="0">
    <p:extLst>
      <p:ext uri="{19B8F6BF-5375-455C-9EA6-DF929625EA0E}">
        <p15:presenceInfo xmlns:p15="http://schemas.microsoft.com/office/powerpoint/2012/main" userId="Jan Horáče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76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09T10:24:44.233" idx="4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3228-40A9-46C3-B64E-DB3B9F6D30DE}" type="datetimeFigureOut">
              <a:rPr lang="cs-CZ" smtClean="0"/>
              <a:t>20.4.2017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6650-6062-4714-9805-B25706157A1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785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3228-40A9-46C3-B64E-DB3B9F6D30DE}" type="datetimeFigureOut">
              <a:rPr lang="cs-CZ" smtClean="0"/>
              <a:t>20.4.2017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6650-6062-4714-9805-B25706157A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8872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3228-40A9-46C3-B64E-DB3B9F6D30DE}" type="datetimeFigureOut">
              <a:rPr lang="cs-CZ" smtClean="0"/>
              <a:t>20.4.2017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6650-6062-4714-9805-B25706157A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8505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3228-40A9-46C3-B64E-DB3B9F6D30DE}" type="datetimeFigureOut">
              <a:rPr lang="cs-CZ" smtClean="0"/>
              <a:t>20.4.2017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6650-6062-4714-9805-B25706157A1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7954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3228-40A9-46C3-B64E-DB3B9F6D30DE}" type="datetimeFigureOut">
              <a:rPr lang="cs-CZ" smtClean="0"/>
              <a:t>20.4.2017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6650-6062-4714-9805-B25706157A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7895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3228-40A9-46C3-B64E-DB3B9F6D30DE}" type="datetimeFigureOut">
              <a:rPr lang="cs-CZ" smtClean="0"/>
              <a:t>20.4.2017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6650-6062-4714-9805-B25706157A14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7489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3228-40A9-46C3-B64E-DB3B9F6D30DE}" type="datetimeFigureOut">
              <a:rPr lang="cs-CZ" smtClean="0"/>
              <a:t>20.4.2017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6650-6062-4714-9805-B25706157A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563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3228-40A9-46C3-B64E-DB3B9F6D30DE}" type="datetimeFigureOut">
              <a:rPr lang="cs-CZ" smtClean="0"/>
              <a:t>20.4.2017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6650-6062-4714-9805-B25706157A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3092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3228-40A9-46C3-B64E-DB3B9F6D30DE}" type="datetimeFigureOut">
              <a:rPr lang="cs-CZ" smtClean="0"/>
              <a:t>20.4.2017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6650-6062-4714-9805-B25706157A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871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3228-40A9-46C3-B64E-DB3B9F6D30DE}" type="datetimeFigureOut">
              <a:rPr lang="cs-CZ" smtClean="0"/>
              <a:t>20.4.2017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6650-6062-4714-9805-B25706157A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0629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3228-40A9-46C3-B64E-DB3B9F6D30DE}" type="datetimeFigureOut">
              <a:rPr lang="cs-CZ" smtClean="0"/>
              <a:t>20.4.2017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6650-6062-4714-9805-B25706157A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5064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3228-40A9-46C3-B64E-DB3B9F6D30DE}" type="datetimeFigureOut">
              <a:rPr lang="cs-CZ" smtClean="0"/>
              <a:t>20.4.2017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6650-6062-4714-9805-B25706157A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603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3228-40A9-46C3-B64E-DB3B9F6D30DE}" type="datetimeFigureOut">
              <a:rPr lang="cs-CZ" smtClean="0"/>
              <a:t>20.4.2017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6650-6062-4714-9805-B25706157A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3151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3228-40A9-46C3-B64E-DB3B9F6D30DE}" type="datetimeFigureOut">
              <a:rPr lang="cs-CZ" smtClean="0"/>
              <a:t>20.4.2017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6650-6062-4714-9805-B25706157A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530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3228-40A9-46C3-B64E-DB3B9F6D30DE}" type="datetimeFigureOut">
              <a:rPr lang="cs-CZ" smtClean="0"/>
              <a:t>20.4.2017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6650-6062-4714-9805-B25706157A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887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3228-40A9-46C3-B64E-DB3B9F6D30DE}" type="datetimeFigureOut">
              <a:rPr lang="cs-CZ" smtClean="0"/>
              <a:t>20.4.2017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6650-6062-4714-9805-B25706157A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04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3228-40A9-46C3-B64E-DB3B9F6D30DE}" type="datetimeFigureOut">
              <a:rPr lang="cs-CZ" smtClean="0"/>
              <a:t>20.4.2017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6650-6062-4714-9805-B25706157A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5815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C113228-40A9-46C3-B64E-DB3B9F6D30DE}" type="datetimeFigureOut">
              <a:rPr lang="cs-CZ" smtClean="0"/>
              <a:t>20.4.2017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B0B6650-6062-4714-9805-B25706157A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3719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wingate.org.il/Index.asp?CategoryID=478&amp;ArticleID=661" TargetMode="Externa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tss7Z5DwGtE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link.springer.com/article/10.1007/BF00999919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link.springer.com/article/10.2165/00007256-198704060-00001" TargetMode="External"/><Relationship Id="rId5" Type="http://schemas.openxmlformats.org/officeDocument/2006/relationships/hyperlink" Target="http://onlinelibrary.wiley.com/doi/10.1111/j.1600-0838.2010.01172.x/abstract;jsessionid=3D2EF2EDAA66C5E74E0DC3EE352EDAE5.f03t03" TargetMode="External"/><Relationship Id="rId10" Type="http://schemas.openxmlformats.org/officeDocument/2006/relationships/image" Target="../media/image4.wmf"/><Relationship Id="rId4" Type="http://schemas.openxmlformats.org/officeDocument/2006/relationships/image" Target="../media/image6.svg"/><Relationship Id="rId9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07KktTiYhU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Zátěžové testy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3399" y="3657600"/>
            <a:ext cx="6741952" cy="1747837"/>
          </a:xfrm>
        </p:spPr>
        <p:txBody>
          <a:bodyPr/>
          <a:lstStyle/>
          <a:p>
            <a:pPr algn="l"/>
            <a:r>
              <a:rPr lang="cs-CZ" i="1" dirty="0" err="1"/>
              <a:t>Wingate</a:t>
            </a:r>
            <a:r>
              <a:rPr lang="cs-CZ" i="1" dirty="0"/>
              <a:t> test</a:t>
            </a:r>
          </a:p>
          <a:p>
            <a:pPr algn="l"/>
            <a:r>
              <a:rPr lang="cs-CZ" i="1" dirty="0" err="1"/>
              <a:t>Conconi</a:t>
            </a:r>
            <a:r>
              <a:rPr lang="cs-CZ" i="1" dirty="0"/>
              <a:t> test</a:t>
            </a:r>
          </a:p>
          <a:p>
            <a:pPr algn="l"/>
            <a:r>
              <a:rPr lang="cs-CZ" i="1" dirty="0"/>
              <a:t>W170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9311780" y="5863905"/>
            <a:ext cx="2416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Jan Horáček</a:t>
            </a:r>
          </a:p>
        </p:txBody>
      </p:sp>
    </p:spTree>
    <p:extLst>
      <p:ext uri="{BB962C8B-B14F-4D97-AF65-F5344CB8AC3E}">
        <p14:creationId xmlns:p14="http://schemas.microsoft.com/office/powerpoint/2010/main" val="3591422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88307"/>
            <a:ext cx="7022910" cy="1302381"/>
          </a:xfrm>
        </p:spPr>
        <p:txBody>
          <a:bodyPr>
            <a:normAutofit fontScale="90000"/>
          </a:bodyPr>
          <a:lstStyle/>
          <a:p>
            <a:r>
              <a:rPr lang="cs-CZ" sz="4000" dirty="0" err="1"/>
              <a:t>Wingate</a:t>
            </a:r>
            <a:r>
              <a:rPr lang="cs-CZ" sz="4000" dirty="0"/>
              <a:t> test – anaerobní</a:t>
            </a:r>
            <a:br>
              <a:rPr lang="cs-CZ" dirty="0"/>
            </a:br>
            <a:r>
              <a:rPr lang="cs-CZ" sz="2200" i="1" dirty="0"/>
              <a:t>též znám jako </a:t>
            </a:r>
            <a:r>
              <a:rPr lang="cs-CZ" sz="2200" i="1" dirty="0" err="1"/>
              <a:t>Wingate</a:t>
            </a:r>
            <a:r>
              <a:rPr lang="cs-CZ" sz="2200" i="1" dirty="0"/>
              <a:t> </a:t>
            </a:r>
            <a:r>
              <a:rPr lang="cs-CZ" sz="2200" i="1" dirty="0" err="1"/>
              <a:t>anaerobic</a:t>
            </a:r>
            <a:r>
              <a:rPr lang="cs-CZ" sz="2200" i="1" dirty="0"/>
              <a:t> test (</a:t>
            </a:r>
            <a:r>
              <a:rPr lang="cs-CZ" sz="2200" i="1" dirty="0" err="1"/>
              <a:t>WAnT</a:t>
            </a:r>
            <a:r>
              <a:rPr lang="cs-CZ" sz="2200" i="1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3823" y="1687856"/>
            <a:ext cx="7190984" cy="5051306"/>
          </a:xfrm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/>
            <a:r>
              <a:rPr lang="cs-CZ" sz="1600" dirty="0"/>
              <a:t>Anaerobní test vyvinutý v 70. letech na </a:t>
            </a:r>
            <a:r>
              <a:rPr lang="cs-CZ" sz="1600" dirty="0" err="1"/>
              <a:t>Wingate</a:t>
            </a:r>
            <a:r>
              <a:rPr lang="cs-CZ" sz="1600" dirty="0"/>
              <a:t> Institute v </a:t>
            </a:r>
            <a:r>
              <a:rPr lang="cs-CZ" sz="1600" dirty="0" err="1"/>
              <a:t>Israeli</a:t>
            </a:r>
            <a:r>
              <a:rPr lang="cs-CZ" sz="1600" dirty="0"/>
              <a:t>.</a:t>
            </a:r>
          </a:p>
          <a:p>
            <a:pPr algn="just"/>
            <a:r>
              <a:rPr lang="cs-CZ" sz="1600" dirty="0"/>
              <a:t>Vychází z </a:t>
            </a:r>
            <a:r>
              <a:rPr lang="cs-CZ" sz="1600" dirty="0" err="1"/>
              <a:t>Cummingova</a:t>
            </a:r>
            <a:r>
              <a:rPr lang="cs-CZ" sz="1600" dirty="0"/>
              <a:t> testu</a:t>
            </a:r>
          </a:p>
          <a:p>
            <a:pPr algn="just"/>
            <a:r>
              <a:rPr lang="cs-CZ" sz="1600" dirty="0"/>
              <a:t>Měří maximální anaerobní výkon, index únavy, potažmo anaerobní kapacitu</a:t>
            </a:r>
          </a:p>
          <a:p>
            <a:pPr lvl="1" algn="just"/>
            <a:r>
              <a:rPr lang="cs-CZ" sz="1600" dirty="0"/>
              <a:t>Tyto hodnoty jsou důležitými faktory u rychlých sportů s maximálním energetickým výdejem, jako například sprint na 100 m.</a:t>
            </a:r>
          </a:p>
          <a:p>
            <a:pPr algn="just"/>
            <a:r>
              <a:rPr lang="cs-CZ" sz="1600" dirty="0"/>
              <a:t>Sestává z:</a:t>
            </a:r>
          </a:p>
          <a:p>
            <a:pPr lvl="1" algn="just"/>
            <a:r>
              <a:rPr lang="cs-CZ" altLang="cs-CZ" sz="1600" dirty="0"/>
              <a:t>5 min. </a:t>
            </a:r>
            <a:r>
              <a:rPr lang="cs-CZ" altLang="cs-CZ" sz="1600" dirty="0" err="1"/>
              <a:t>nízkoodporové</a:t>
            </a:r>
            <a:r>
              <a:rPr lang="cs-CZ" altLang="cs-CZ" sz="1600" dirty="0"/>
              <a:t> zahřívací fáze se dvěma nebo třemi 15 s „sprinty“ pro vyzkoušení „nanečisto“ </a:t>
            </a:r>
          </a:p>
          <a:p>
            <a:pPr lvl="1" algn="just"/>
            <a:r>
              <a:rPr lang="cs-CZ" altLang="cs-CZ" sz="1600" dirty="0"/>
              <a:t>Minutový odpočinek</a:t>
            </a:r>
          </a:p>
          <a:p>
            <a:pPr lvl="1" algn="just"/>
            <a:r>
              <a:rPr lang="cs-CZ" altLang="cs-CZ" sz="1600" dirty="0"/>
              <a:t>Pětisekundový odpočet s rozšlapáním na co největší rychlost</a:t>
            </a:r>
          </a:p>
          <a:p>
            <a:pPr lvl="1" algn="just"/>
            <a:r>
              <a:rPr lang="cs-CZ" altLang="cs-CZ" sz="1600" b="1" dirty="0"/>
              <a:t>30 sec šlapání maximální rychlostí s konstantním odporem 7,5 </a:t>
            </a:r>
            <a:r>
              <a:rPr lang="cs-CZ" altLang="cs-CZ" sz="1600" b="1" dirty="0" err="1"/>
              <a:t>Nm</a:t>
            </a:r>
            <a:r>
              <a:rPr lang="cs-CZ" altLang="cs-CZ" sz="1600" b="1" dirty="0"/>
              <a:t>/kg</a:t>
            </a:r>
            <a:r>
              <a:rPr lang="cs-CZ" sz="1600" dirty="0"/>
              <a:t> </a:t>
            </a:r>
          </a:p>
          <a:p>
            <a:pPr lvl="1" algn="just"/>
            <a:r>
              <a:rPr lang="cs-CZ" sz="1600" dirty="0" err="1"/>
              <a:t>Cool-down</a:t>
            </a:r>
            <a:r>
              <a:rPr lang="cs-CZ" sz="1600" dirty="0"/>
              <a:t> fáze</a:t>
            </a:r>
          </a:p>
          <a:p>
            <a:pPr algn="just"/>
            <a:r>
              <a:rPr lang="cs-CZ" sz="1600" dirty="0"/>
              <a:t>Varianty </a:t>
            </a:r>
            <a:r>
              <a:rPr lang="cs-CZ" sz="1600" dirty="0" err="1"/>
              <a:t>Wingate</a:t>
            </a:r>
            <a:r>
              <a:rPr lang="cs-CZ" sz="1600" dirty="0"/>
              <a:t> testu:</a:t>
            </a:r>
          </a:p>
          <a:p>
            <a:pPr lvl="1" algn="just"/>
            <a:r>
              <a:rPr lang="cs-CZ" sz="1600" dirty="0"/>
              <a:t>60 s </a:t>
            </a:r>
            <a:r>
              <a:rPr lang="cs-CZ" sz="1600" dirty="0" err="1"/>
              <a:t>Wingate</a:t>
            </a:r>
            <a:r>
              <a:rPr lang="cs-CZ" sz="1600" dirty="0"/>
              <a:t> test</a:t>
            </a:r>
          </a:p>
          <a:p>
            <a:pPr lvl="1" algn="just"/>
            <a:r>
              <a:rPr lang="cs-CZ" sz="1600" dirty="0"/>
              <a:t>120 s </a:t>
            </a:r>
            <a:r>
              <a:rPr lang="cs-CZ" sz="1600" dirty="0" err="1"/>
              <a:t>Wingte</a:t>
            </a:r>
            <a:r>
              <a:rPr lang="cs-CZ" sz="1600" dirty="0"/>
              <a:t> test – pro plné vyčerpání laktátového a </a:t>
            </a:r>
            <a:r>
              <a:rPr lang="cs-CZ" sz="1600" dirty="0" err="1"/>
              <a:t>alaktátového</a:t>
            </a:r>
            <a:r>
              <a:rPr lang="cs-CZ" sz="1600" dirty="0"/>
              <a:t> energetického systému</a:t>
            </a:r>
          </a:p>
          <a:p>
            <a:pPr lvl="1" algn="just"/>
            <a:r>
              <a:rPr lang="cs-CZ" sz="1600" dirty="0"/>
              <a:t>Počet opakování testu při jednom testování.</a:t>
            </a:r>
          </a:p>
          <a:p>
            <a:pPr lvl="1" algn="just"/>
            <a:r>
              <a:rPr lang="cs-CZ" sz="1600" dirty="0"/>
              <a:t>Zátěž 5.3, 6.7, 8.0, ale i 9.8 </a:t>
            </a:r>
            <a:r>
              <a:rPr lang="cs-CZ" altLang="cs-CZ" sz="1600" dirty="0" err="1"/>
              <a:t>Nm</a:t>
            </a:r>
            <a:r>
              <a:rPr lang="cs-CZ" altLang="cs-CZ" sz="1600" dirty="0"/>
              <a:t>/kg</a:t>
            </a:r>
            <a:r>
              <a:rPr lang="cs-CZ" sz="1600" dirty="0"/>
              <a:t>  v závislosti na věku testovaného</a:t>
            </a:r>
          </a:p>
          <a:p>
            <a:pPr lvl="1"/>
            <a:endParaRPr lang="cs-CZ" sz="1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30783" y="707568"/>
            <a:ext cx="3024644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s-CZ" sz="800" dirty="0" err="1">
                <a:hlinkClick r:id="rId2"/>
              </a:rPr>
              <a:t>Wingate</a:t>
            </a:r>
            <a:r>
              <a:rPr lang="cs-CZ" sz="800" dirty="0">
                <a:hlinkClick r:id="rId2"/>
              </a:rPr>
              <a:t> Institute </a:t>
            </a:r>
            <a:r>
              <a:rPr lang="cs-CZ" sz="800" dirty="0"/>
              <a:t>(</a:t>
            </a:r>
            <a:r>
              <a:rPr lang="cs-CZ" sz="800" dirty="0" err="1"/>
              <a:t>Orde</a:t>
            </a:r>
            <a:r>
              <a:rPr lang="cs-CZ" sz="800" dirty="0"/>
              <a:t> </a:t>
            </a:r>
            <a:r>
              <a:rPr lang="cs-CZ" sz="800" dirty="0" err="1"/>
              <a:t>Wingate</a:t>
            </a:r>
            <a:r>
              <a:rPr lang="cs-CZ" sz="800" dirty="0"/>
              <a:t> Institute </a:t>
            </a:r>
            <a:r>
              <a:rPr lang="cs-CZ" sz="800" dirty="0" err="1"/>
              <a:t>for</a:t>
            </a:r>
            <a:r>
              <a:rPr lang="cs-CZ" sz="800" dirty="0"/>
              <a:t> </a:t>
            </a:r>
            <a:r>
              <a:rPr lang="cs-CZ" sz="800" dirty="0" err="1"/>
              <a:t>Physical</a:t>
            </a:r>
            <a:r>
              <a:rPr lang="cs-CZ" sz="800" dirty="0"/>
              <a:t> </a:t>
            </a:r>
            <a:r>
              <a:rPr lang="cs-CZ" sz="800" dirty="0" err="1"/>
              <a:t>Education</a:t>
            </a:r>
            <a:r>
              <a:rPr lang="cs-CZ" sz="800" dirty="0"/>
              <a:t> and </a:t>
            </a:r>
            <a:r>
              <a:rPr lang="cs-CZ" sz="800" dirty="0" err="1"/>
              <a:t>Sports</a:t>
            </a:r>
            <a:r>
              <a:rPr lang="cs-CZ" sz="800" dirty="0"/>
              <a:t>) byl založen v roce 1957 a pojmenován po gen. </a:t>
            </a:r>
            <a:r>
              <a:rPr lang="cs-CZ" sz="800" dirty="0" err="1"/>
              <a:t>Orde</a:t>
            </a:r>
            <a:r>
              <a:rPr lang="cs-CZ" sz="800" dirty="0"/>
              <a:t> </a:t>
            </a:r>
            <a:r>
              <a:rPr lang="cs-CZ" sz="800" dirty="0" err="1"/>
              <a:t>Wingate</a:t>
            </a:r>
            <a:r>
              <a:rPr lang="cs-CZ" sz="800" dirty="0"/>
              <a:t>. Slouží jako základna mnoha izraelských sportovních týmů a vojenské výcvikové středisko. Gen. </a:t>
            </a:r>
            <a:r>
              <a:rPr lang="cs-CZ" sz="800" dirty="0" err="1"/>
              <a:t>Orde</a:t>
            </a:r>
            <a:r>
              <a:rPr lang="cs-CZ" sz="800" dirty="0"/>
              <a:t> </a:t>
            </a:r>
            <a:r>
              <a:rPr lang="cs-CZ" sz="800" dirty="0" err="1"/>
              <a:t>Wingate</a:t>
            </a:r>
            <a:r>
              <a:rPr lang="cs-CZ" sz="800" dirty="0"/>
              <a:t> byl britský důstojník přidělený v roce 1936 do britské mandatorní </a:t>
            </a:r>
            <a:r>
              <a:rPr lang="cs-CZ" sz="800" dirty="0" err="1"/>
              <a:t>Pelestiny</a:t>
            </a:r>
            <a:r>
              <a:rPr lang="cs-CZ" sz="800" dirty="0"/>
              <a:t>. Podporoval Sionismus. Založil malé bojové skupiny Židovských komand a pomohl tam potlačit Arabské revoluční snahy. Zakladatel a první vůdce </a:t>
            </a:r>
            <a:r>
              <a:rPr lang="cs-CZ" sz="800" dirty="0" err="1"/>
              <a:t>Special</a:t>
            </a:r>
            <a:r>
              <a:rPr lang="cs-CZ" sz="800" dirty="0"/>
              <a:t> Night </a:t>
            </a:r>
            <a:r>
              <a:rPr lang="cs-CZ" sz="800" dirty="0" err="1"/>
              <a:t>Squads</a:t>
            </a:r>
            <a:r>
              <a:rPr lang="cs-CZ" sz="800" dirty="0"/>
              <a:t> (jejichž členem byt například i </a:t>
            </a:r>
            <a:r>
              <a:rPr lang="cs-CZ" sz="800" dirty="0" err="1"/>
              <a:t>Moshe</a:t>
            </a:r>
            <a:r>
              <a:rPr lang="cs-CZ" sz="800" dirty="0"/>
              <a:t> </a:t>
            </a:r>
            <a:r>
              <a:rPr lang="cs-CZ" sz="800" dirty="0" err="1"/>
              <a:t>Dyan</a:t>
            </a:r>
            <a:r>
              <a:rPr lang="cs-CZ" sz="800" dirty="0"/>
              <a:t> nebo </a:t>
            </a:r>
            <a:r>
              <a:rPr lang="cs-CZ" sz="800" dirty="0" err="1"/>
              <a:t>Yigal</a:t>
            </a:r>
            <a:r>
              <a:rPr lang="cs-CZ" sz="800" dirty="0"/>
              <a:t> </a:t>
            </a:r>
            <a:r>
              <a:rPr lang="cs-CZ" sz="800" dirty="0" err="1"/>
              <a:t>Allon</a:t>
            </a:r>
            <a:r>
              <a:rPr lang="cs-CZ" sz="800" dirty="0"/>
              <a:t>), jejichž praktiky, jakkoli efektivní však nebyly vždy eticky obhajitelné. SNS byli prakticky palestinskou obdobou </a:t>
            </a:r>
            <a:r>
              <a:rPr lang="cs-CZ" sz="800" dirty="0" err="1"/>
              <a:t>Ghurků</a:t>
            </a:r>
            <a:r>
              <a:rPr lang="cs-CZ" sz="800" dirty="0"/>
              <a:t> či Black and </a:t>
            </a:r>
            <a:r>
              <a:rPr lang="cs-CZ" sz="800" dirty="0" err="1"/>
              <a:t>Tans</a:t>
            </a:r>
            <a:r>
              <a:rPr lang="cs-CZ" sz="800" dirty="0"/>
              <a:t> v Severním Irsku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167480" y="140881"/>
            <a:ext cx="488794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s-CZ" sz="800" dirty="0" err="1"/>
              <a:t>Cummingův</a:t>
            </a:r>
            <a:r>
              <a:rPr lang="cs-CZ" sz="800" dirty="0"/>
              <a:t> test - spočívá ve šlapání na bicyklovém ergometru s maximální rychlostí a nastaveným odporem (podle hmotnosti) po dobu 30 sekund, počítá se počet otáček v nejrychlejším 5 sekundovém úseku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146" y="2624128"/>
            <a:ext cx="1740191" cy="230970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0543707" y="4922364"/>
            <a:ext cx="1521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https://en.wikipedia.org/wiki/Orde_Wingate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714" y="2633671"/>
            <a:ext cx="2148525" cy="1459811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8030647" y="4077748"/>
            <a:ext cx="2114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http://warfarehistorynetwork.com/daily/wwii/orde-wingate-and-his-chindits-pioneered-guerrilla-warfare/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9828" y="4985345"/>
            <a:ext cx="2410633" cy="1751727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8122888" y="6555377"/>
            <a:ext cx="31430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/>
              <a:t>http://www.wingate.org.il/Index.asp?CategoryID=478&amp;ArticleID=661</a:t>
            </a:r>
          </a:p>
        </p:txBody>
      </p:sp>
    </p:spTree>
    <p:extLst>
      <p:ext uri="{BB962C8B-B14F-4D97-AF65-F5344CB8AC3E}">
        <p14:creationId xmlns:p14="http://schemas.microsoft.com/office/powerpoint/2010/main" val="1369001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7336" y="530932"/>
            <a:ext cx="6544112" cy="929825"/>
          </a:xfrm>
        </p:spPr>
        <p:txBody>
          <a:bodyPr>
            <a:normAutofit fontScale="90000"/>
          </a:bodyPr>
          <a:lstStyle/>
          <a:p>
            <a:r>
              <a:rPr lang="cs-CZ" sz="4000" dirty="0" err="1"/>
              <a:t>Wingate</a:t>
            </a:r>
            <a:r>
              <a:rPr lang="cs-CZ" sz="4000" dirty="0"/>
              <a:t> test – anaerobní</a:t>
            </a:r>
            <a:br>
              <a:rPr lang="cs-CZ" dirty="0"/>
            </a:br>
            <a:r>
              <a:rPr lang="cs-CZ" sz="2000" i="1" dirty="0"/>
              <a:t>též znám jako </a:t>
            </a:r>
            <a:r>
              <a:rPr lang="cs-CZ" sz="2000" i="1" dirty="0" err="1"/>
              <a:t>Wingate</a:t>
            </a:r>
            <a:r>
              <a:rPr lang="cs-CZ" sz="2000" i="1" dirty="0"/>
              <a:t> </a:t>
            </a:r>
            <a:r>
              <a:rPr lang="cs-CZ" sz="2000" i="1" dirty="0" err="1"/>
              <a:t>anaerobic</a:t>
            </a:r>
            <a:r>
              <a:rPr lang="cs-CZ" sz="2000" i="1" dirty="0"/>
              <a:t> test </a:t>
            </a:r>
            <a:r>
              <a:rPr lang="cs-CZ" sz="2000" i="1" dirty="0" err="1"/>
              <a:t>WAnT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0392" y="1441514"/>
            <a:ext cx="10510495" cy="4088887"/>
          </a:xfrm>
        </p:spPr>
        <p:txBody>
          <a:bodyPr>
            <a:normAutofit/>
          </a:bodyPr>
          <a:lstStyle/>
          <a:p>
            <a:r>
              <a:rPr lang="cs-CZ" sz="1400" dirty="0"/>
              <a:t>Počítané hodnoty:</a:t>
            </a:r>
          </a:p>
          <a:p>
            <a:pPr lvl="1"/>
            <a:r>
              <a:rPr lang="cs-CZ" sz="1400" dirty="0"/>
              <a:t>Maximální výkon</a:t>
            </a:r>
          </a:p>
          <a:p>
            <a:pPr lvl="2"/>
            <a:r>
              <a:rPr lang="cs-CZ" sz="1400" dirty="0"/>
              <a:t>Ideálně měřený v prvních 5 s. jako </a:t>
            </a:r>
          </a:p>
          <a:p>
            <a:pPr lvl="1"/>
            <a:r>
              <a:rPr lang="cs-CZ" sz="1400" dirty="0"/>
              <a:t>Maximální výkon na kg hmotnosti</a:t>
            </a:r>
          </a:p>
          <a:p>
            <a:pPr lvl="1"/>
            <a:r>
              <a:rPr lang="cs-CZ" sz="1400" dirty="0"/>
              <a:t>Index únavy – procentuální ztráta výkonu v průběhu testu</a:t>
            </a:r>
          </a:p>
          <a:p>
            <a:pPr lvl="1"/>
            <a:r>
              <a:rPr lang="cs-CZ" sz="1400" dirty="0"/>
              <a:t>Anaerobní kapacita – celková práce odvedená v průběhu testu</a:t>
            </a:r>
          </a:p>
          <a:p>
            <a:r>
              <a:rPr lang="cs-CZ" sz="1400" dirty="0"/>
              <a:t>Možné vlivy:</a:t>
            </a:r>
          </a:p>
          <a:p>
            <a:pPr lvl="1"/>
            <a:r>
              <a:rPr lang="cs-CZ" sz="1400" dirty="0"/>
              <a:t>Použití rozdílných ergometrů</a:t>
            </a:r>
          </a:p>
          <a:p>
            <a:pPr lvl="1"/>
            <a:r>
              <a:rPr lang="cs-CZ" sz="1400" dirty="0"/>
              <a:t>Vliv cirkadiálního rytmu (vyšší výkon v pozdním odpoledni než brzo ráno) </a:t>
            </a:r>
            <a:r>
              <a:rPr lang="cs-CZ" sz="1400" i="1" dirty="0"/>
              <a:t>(</a:t>
            </a:r>
            <a:r>
              <a:rPr lang="cs-CZ" sz="1400" i="1" dirty="0" err="1"/>
              <a:t>Lericollais</a:t>
            </a:r>
            <a:r>
              <a:rPr lang="cs-CZ" sz="1400" i="1" dirty="0"/>
              <a:t>, 2010)</a:t>
            </a:r>
          </a:p>
          <a:p>
            <a:pPr lvl="1"/>
            <a:r>
              <a:rPr lang="cs-CZ" sz="1400" dirty="0"/>
              <a:t>Emocionální motivace (</a:t>
            </a:r>
            <a:r>
              <a:rPr lang="cs-CZ" sz="1400" i="1" dirty="0"/>
              <a:t>Bar-Or, 1987</a:t>
            </a:r>
            <a:r>
              <a:rPr lang="cs-CZ" sz="1400" dirty="0"/>
              <a:t>)</a:t>
            </a:r>
          </a:p>
          <a:p>
            <a:pPr lvl="1"/>
            <a:r>
              <a:rPr lang="cs-CZ" sz="1400" dirty="0"/>
              <a:t>15 minutová zahřívací fáze zvyšuje o 7% průměrný výkon, zatímco na maximální výkon nemá žádný dopad (</a:t>
            </a:r>
            <a:r>
              <a:rPr lang="cs-CZ" sz="1400" dirty="0" err="1"/>
              <a:t>Inbar</a:t>
            </a:r>
            <a:r>
              <a:rPr lang="cs-CZ" sz="1400" dirty="0"/>
              <a:t>, 1975)</a:t>
            </a:r>
          </a:p>
        </p:txBody>
      </p:sp>
      <p:pic>
        <p:nvPicPr>
          <p:cNvPr id="5" name="Grafický 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84727" y="2214887"/>
            <a:ext cx="782260" cy="31290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73652" y="6150114"/>
            <a:ext cx="11354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dirty="0" err="1"/>
              <a:t>Lericollais</a:t>
            </a:r>
            <a:r>
              <a:rPr lang="en-US" sz="800" i="1" dirty="0"/>
              <a:t>, R; Gauthier, A; </a:t>
            </a:r>
            <a:r>
              <a:rPr lang="en-US" sz="800" i="1" dirty="0" err="1"/>
              <a:t>Bessot</a:t>
            </a:r>
            <a:r>
              <a:rPr lang="en-US" sz="800" i="1" dirty="0"/>
              <a:t>, N; </a:t>
            </a:r>
            <a:r>
              <a:rPr lang="en-US" sz="800" i="1" dirty="0" err="1"/>
              <a:t>Davenne</a:t>
            </a:r>
            <a:r>
              <a:rPr lang="en-US" sz="800" i="1" dirty="0"/>
              <a:t>, D (2010). "Diurnal evolution of cycling biomechanical parameters during a 60-s Wingate test". Scandinavian Journal of Medicine and Science in Sports. </a:t>
            </a:r>
            <a:r>
              <a:rPr lang="en-US" sz="800" b="1" i="1" dirty="0"/>
              <a:t>21</a:t>
            </a:r>
            <a:r>
              <a:rPr lang="en-US" sz="800" i="1" dirty="0"/>
              <a:t>: 1–9. </a:t>
            </a:r>
            <a:r>
              <a:rPr lang="en-US" sz="800" i="1" dirty="0">
                <a:hlinkClick r:id="rId5"/>
              </a:rPr>
              <a:t>doi:10.1111/j.1600-0838.2010.01172.x</a:t>
            </a:r>
            <a:endParaRPr lang="cs-CZ" sz="800" i="1" dirty="0"/>
          </a:p>
          <a:p>
            <a:r>
              <a:rPr lang="en-US" sz="800" b="1" i="1" dirty="0"/>
              <a:t>Bar-Or</a:t>
            </a:r>
            <a:r>
              <a:rPr lang="en-US" sz="800" i="1" dirty="0"/>
              <a:t>, O (1987). "The Wingate anaerobic test: An update on methodology, reliability and validity". Sports Medicine. </a:t>
            </a:r>
            <a:r>
              <a:rPr lang="en-US" sz="800" b="1" i="1" dirty="0"/>
              <a:t>4</a:t>
            </a:r>
            <a:r>
              <a:rPr lang="en-US" sz="800" i="1" dirty="0"/>
              <a:t>: 381–394. </a:t>
            </a:r>
            <a:r>
              <a:rPr lang="en-US" sz="800" i="1" dirty="0">
                <a:hlinkClick r:id="rId6"/>
              </a:rPr>
              <a:t>doi:10.2165/00007256-198704060-00001</a:t>
            </a:r>
            <a:endParaRPr lang="cs-CZ" sz="800" i="1" dirty="0"/>
          </a:p>
          <a:p>
            <a:r>
              <a:rPr lang="cs-CZ" sz="800" b="1" i="1" dirty="0"/>
              <a:t>I</a:t>
            </a:r>
            <a:r>
              <a:rPr lang="en-US" sz="800" b="1" i="1" dirty="0" err="1"/>
              <a:t>nbar</a:t>
            </a:r>
            <a:r>
              <a:rPr lang="en-US" sz="800" i="1" dirty="0"/>
              <a:t>, O; Bar-Or, O (1975). "The effects of intermittent warm-up on 7-9 year-old boys". European Journal of Applied Physiology. </a:t>
            </a:r>
            <a:r>
              <a:rPr lang="en-US" sz="800" b="1" i="1" dirty="0"/>
              <a:t>34</a:t>
            </a:r>
            <a:r>
              <a:rPr lang="en-US" sz="800" i="1" dirty="0"/>
              <a:t>: 81–89. </a:t>
            </a:r>
            <a:r>
              <a:rPr lang="en-US" sz="800" i="1" dirty="0">
                <a:hlinkClick r:id="rId7"/>
              </a:rPr>
              <a:t>doi:10.1007/bf00999919</a:t>
            </a:r>
            <a:endParaRPr lang="cs-CZ" sz="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101595" y="530932"/>
            <a:ext cx="25826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Prováděn na:</a:t>
            </a:r>
          </a:p>
          <a:p>
            <a:pPr marL="285750" indent="-285750">
              <a:buFontTx/>
              <a:buChar char="-"/>
            </a:pPr>
            <a:r>
              <a:rPr lang="cs-CZ" dirty="0" err="1"/>
              <a:t>byciklovém</a:t>
            </a:r>
            <a:r>
              <a:rPr lang="cs-CZ" dirty="0"/>
              <a:t> ergometru</a:t>
            </a:r>
          </a:p>
          <a:p>
            <a:pPr marL="285750" indent="-285750">
              <a:buFontTx/>
              <a:buChar char="-"/>
            </a:pPr>
            <a:r>
              <a:rPr lang="cs-CZ" dirty="0"/>
              <a:t>Klikovém ergometru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9116009" y="506650"/>
            <a:ext cx="985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8"/>
              </a:rPr>
              <a:t>Video</a:t>
            </a:r>
            <a:endParaRPr lang="cs-CZ" dirty="0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78038"/>
              </p:ext>
            </p:extLst>
          </p:nvPr>
        </p:nvGraphicFramePr>
        <p:xfrm>
          <a:off x="7239699" y="2061227"/>
          <a:ext cx="4552078" cy="1502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r:id="rId9" imgW="9002880" imgH="2971080" progId="">
                  <p:embed/>
                </p:oleObj>
              </mc:Choice>
              <mc:Fallback>
                <p:oleObj r:id="rId9" imgW="9002880" imgH="29710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239699" y="2061227"/>
                        <a:ext cx="4552078" cy="1502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7147420" y="3563870"/>
            <a:ext cx="44881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https://www.mtb-mag.com/espressioni-di-forza-in-mtb-parte-2-che-tipo-di-biker-sono/</a:t>
            </a:r>
          </a:p>
        </p:txBody>
      </p:sp>
    </p:spTree>
    <p:extLst>
      <p:ext uri="{BB962C8B-B14F-4D97-AF65-F5344CB8AC3E}">
        <p14:creationId xmlns:p14="http://schemas.microsoft.com/office/powerpoint/2010/main" val="210590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0165" y="264322"/>
            <a:ext cx="8534400" cy="1507067"/>
          </a:xfrm>
        </p:spPr>
        <p:txBody>
          <a:bodyPr>
            <a:noAutofit/>
          </a:bodyPr>
          <a:lstStyle/>
          <a:p>
            <a:r>
              <a:rPr lang="cs-CZ" dirty="0" err="1"/>
              <a:t>Wingate</a:t>
            </a:r>
            <a:r>
              <a:rPr lang="cs-CZ" dirty="0"/>
              <a:t> test – anaerobní</a:t>
            </a:r>
            <a:br>
              <a:rPr lang="cs-CZ" dirty="0"/>
            </a:br>
            <a:r>
              <a:rPr lang="cs-CZ" sz="1800" i="1" dirty="0"/>
              <a:t>též znám jako </a:t>
            </a:r>
            <a:r>
              <a:rPr lang="cs-CZ" sz="1800" i="1" dirty="0" err="1"/>
              <a:t>Wingate</a:t>
            </a:r>
            <a:r>
              <a:rPr lang="cs-CZ" sz="1800" i="1" dirty="0"/>
              <a:t> </a:t>
            </a:r>
            <a:r>
              <a:rPr lang="cs-CZ" sz="1800" i="1" dirty="0" err="1"/>
              <a:t>anaerobic</a:t>
            </a:r>
            <a:r>
              <a:rPr lang="cs-CZ" sz="1800" i="1" dirty="0"/>
              <a:t> test </a:t>
            </a:r>
            <a:r>
              <a:rPr lang="cs-CZ" sz="1800" i="1" dirty="0" err="1"/>
              <a:t>WAnT</a:t>
            </a:r>
            <a:endParaRPr lang="cs-CZ" sz="18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3054790"/>
              </p:ext>
            </p:extLst>
          </p:nvPr>
        </p:nvGraphicFramePr>
        <p:xfrm>
          <a:off x="9126585" y="1616923"/>
          <a:ext cx="2620913" cy="3842774"/>
        </p:xfrm>
        <a:graphic>
          <a:graphicData uri="http://schemas.openxmlformats.org/drawingml/2006/table">
            <a:tbl>
              <a:tblPr/>
              <a:tblGrid>
                <a:gridCol w="1202789">
                  <a:extLst>
                    <a:ext uri="{9D8B030D-6E8A-4147-A177-3AD203B41FA5}">
                      <a16:colId xmlns:a16="http://schemas.microsoft.com/office/drawing/2014/main" val="1398780889"/>
                    </a:ext>
                  </a:extLst>
                </a:gridCol>
                <a:gridCol w="659459">
                  <a:extLst>
                    <a:ext uri="{9D8B030D-6E8A-4147-A177-3AD203B41FA5}">
                      <a16:colId xmlns:a16="http://schemas.microsoft.com/office/drawing/2014/main" val="3718275394"/>
                    </a:ext>
                  </a:extLst>
                </a:gridCol>
                <a:gridCol w="758665">
                  <a:extLst>
                    <a:ext uri="{9D8B030D-6E8A-4147-A177-3AD203B41FA5}">
                      <a16:colId xmlns:a16="http://schemas.microsoft.com/office/drawing/2014/main" val="2954672181"/>
                    </a:ext>
                  </a:extLst>
                </a:gridCol>
              </a:tblGrid>
              <a:tr h="29619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 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Muži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Ženy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842482"/>
                  </a:ext>
                </a:extLst>
              </a:tr>
              <a:tr h="588518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percentil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W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W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909904"/>
                  </a:ext>
                </a:extLst>
              </a:tr>
              <a:tr h="326024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822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560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082197"/>
                  </a:ext>
                </a:extLst>
              </a:tr>
              <a:tr h="326024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777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527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233714"/>
                  </a:ext>
                </a:extLst>
              </a:tr>
              <a:tr h="326024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757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505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767666"/>
                  </a:ext>
                </a:extLst>
              </a:tr>
              <a:tr h="326024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721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480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921788"/>
                  </a:ext>
                </a:extLst>
              </a:tr>
              <a:tr h="326024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50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689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449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481893"/>
                  </a:ext>
                </a:extLst>
              </a:tr>
              <a:tr h="326024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60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671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432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464501"/>
                  </a:ext>
                </a:extLst>
              </a:tr>
              <a:tr h="326024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70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656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399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164259"/>
                  </a:ext>
                </a:extLst>
              </a:tr>
              <a:tr h="326024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80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618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376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618843"/>
                  </a:ext>
                </a:extLst>
              </a:tr>
              <a:tr h="326024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90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570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353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404821"/>
                  </a:ext>
                </a:extLst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518290"/>
              </p:ext>
            </p:extLst>
          </p:nvPr>
        </p:nvGraphicFramePr>
        <p:xfrm>
          <a:off x="6579326" y="1616923"/>
          <a:ext cx="2547259" cy="3827606"/>
        </p:xfrm>
        <a:graphic>
          <a:graphicData uri="http://schemas.openxmlformats.org/drawingml/2006/table">
            <a:tbl>
              <a:tblPr/>
              <a:tblGrid>
                <a:gridCol w="1000385">
                  <a:extLst>
                    <a:ext uri="{9D8B030D-6E8A-4147-A177-3AD203B41FA5}">
                      <a16:colId xmlns:a16="http://schemas.microsoft.com/office/drawing/2014/main" val="252092249"/>
                    </a:ext>
                  </a:extLst>
                </a:gridCol>
                <a:gridCol w="697788">
                  <a:extLst>
                    <a:ext uri="{9D8B030D-6E8A-4147-A177-3AD203B41FA5}">
                      <a16:colId xmlns:a16="http://schemas.microsoft.com/office/drawing/2014/main" val="797829423"/>
                    </a:ext>
                  </a:extLst>
                </a:gridCol>
                <a:gridCol w="849086">
                  <a:extLst>
                    <a:ext uri="{9D8B030D-6E8A-4147-A177-3AD203B41FA5}">
                      <a16:colId xmlns:a16="http://schemas.microsoft.com/office/drawing/2014/main" val="1989822623"/>
                    </a:ext>
                  </a:extLst>
                </a:gridCol>
              </a:tblGrid>
              <a:tr h="325424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 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Muži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Ženy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871956"/>
                  </a:ext>
                </a:extLst>
              </a:tr>
              <a:tr h="573366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percentil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W/Kg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W/Kg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865557"/>
                  </a:ext>
                </a:extLst>
              </a:tr>
              <a:tr h="325424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10.89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9.02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766034"/>
                  </a:ext>
                </a:extLst>
              </a:tr>
              <a:tr h="325424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10.39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8.83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148466"/>
                  </a:ext>
                </a:extLst>
              </a:tr>
              <a:tr h="325424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10.20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8.53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32830"/>
                  </a:ext>
                </a:extLst>
              </a:tr>
              <a:tr h="325424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9.80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8.14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118899"/>
                  </a:ext>
                </a:extLst>
              </a:tr>
              <a:tr h="325424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50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9.22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7.65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718216"/>
                  </a:ext>
                </a:extLst>
              </a:tr>
              <a:tr h="325424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60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8.92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6.96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434423"/>
                  </a:ext>
                </a:extLst>
              </a:tr>
              <a:tr h="325424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70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8.53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6.86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132757"/>
                  </a:ext>
                </a:extLst>
              </a:tr>
              <a:tr h="325424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80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8.24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6.57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17224"/>
                  </a:ext>
                </a:extLst>
              </a:tr>
              <a:tr h="325424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90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7.06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5.98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659358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6466435" y="5444527"/>
            <a:ext cx="2681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(Maud and </a:t>
            </a:r>
            <a:r>
              <a:rPr lang="cs-CZ" sz="1400" dirty="0" err="1"/>
              <a:t>Shultz</a:t>
            </a:r>
            <a:r>
              <a:rPr lang="cs-CZ" sz="1400" dirty="0"/>
              <a:t>, 1998)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9668" y="6443951"/>
            <a:ext cx="11530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MAUD, P.J. and SHULTZ, B.B. (1998) Norms for the Wingate anaerobic test with comparison to another similar test. </a:t>
            </a:r>
            <a:r>
              <a:rPr lang="en-US" sz="800" i="1" dirty="0"/>
              <a:t>Res Q </a:t>
            </a:r>
            <a:r>
              <a:rPr lang="en-US" sz="800" i="1" dirty="0" err="1"/>
              <a:t>Exerc</a:t>
            </a:r>
            <a:r>
              <a:rPr lang="en-US" sz="800" i="1" dirty="0"/>
              <a:t> Sport,</a:t>
            </a:r>
            <a:r>
              <a:rPr lang="en-US" sz="800" dirty="0"/>
              <a:t> 60 (2), p. 144-151.</a:t>
            </a:r>
            <a:endParaRPr lang="cs-CZ" sz="800" dirty="0"/>
          </a:p>
          <a:p>
            <a:r>
              <a:rPr lang="cs-CZ" sz="800" cap="all" dirty="0"/>
              <a:t>Heller, J. (</a:t>
            </a:r>
            <a:r>
              <a:rPr lang="cs-CZ" sz="800" dirty="0"/>
              <a:t>1999): </a:t>
            </a:r>
            <a:r>
              <a:rPr lang="cs-CZ" sz="800" i="1" dirty="0"/>
              <a:t>Stanovení anaerobní zdatnosti </a:t>
            </a:r>
            <a:r>
              <a:rPr lang="cs-CZ" sz="800" i="1" dirty="0" err="1"/>
              <a:t>Wingate</a:t>
            </a:r>
            <a:r>
              <a:rPr lang="cs-CZ" sz="800" i="1" dirty="0"/>
              <a:t> testem: Srovnání výsledků u různých skupin populace.</a:t>
            </a:r>
            <a:r>
              <a:rPr lang="cs-CZ" sz="800" dirty="0"/>
              <a:t> In: International </a:t>
            </a:r>
            <a:r>
              <a:rPr lang="cs-CZ" sz="800" dirty="0" err="1"/>
              <a:t>Conference</a:t>
            </a:r>
            <a:r>
              <a:rPr lang="cs-CZ" sz="800" dirty="0"/>
              <a:t> </a:t>
            </a:r>
            <a:r>
              <a:rPr lang="cs-CZ" sz="800" dirty="0" err="1"/>
              <a:t>Movement</a:t>
            </a:r>
            <a:r>
              <a:rPr lang="cs-CZ" sz="800" dirty="0"/>
              <a:t> and </a:t>
            </a:r>
            <a:r>
              <a:rPr lang="cs-CZ" sz="800" dirty="0" err="1"/>
              <a:t>Health</a:t>
            </a:r>
            <a:r>
              <a:rPr lang="cs-CZ" sz="800" dirty="0"/>
              <a:t>. Olomouc</a:t>
            </a: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891357"/>
              </p:ext>
            </p:extLst>
          </p:nvPr>
        </p:nvGraphicFramePr>
        <p:xfrm>
          <a:off x="380047" y="1616924"/>
          <a:ext cx="6107839" cy="2611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r:id="rId3" imgW="11555280" imgH="4939560" progId="">
                  <p:embed/>
                </p:oleObj>
              </mc:Choice>
              <mc:Fallback>
                <p:oleObj r:id="rId3" imgW="11555280" imgH="49395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047" y="1616924"/>
                        <a:ext cx="6107839" cy="2611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288606" y="4231128"/>
            <a:ext cx="1672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(Heller, 1999)</a:t>
            </a:r>
          </a:p>
        </p:txBody>
      </p:sp>
    </p:spTree>
    <p:extLst>
      <p:ext uri="{BB962C8B-B14F-4D97-AF65-F5344CB8AC3E}">
        <p14:creationId xmlns:p14="http://schemas.microsoft.com/office/powerpoint/2010/main" val="2709879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707674" cy="1325563"/>
          </a:xfrm>
        </p:spPr>
        <p:txBody>
          <a:bodyPr>
            <a:normAutofit fontScale="90000"/>
          </a:bodyPr>
          <a:lstStyle/>
          <a:p>
            <a:r>
              <a:rPr lang="cs-CZ" sz="4000" dirty="0" err="1"/>
              <a:t>Conconi</a:t>
            </a:r>
            <a:r>
              <a:rPr lang="cs-CZ" sz="4000" dirty="0"/>
              <a:t> test</a:t>
            </a:r>
            <a:br>
              <a:rPr lang="cs-CZ" dirty="0"/>
            </a:br>
            <a:r>
              <a:rPr lang="cs-CZ" sz="2000" i="1" dirty="0"/>
              <a:t>též znám jako ramp test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9266" y="1806468"/>
            <a:ext cx="4488111" cy="2357149"/>
          </a:xfrm>
        </p:spPr>
        <p:txBody>
          <a:bodyPr>
            <a:normAutofit/>
          </a:bodyPr>
          <a:lstStyle/>
          <a:p>
            <a:r>
              <a:rPr lang="cs-CZ" sz="1400" b="1" dirty="0" err="1"/>
              <a:t>Conconiho</a:t>
            </a:r>
            <a:r>
              <a:rPr lang="cs-CZ" sz="1400" b="1" dirty="0"/>
              <a:t> test je </a:t>
            </a:r>
            <a:r>
              <a:rPr lang="cs-CZ" sz="1400" b="1" dirty="0" err="1"/>
              <a:t>teréním</a:t>
            </a:r>
            <a:r>
              <a:rPr lang="cs-CZ" sz="1400" b="1" dirty="0"/>
              <a:t> testem</a:t>
            </a:r>
            <a:r>
              <a:rPr lang="cs-CZ" sz="1400" dirty="0"/>
              <a:t>, kterým lze částečně nahradit </a:t>
            </a:r>
            <a:r>
              <a:rPr lang="cs-CZ" sz="1400" dirty="0" err="1"/>
              <a:t>spiroergometrické</a:t>
            </a:r>
            <a:r>
              <a:rPr lang="cs-CZ" sz="1400" dirty="0"/>
              <a:t> vyšetření pro určení anaerobního prahu (ANP).</a:t>
            </a:r>
          </a:p>
          <a:p>
            <a:r>
              <a:rPr lang="cs-CZ" sz="1400" dirty="0"/>
              <a:t>Test je založen na lineární závislosti vyjádřené mezi </a:t>
            </a:r>
            <a:r>
              <a:rPr lang="cs-CZ" sz="1400" b="1" dirty="0"/>
              <a:t>rychlostí pohybu </a:t>
            </a:r>
            <a:r>
              <a:rPr lang="cs-CZ" sz="1400" dirty="0"/>
              <a:t>(na ose x) a </a:t>
            </a:r>
            <a:r>
              <a:rPr lang="cs-CZ" sz="1400" b="1" dirty="0"/>
              <a:t>velikostí srdeční frekvence </a:t>
            </a:r>
            <a:r>
              <a:rPr lang="cs-CZ" sz="1400" dirty="0"/>
              <a:t>(osa y) až do určité hodnoty, kdy dojde k odklonu křivky od lineární závislosti. V tomto bodě je dosaženo </a:t>
            </a:r>
            <a:r>
              <a:rPr lang="cs-CZ" sz="1400" i="1" dirty="0"/>
              <a:t>cirkulačního/anaerobního prahu</a:t>
            </a:r>
            <a:r>
              <a:rPr lang="cs-CZ" sz="1400" dirty="0"/>
              <a:t>. </a:t>
            </a:r>
            <a:r>
              <a:rPr lang="cs-CZ" sz="1400" i="1" dirty="0"/>
              <a:t>Aerobní práh</a:t>
            </a:r>
            <a:r>
              <a:rPr lang="cs-CZ" sz="1400" dirty="0"/>
              <a:t> lze dopočítat jako ANP -15%.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439023" y="193871"/>
            <a:ext cx="3326674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800" b="1" dirty="0"/>
              <a:t>Francesco </a:t>
            </a:r>
            <a:r>
              <a:rPr lang="cs-CZ" sz="800" b="1" dirty="0" err="1"/>
              <a:t>Conconi</a:t>
            </a:r>
            <a:r>
              <a:rPr lang="cs-CZ" sz="800" b="1" dirty="0"/>
              <a:t> </a:t>
            </a:r>
            <a:r>
              <a:rPr lang="cs-CZ" sz="800" dirty="0"/>
              <a:t>(* 1935 </a:t>
            </a:r>
            <a:r>
              <a:rPr lang="cs-CZ" sz="800" dirty="0" err="1"/>
              <a:t>Como</a:t>
            </a:r>
            <a:r>
              <a:rPr lang="cs-CZ" sz="800" dirty="0"/>
              <a:t>, Itálie) Sportovní lékař a vědec. Profesor na Univerzitě ve Ferraře, vedoucí Biomedicínského výzkumného sportovního centra. Znám pro svůj výzkum v oblasti dopingu (jak jeho odhalování, tak možnosti aplikace bez pozitivních testů v polovině 90. let – EPO. Bral peníze od Olympijské federace na výzkum odhalování EPO i od cyklistů za podávání EPO) a anaerobního prahu. Taktéž znám pro přípravu Francesca Mosera na </a:t>
            </a:r>
            <a:r>
              <a:rPr lang="cs-CZ" sz="800" dirty="0" err="1"/>
              <a:t>World</a:t>
            </a:r>
            <a:r>
              <a:rPr lang="cs-CZ" sz="800" dirty="0"/>
              <a:t> </a:t>
            </a:r>
            <a:r>
              <a:rPr lang="cs-CZ" sz="800" dirty="0" err="1"/>
              <a:t>Hour</a:t>
            </a:r>
            <a:r>
              <a:rPr lang="cs-CZ" sz="800" dirty="0"/>
              <a:t> </a:t>
            </a:r>
            <a:r>
              <a:rPr lang="cs-CZ" sz="800" dirty="0" err="1"/>
              <a:t>Record</a:t>
            </a:r>
            <a:r>
              <a:rPr lang="cs-CZ" sz="800" dirty="0"/>
              <a:t> v roce 1984.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833606" y="194625"/>
            <a:ext cx="3025291" cy="11995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800" b="1" dirty="0" err="1"/>
              <a:t>World</a:t>
            </a:r>
            <a:r>
              <a:rPr lang="cs-CZ" sz="800" b="1" dirty="0"/>
              <a:t> </a:t>
            </a:r>
            <a:r>
              <a:rPr lang="cs-CZ" sz="800" b="1" dirty="0" err="1"/>
              <a:t>Hour</a:t>
            </a:r>
            <a:r>
              <a:rPr lang="cs-CZ" sz="800" b="1" dirty="0"/>
              <a:t> </a:t>
            </a:r>
            <a:r>
              <a:rPr lang="cs-CZ" sz="800" b="1" dirty="0" err="1"/>
              <a:t>Record</a:t>
            </a:r>
            <a:r>
              <a:rPr lang="cs-CZ" sz="800" b="1" dirty="0"/>
              <a:t> WHR x Best </a:t>
            </a:r>
            <a:r>
              <a:rPr lang="cs-CZ" sz="800" b="1" dirty="0" err="1"/>
              <a:t>human</a:t>
            </a:r>
            <a:r>
              <a:rPr lang="cs-CZ" sz="800" b="1" dirty="0"/>
              <a:t> </a:t>
            </a:r>
            <a:r>
              <a:rPr lang="cs-CZ" sz="800" b="1" dirty="0" err="1"/>
              <a:t>effort</a:t>
            </a:r>
            <a:r>
              <a:rPr lang="cs-CZ" sz="800" b="1" dirty="0"/>
              <a:t> BHE</a:t>
            </a:r>
          </a:p>
          <a:p>
            <a:r>
              <a:rPr lang="cs-CZ" sz="800" dirty="0"/>
              <a:t>in 1984 by Francesco Moser 51.1 km (později překlasifikováno na BHE pro použití moderních technologií.)</a:t>
            </a:r>
          </a:p>
          <a:p>
            <a:r>
              <a:rPr lang="cs-CZ" sz="800" dirty="0"/>
              <a:t>Před změnou pravidel držitelem WHR Ondřej </a:t>
            </a:r>
            <a:r>
              <a:rPr lang="cs-CZ" sz="800" dirty="0" err="1"/>
              <a:t>Sosenka</a:t>
            </a:r>
            <a:r>
              <a:rPr lang="cs-CZ" sz="800" dirty="0"/>
              <a:t> s časem 49.7 km </a:t>
            </a:r>
          </a:p>
          <a:p>
            <a:r>
              <a:rPr lang="cs-CZ" sz="800" dirty="0"/>
              <a:t>Dnes </a:t>
            </a:r>
            <a:r>
              <a:rPr lang="cs-CZ" sz="800" dirty="0" err="1"/>
              <a:t>Bradley</a:t>
            </a:r>
            <a:r>
              <a:rPr lang="cs-CZ" sz="800" dirty="0"/>
              <a:t> </a:t>
            </a:r>
            <a:r>
              <a:rPr lang="cs-CZ" sz="800" dirty="0" err="1"/>
              <a:t>Wiggins</a:t>
            </a:r>
            <a:r>
              <a:rPr lang="cs-CZ" sz="800" dirty="0"/>
              <a:t> 54.5 km a</a:t>
            </a:r>
          </a:p>
          <a:p>
            <a:r>
              <a:rPr lang="cs-CZ" sz="800" dirty="0"/>
              <a:t>          </a:t>
            </a:r>
            <a:r>
              <a:rPr lang="cs-CZ" sz="800" dirty="0" err="1"/>
              <a:t>Evelyne</a:t>
            </a:r>
            <a:r>
              <a:rPr lang="cs-CZ" sz="800" dirty="0"/>
              <a:t> </a:t>
            </a:r>
            <a:r>
              <a:rPr lang="cs-CZ" sz="800" dirty="0" err="1"/>
              <a:t>Stevens</a:t>
            </a:r>
            <a:r>
              <a:rPr lang="cs-CZ" sz="800" dirty="0"/>
              <a:t> 47.9 km</a:t>
            </a:r>
          </a:p>
          <a:p>
            <a:r>
              <a:rPr lang="cs-CZ" sz="800" dirty="0"/>
              <a:t>Přísné požadavky nejenom na kolo.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833605" y="1476461"/>
            <a:ext cx="3025291" cy="11073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800" b="1" dirty="0"/>
              <a:t>Lance Armstrong </a:t>
            </a:r>
            <a:r>
              <a:rPr lang="cs-CZ" sz="800" dirty="0"/>
              <a:t>– (poté, co přišel o všech svých 7 titulů z Tour de France z let 1999-2005, vítězi se kupodivu nestali další cyklisti v pořadí. Tipnete si proč? ;-) ) spolupracoval s </a:t>
            </a:r>
            <a:r>
              <a:rPr lang="cs-CZ" sz="800" b="1" dirty="0"/>
              <a:t>Michelem </a:t>
            </a:r>
            <a:r>
              <a:rPr lang="cs-CZ" sz="800" b="1" dirty="0" err="1"/>
              <a:t>Ferrarim</a:t>
            </a:r>
            <a:r>
              <a:rPr lang="cs-CZ" sz="800" b="1" dirty="0"/>
              <a:t> </a:t>
            </a:r>
            <a:r>
              <a:rPr lang="cs-CZ" sz="800" dirty="0"/>
              <a:t>(taktéž EPO – hormon kůry ledvin, stimulovaný testosteronem). To je žák a spolupracovník Francesca </a:t>
            </a:r>
            <a:r>
              <a:rPr lang="cs-CZ" sz="800" dirty="0" err="1"/>
              <a:t>Conconiho</a:t>
            </a:r>
            <a:r>
              <a:rPr lang="cs-CZ" sz="800" dirty="0"/>
              <a:t> právě ve výše zmíněném institutu. Sportovní lékař významných cyklistů a biatlonistů. Vynálezce hodnoty </a:t>
            </a:r>
            <a:r>
              <a:rPr lang="cs-CZ" sz="800" b="1" dirty="0"/>
              <a:t>VAM </a:t>
            </a:r>
            <a:r>
              <a:rPr lang="cs-CZ" sz="800" dirty="0"/>
              <a:t>– průměrná rychlost stoupání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9680895" y="2666070"/>
            <a:ext cx="2178001" cy="4154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800" b="1" dirty="0"/>
              <a:t>1993 </a:t>
            </a:r>
            <a:r>
              <a:rPr lang="cs-CZ" sz="800" dirty="0" err="1"/>
              <a:t>Conconi</a:t>
            </a:r>
            <a:r>
              <a:rPr lang="cs-CZ" sz="800" dirty="0"/>
              <a:t> informuje člena mezinárodní Olympijské federace, že použil EPO při léčbě, ale následně ho nebyl schopný odhalit!</a:t>
            </a:r>
          </a:p>
          <a:p>
            <a:r>
              <a:rPr lang="cs-CZ" sz="800" b="1" dirty="0"/>
              <a:t>2000</a:t>
            </a:r>
            <a:r>
              <a:rPr lang="cs-CZ" sz="800" dirty="0"/>
              <a:t> </a:t>
            </a:r>
            <a:r>
              <a:rPr lang="cs-CZ" sz="800" dirty="0" err="1"/>
              <a:t>Conconi</a:t>
            </a:r>
            <a:r>
              <a:rPr lang="cs-CZ" sz="800" dirty="0"/>
              <a:t> z procesních důvodů neusvědčen z podávání EPO v letech 1993-95 ale shledán „morálně vinným“</a:t>
            </a:r>
          </a:p>
          <a:p>
            <a:r>
              <a:rPr lang="cs-CZ" sz="800" b="1" dirty="0"/>
              <a:t>2004</a:t>
            </a:r>
            <a:r>
              <a:rPr lang="cs-CZ" sz="800" dirty="0"/>
              <a:t> Ferrari odsouzen na rok d vězení za podvádění ve sportu a zneužití postavení lékaře – Armstrong k tomu poznamenal, že „.. Byl jsem zklamán…že dlouholetý přítel Dr. Ferrari.. Který mě ani týmu nikdy nedoporučil ani nepředepsal… Proto, jelikož je znám můj postoj k NULOVÉ toleranci pro kohokoli usvědčeného z dopování… pozastavuji </a:t>
            </a:r>
            <a:r>
              <a:rPr lang="cs-CZ" sz="800" dirty="0" err="1"/>
              <a:t>spoluráci</a:t>
            </a:r>
            <a:r>
              <a:rPr lang="cs-CZ" sz="800" dirty="0"/>
              <a:t>…“ (2006 zproštěn viny pro neexistující důkazy)</a:t>
            </a:r>
          </a:p>
          <a:p>
            <a:r>
              <a:rPr lang="cs-CZ" sz="800" b="1" dirty="0"/>
              <a:t>2012 </a:t>
            </a:r>
            <a:r>
              <a:rPr lang="cs-CZ" sz="800" dirty="0"/>
              <a:t>Ferrari oficiálně zakázáno působení v profesionálním sportu – protestuje prohlášením o Armstrongovi „Buď byl čistý – a dle mého </a:t>
            </a:r>
            <a:r>
              <a:rPr lang="cs-CZ" sz="800" dirty="0" err="1"/>
              <a:t>názou</a:t>
            </a:r>
            <a:r>
              <a:rPr lang="cs-CZ" sz="800" dirty="0"/>
              <a:t> čistý byl, jak sám říká – nebo nebyly testy dostatečně silné…“</a:t>
            </a:r>
          </a:p>
          <a:p>
            <a:r>
              <a:rPr lang="cs-CZ" sz="800" b="1" dirty="0"/>
              <a:t>2013</a:t>
            </a:r>
            <a:r>
              <a:rPr lang="cs-CZ" sz="800" dirty="0"/>
              <a:t> – Lance Armstrong přiznává dopování  Dr. Ferrari prohlašuje, že sportovec může dosáhnout stejných krevních hodnot „tréningem postoje“</a:t>
            </a:r>
          </a:p>
          <a:p>
            <a:r>
              <a:rPr lang="cs-CZ" sz="800" b="1" dirty="0"/>
              <a:t>2014 </a:t>
            </a:r>
            <a:r>
              <a:rPr lang="cs-CZ" sz="800" dirty="0"/>
              <a:t>– International Biatlon Union zahajuje vyšetřování, jestli viceprezident </a:t>
            </a:r>
            <a:r>
              <a:rPr lang="cs-CZ" sz="800" dirty="0" err="1"/>
              <a:t>Gottlieb</a:t>
            </a:r>
            <a:r>
              <a:rPr lang="cs-CZ" sz="800" dirty="0"/>
              <a:t> </a:t>
            </a:r>
            <a:r>
              <a:rPr lang="cs-CZ" sz="800" dirty="0" err="1"/>
              <a:t>Taschler</a:t>
            </a:r>
            <a:r>
              <a:rPr lang="cs-CZ" sz="800" dirty="0"/>
              <a:t> pomáhal </a:t>
            </a:r>
            <a:r>
              <a:rPr lang="cs-CZ" sz="800" dirty="0" err="1"/>
              <a:t>vému</a:t>
            </a:r>
            <a:r>
              <a:rPr lang="cs-CZ" sz="800" dirty="0"/>
              <a:t> synovi Danielovi sehnat dopovací látky od Dr. </a:t>
            </a:r>
            <a:r>
              <a:rPr lang="cs-CZ" sz="800" dirty="0" err="1"/>
              <a:t>Ferriho</a:t>
            </a:r>
            <a:r>
              <a:rPr lang="cs-CZ" sz="800" dirty="0"/>
              <a:t>… :D</a:t>
            </a:r>
            <a:endParaRPr lang="cs-CZ" sz="1000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075" y="1476461"/>
            <a:ext cx="3133622" cy="233065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5564167" y="3750247"/>
            <a:ext cx="2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http://enricovivian.blogspot.cz/2016/05/lo-sport-del-doping-selfie-col-prof.html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25" y="4315673"/>
            <a:ext cx="4844259" cy="2070196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595618" y="6398126"/>
            <a:ext cx="40336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https://alchetron.com/Francesco-Conconi-470795-W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7996" y="4088801"/>
            <a:ext cx="3968608" cy="2325357"/>
          </a:xfrm>
          <a:prstGeom prst="rect">
            <a:avLst/>
          </a:prstGeom>
        </p:spPr>
      </p:pic>
      <p:sp>
        <p:nvSpPr>
          <p:cNvPr id="16" name="Obdélník 15"/>
          <p:cNvSpPr/>
          <p:nvPr/>
        </p:nvSpPr>
        <p:spPr>
          <a:xfrm>
            <a:off x="5564167" y="6385869"/>
            <a:ext cx="375547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/>
              <a:t>https://cyclingtips.com/news/ferrari-handed-18-month-prison-sentence-will-appeal/</a:t>
            </a:r>
          </a:p>
        </p:txBody>
      </p:sp>
    </p:spTree>
    <p:extLst>
      <p:ext uri="{BB962C8B-B14F-4D97-AF65-F5344CB8AC3E}">
        <p14:creationId xmlns:p14="http://schemas.microsoft.com/office/powerpoint/2010/main" val="1427189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822" y="649988"/>
            <a:ext cx="5839088" cy="323411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441927" y="3884102"/>
            <a:ext cx="17306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Novotný, 2006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50523" y="1693868"/>
            <a:ext cx="485329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dirty="0"/>
              <a:t>Testovaná osoba absolvuje test na běžeckém pásu. Každých 200 m se zvyšuje rychlost běhu o 1 km/hod. Počáteční rychlost se stanovuje dle trénovanosti jedince. Analogicky lze test provádět i na bicyklovém ergometru. Zátěž  a její zvyšování musí být kontinuální s minimálně osmi zvýšeními až do zlomu křivky. Ideální počet bodů je však dvacet.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675927" y="5757853"/>
            <a:ext cx="3613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VIDEO</a:t>
            </a:r>
          </a:p>
          <a:p>
            <a:r>
              <a:rPr lang="cs-CZ" dirty="0">
                <a:hlinkClick r:id="rId3"/>
              </a:rPr>
              <a:t>Prof. </a:t>
            </a:r>
            <a:r>
              <a:rPr lang="cs-CZ" dirty="0" err="1">
                <a:hlinkClick r:id="rId3"/>
              </a:rPr>
              <a:t>Conconi</a:t>
            </a:r>
            <a:r>
              <a:rPr lang="cs-CZ" dirty="0">
                <a:hlinkClick r:id="rId3"/>
              </a:rPr>
              <a:t> provádí svůj test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835214" y="52406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3600" dirty="0">
                <a:latin typeface="+mj-lt"/>
              </a:rPr>
              <a:t>CONCONI TEST</a:t>
            </a:r>
            <a:br>
              <a:rPr lang="cs-CZ" dirty="0">
                <a:latin typeface="+mj-lt"/>
              </a:rPr>
            </a:br>
            <a:r>
              <a:rPr lang="cs-CZ" dirty="0">
                <a:latin typeface="+mj-lt"/>
              </a:rPr>
              <a:t>TÉŽ ZNÁM JAKO RAMP TEST</a:t>
            </a:r>
          </a:p>
        </p:txBody>
      </p:sp>
    </p:spTree>
    <p:extLst>
      <p:ext uri="{BB962C8B-B14F-4D97-AF65-F5344CB8AC3E}">
        <p14:creationId xmlns:p14="http://schemas.microsoft.com/office/powerpoint/2010/main" val="256933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8206" y="365126"/>
            <a:ext cx="6683143" cy="1151391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W170 – aerobní</a:t>
            </a:r>
            <a:br>
              <a:rPr lang="cs-CZ" dirty="0"/>
            </a:br>
            <a:r>
              <a:rPr lang="cs-CZ" sz="2000" i="1" dirty="0"/>
              <a:t>též znám jako </a:t>
            </a:r>
            <a:r>
              <a:rPr lang="cs-CZ" sz="2000" i="1" dirty="0" err="1"/>
              <a:t>Physical</a:t>
            </a:r>
            <a:r>
              <a:rPr lang="cs-CZ" sz="2000" i="1" dirty="0"/>
              <a:t> </a:t>
            </a:r>
            <a:r>
              <a:rPr lang="cs-CZ" sz="2000" i="1" dirty="0" err="1"/>
              <a:t>Work</a:t>
            </a:r>
            <a:r>
              <a:rPr lang="cs-CZ" sz="2000" i="1" dirty="0"/>
              <a:t> Capacity-170 (PWC170)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093823" cy="4122329"/>
          </a:xfrm>
        </p:spPr>
        <p:txBody>
          <a:bodyPr/>
          <a:lstStyle/>
          <a:p>
            <a:r>
              <a:rPr lang="cs-CZ" dirty="0"/>
              <a:t>Výkon na hladině 170 tepů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421188" y="1516517"/>
            <a:ext cx="27447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Prováděn na:</a:t>
            </a:r>
          </a:p>
          <a:p>
            <a:pPr marL="285750" indent="-285750">
              <a:buFontTx/>
              <a:buChar char="-"/>
            </a:pPr>
            <a:r>
              <a:rPr lang="cs-CZ" dirty="0"/>
              <a:t>Bicyklovém ergometru</a:t>
            </a:r>
          </a:p>
          <a:p>
            <a:pPr marL="285750" indent="-285750">
              <a:buFontTx/>
              <a:buChar char="-"/>
            </a:pPr>
            <a:r>
              <a:rPr lang="cs-CZ" dirty="0"/>
              <a:t>Klikovém ergometru</a:t>
            </a:r>
          </a:p>
          <a:p>
            <a:pPr marL="285750" indent="-285750">
              <a:buFontTx/>
              <a:buChar char="-"/>
            </a:pPr>
            <a:r>
              <a:rPr lang="cs-CZ" dirty="0"/>
              <a:t>Veslařský ergometr</a:t>
            </a:r>
          </a:p>
          <a:p>
            <a:pPr marL="285750" indent="-285750">
              <a:buFontTx/>
              <a:buChar char="-"/>
            </a:pPr>
            <a:r>
              <a:rPr lang="cs-CZ" dirty="0"/>
              <a:t>Ale i jiné..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011885" y="381997"/>
            <a:ext cx="3413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Nejenom u starších pacientů možno využít i W160, W150, W130 a jiné.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838200" y="1516517"/>
            <a:ext cx="7173685" cy="4657860"/>
          </a:xfrm>
          <a:prstGeom prst="rect">
            <a:avLst/>
          </a:prstGeom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Aerobní test na zjištění výkonu na tepové hladině 170 tepů/minutu.</a:t>
            </a:r>
          </a:p>
          <a:p>
            <a:pPr algn="just"/>
            <a:r>
              <a:rPr lang="cs-CZ" sz="1600" dirty="0"/>
              <a:t>Jeden z nejstarších </a:t>
            </a:r>
            <a:r>
              <a:rPr lang="cs-CZ" sz="1600" dirty="0" err="1"/>
              <a:t>submaximálních</a:t>
            </a:r>
            <a:r>
              <a:rPr lang="cs-CZ" sz="1600" dirty="0"/>
              <a:t> testů stanovujících tělesnou zdatnost,</a:t>
            </a:r>
          </a:p>
          <a:p>
            <a:pPr algn="just"/>
            <a:r>
              <a:rPr lang="cs-CZ" sz="1600" dirty="0"/>
              <a:t>Vhodný pro měření adaptace oběhového systému na aerobní zátěž.</a:t>
            </a:r>
          </a:p>
          <a:p>
            <a:pPr lvl="1" algn="just"/>
            <a:r>
              <a:rPr lang="cs-CZ" sz="1200" dirty="0"/>
              <a:t>Vysoké hodnoty poukazují na vysoký stupeň adaptace, nízké naopak nejenom na nízký stupeň adaptace, ale například i na přetrvávající únavu, nebo na onemocnění.</a:t>
            </a:r>
          </a:p>
          <a:p>
            <a:pPr algn="just"/>
            <a:r>
              <a:rPr lang="cs-CZ" sz="1600" dirty="0"/>
              <a:t>U běžné populace silná korelace mezi hodnotami W 170 a aerobní kapacitou (VO </a:t>
            </a:r>
            <a:r>
              <a:rPr lang="cs-CZ" sz="1600" dirty="0" err="1"/>
              <a:t>max</a:t>
            </a:r>
            <a:r>
              <a:rPr lang="cs-CZ" sz="1600" dirty="0"/>
              <a:t>). SF 170 tep/min je přibližnou hodnotou, při které se u mladého zdravého jedince nalézá anaerobní práh.</a:t>
            </a:r>
          </a:p>
          <a:p>
            <a:pPr algn="just"/>
            <a:r>
              <a:rPr lang="cs-CZ" sz="1600" dirty="0"/>
              <a:t>Sestává z:</a:t>
            </a:r>
          </a:p>
          <a:p>
            <a:pPr lvl="1" algn="just"/>
            <a:r>
              <a:rPr lang="cs-CZ" altLang="cs-CZ" sz="1600" dirty="0" err="1"/>
              <a:t>nízkoodporové</a:t>
            </a:r>
            <a:r>
              <a:rPr lang="cs-CZ" altLang="cs-CZ" sz="1600" dirty="0"/>
              <a:t> zahřívací fáze</a:t>
            </a:r>
          </a:p>
          <a:p>
            <a:pPr lvl="1" algn="just"/>
            <a:r>
              <a:rPr lang="cs-CZ" altLang="cs-CZ" sz="1600" dirty="0"/>
              <a:t>Nepovinný odpočinek nejenom po zahřívací fázi, ale i po každé z následujících fází.</a:t>
            </a:r>
          </a:p>
          <a:p>
            <a:pPr lvl="1" algn="just"/>
            <a:r>
              <a:rPr lang="cs-CZ" altLang="cs-CZ" sz="1600" dirty="0"/>
              <a:t>3 stupně po třech minutách s různým stoupajícím zatížením (například 1-2-3 W/kg). Každý stupeň 4-6 min. pro dosažení setrvalého stavu. SF měříme na konci každé fáze.</a:t>
            </a:r>
          </a:p>
          <a:p>
            <a:pPr lvl="2" algn="just"/>
            <a:r>
              <a:rPr lang="cs-CZ" sz="1200" dirty="0"/>
              <a:t>intenzita zatížení [W] by měla být taková, aby SF byla : - na konci 1. stupně asi 120–140 tep/min - na konci 2. stupně asi 140–160 tep/min</a:t>
            </a:r>
            <a:r>
              <a:rPr lang="cs-CZ" altLang="cs-CZ" sz="1200" dirty="0"/>
              <a:t> </a:t>
            </a:r>
            <a:endParaRPr lang="cs-CZ" sz="1200" dirty="0"/>
          </a:p>
          <a:p>
            <a:pPr lvl="1" algn="just"/>
            <a:r>
              <a:rPr lang="cs-CZ" sz="1600" dirty="0" err="1"/>
              <a:t>Cool-down</a:t>
            </a:r>
            <a:r>
              <a:rPr lang="cs-CZ" sz="1600" dirty="0"/>
              <a:t> fáze</a:t>
            </a:r>
          </a:p>
          <a:p>
            <a:pPr marL="457200" lvl="1" indent="0">
              <a:buNone/>
            </a:pPr>
            <a:endParaRPr lang="cs-CZ" sz="1600" dirty="0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887777"/>
              </p:ext>
            </p:extLst>
          </p:nvPr>
        </p:nvGraphicFramePr>
        <p:xfrm>
          <a:off x="8194459" y="3278973"/>
          <a:ext cx="3835353" cy="2437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r:id="rId3" imgW="11326680" imgH="7200000" progId="">
                  <p:embed/>
                </p:oleObj>
              </mc:Choice>
              <mc:Fallback>
                <p:oleObj r:id="rId3" imgW="11326680" imgH="72000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94459" y="3278973"/>
                        <a:ext cx="3835353" cy="24379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8161504" y="5737610"/>
            <a:ext cx="3004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Stanovení W170 extrapolací (Heller, 2005)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88206" y="6611779"/>
            <a:ext cx="105373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Heller, J. (2005). Laboratory Manual </a:t>
            </a:r>
            <a:r>
              <a:rPr lang="en-US" sz="1000" dirty="0" err="1"/>
              <a:t>forHuman</a:t>
            </a:r>
            <a:r>
              <a:rPr lang="en-US" sz="1000" dirty="0"/>
              <a:t> and Exercise Physiology. </a:t>
            </a:r>
            <a:r>
              <a:rPr lang="en-US" sz="1000" dirty="0" err="1"/>
              <a:t>Charales</a:t>
            </a:r>
            <a:r>
              <a:rPr lang="en-US" sz="1000" dirty="0"/>
              <a:t> </a:t>
            </a:r>
            <a:r>
              <a:rPr lang="en-US" sz="1000" dirty="0" err="1"/>
              <a:t>Univeristy</a:t>
            </a:r>
            <a:r>
              <a:rPr lang="en-US" sz="1000" dirty="0"/>
              <a:t> in Prague: The </a:t>
            </a:r>
            <a:r>
              <a:rPr lang="en-US" sz="1000" dirty="0" err="1"/>
              <a:t>Karolinum</a:t>
            </a:r>
            <a:r>
              <a:rPr lang="en-US" sz="1000" dirty="0"/>
              <a:t> Press.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438739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9477" y="450536"/>
            <a:ext cx="6718862" cy="1006680"/>
          </a:xfrm>
        </p:spPr>
        <p:txBody>
          <a:bodyPr>
            <a:normAutofit/>
          </a:bodyPr>
          <a:lstStyle/>
          <a:p>
            <a:r>
              <a:rPr lang="cs-CZ" dirty="0"/>
              <a:t>W170 – aerobní</a:t>
            </a:r>
            <a:br>
              <a:rPr lang="cs-CZ" dirty="0"/>
            </a:br>
            <a:r>
              <a:rPr lang="cs-CZ" sz="1800" i="1" dirty="0"/>
              <a:t>též znám jako </a:t>
            </a:r>
            <a:r>
              <a:rPr lang="cs-CZ" sz="1800" i="1" dirty="0" err="1"/>
              <a:t>Physical</a:t>
            </a:r>
            <a:r>
              <a:rPr lang="cs-CZ" sz="1800" i="1" dirty="0"/>
              <a:t> </a:t>
            </a:r>
            <a:r>
              <a:rPr lang="cs-CZ" sz="1800" i="1" dirty="0" err="1"/>
              <a:t>Work</a:t>
            </a:r>
            <a:r>
              <a:rPr lang="cs-CZ" sz="1800" i="1" dirty="0"/>
              <a:t> Capacity-170 (PWC170)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5395" y="1817236"/>
            <a:ext cx="10184934" cy="2452760"/>
          </a:xfrm>
        </p:spPr>
        <p:txBody>
          <a:bodyPr>
            <a:normAutofit/>
          </a:bodyPr>
          <a:lstStyle/>
          <a:p>
            <a:pPr algn="just"/>
            <a:r>
              <a:rPr lang="cs-CZ" sz="1400" dirty="0"/>
              <a:t>Výsledný výkon je závislý i na frekvenci šlapání, která by měla být udržována v rozsahu ± 5 otáček/min. Optimální frekvence pro netrénované je 60 </a:t>
            </a:r>
            <a:r>
              <a:rPr lang="cs-CZ" sz="1400" dirty="0" err="1"/>
              <a:t>ot</a:t>
            </a:r>
            <a:r>
              <a:rPr lang="cs-CZ" sz="1400" dirty="0"/>
              <a:t>/min (tedy 55–65), pro trénované vyšší (až 85–95). Čím vyšší zátěž, tím je potřeba vyšší frekvence otáček.</a:t>
            </a:r>
          </a:p>
          <a:p>
            <a:pPr algn="just"/>
            <a:r>
              <a:rPr lang="cs-CZ" sz="1400" dirty="0"/>
              <a:t>Test W170 se může použít i pro odhad VO2max: </a:t>
            </a:r>
          </a:p>
          <a:p>
            <a:pPr lvl="1" algn="just"/>
            <a:r>
              <a:rPr lang="cs-CZ" sz="1400" dirty="0"/>
              <a:t>1) Provedeme standardně test, ale neextrapolujeme výkon při SF 170, ale při hodnotě </a:t>
            </a:r>
            <a:r>
              <a:rPr lang="cs-CZ" sz="1400" dirty="0" err="1"/>
              <a:t>SFmax</a:t>
            </a:r>
            <a:r>
              <a:rPr lang="cs-CZ" sz="1400" dirty="0"/>
              <a:t>, kterou vypočítáme (220-věk) </a:t>
            </a:r>
          </a:p>
          <a:p>
            <a:pPr lvl="1" algn="just"/>
            <a:r>
              <a:rPr lang="cs-CZ" sz="1400" dirty="0"/>
              <a:t>2) Zjištěný výkon se dosadí do vzorce (</a:t>
            </a:r>
            <a:r>
              <a:rPr lang="cs-CZ" sz="1400" dirty="0" err="1"/>
              <a:t>Bunc</a:t>
            </a:r>
            <a:r>
              <a:rPr lang="cs-CZ" sz="1400" dirty="0"/>
              <a:t>, 1989): VO2max (ml/min) = × [W] + 411 - Dá se užít pro výkony mezi 100 až 400 W, s chybou méně jak 10 %.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05395" y="6611779"/>
            <a:ext cx="98319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BUNC, V. </a:t>
            </a:r>
            <a:r>
              <a:rPr lang="cs-CZ" sz="1000" i="1" dirty="0"/>
              <a:t>Zdravotně orientovaná zdatnost a možnost její kultivace na základní škole. </a:t>
            </a:r>
            <a:r>
              <a:rPr lang="cs-CZ" sz="1000" dirty="0"/>
              <a:t>Těl. </a:t>
            </a:r>
            <a:r>
              <a:rPr lang="cs-CZ" sz="1000" dirty="0" err="1"/>
              <a:t>Vých</a:t>
            </a:r>
            <a:r>
              <a:rPr lang="cs-CZ" sz="1000" dirty="0"/>
              <a:t>. Sport Mlád</a:t>
            </a:r>
            <a:r>
              <a:rPr lang="cs-CZ" sz="1000" i="1" dirty="0"/>
              <a:t>., </a:t>
            </a:r>
            <a:r>
              <a:rPr lang="cs-CZ" sz="1000" dirty="0"/>
              <a:t>1998.</a:t>
            </a:r>
          </a:p>
        </p:txBody>
      </p:sp>
    </p:spTree>
    <p:extLst>
      <p:ext uri="{BB962C8B-B14F-4D97-AF65-F5344CB8AC3E}">
        <p14:creationId xmlns:p14="http://schemas.microsoft.com/office/powerpoint/2010/main" val="4245661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6640" y="460364"/>
            <a:ext cx="6946783" cy="953985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W170 – aerobní</a:t>
            </a:r>
            <a:br>
              <a:rPr lang="cs-CZ" sz="4000" dirty="0"/>
            </a:br>
            <a:r>
              <a:rPr lang="cs-CZ" sz="2000" i="1" dirty="0"/>
              <a:t>též znám jako </a:t>
            </a:r>
            <a:r>
              <a:rPr lang="cs-CZ" sz="2000" i="1" dirty="0" err="1"/>
              <a:t>Physical</a:t>
            </a:r>
            <a:r>
              <a:rPr lang="cs-CZ" sz="2000" i="1" dirty="0"/>
              <a:t> </a:t>
            </a:r>
            <a:r>
              <a:rPr lang="cs-CZ" sz="2000" i="1" dirty="0" err="1"/>
              <a:t>Work</a:t>
            </a:r>
            <a:r>
              <a:rPr lang="cs-CZ" sz="2000" i="1" dirty="0"/>
              <a:t> Capacity-170 (PWC170)</a:t>
            </a:r>
            <a:endParaRPr lang="cs-CZ" sz="2000" dirty="0"/>
          </a:p>
        </p:txBody>
      </p:sp>
      <p:graphicFrame>
        <p:nvGraphicFramePr>
          <p:cNvPr id="25" name="Zástupný symbol pro obsah 2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8323542"/>
              </p:ext>
            </p:extLst>
          </p:nvPr>
        </p:nvGraphicFramePr>
        <p:xfrm>
          <a:off x="9770109" y="3284661"/>
          <a:ext cx="1930400" cy="3076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0800">
                  <a:extLst>
                    <a:ext uri="{9D8B030D-6E8A-4147-A177-3AD203B41FA5}">
                      <a16:colId xmlns:a16="http://schemas.microsoft.com/office/drawing/2014/main" val="3402656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27007640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Povolání</a:t>
                      </a:r>
                      <a:endParaRPr lang="cs-CZ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cs-CZ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047767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>
                          <a:effectLst/>
                        </a:rPr>
                        <a:t>■ vojenská základní služba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>
                          <a:effectLst/>
                        </a:rPr>
                        <a:t>2181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41728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>
                          <a:effectLst/>
                        </a:rPr>
                        <a:t>- Hradní stráž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>
                          <a:effectLst/>
                        </a:rPr>
                        <a:t>38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89627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>
                          <a:effectLst/>
                        </a:rPr>
                        <a:t>- strážní jednotky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>
                          <a:effectLst/>
                        </a:rPr>
                        <a:t>443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95974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>
                          <a:effectLst/>
                        </a:rPr>
                        <a:t>- bojové jednotky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>
                          <a:effectLst/>
                        </a:rPr>
                        <a:t>758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49523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>
                          <a:effectLst/>
                        </a:rPr>
                        <a:t>-jiné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>
                          <a:effectLst/>
                        </a:rPr>
                        <a:t>942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427429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>
                          <a:effectLst/>
                        </a:rPr>
                        <a:t>■ profesionální vojáci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>
                          <a:effectLst/>
                        </a:rPr>
                        <a:t>4034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2770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>
                          <a:effectLst/>
                        </a:rPr>
                        <a:t>- Ministerstvo obrany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>
                          <a:effectLst/>
                        </a:rPr>
                        <a:t>611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2263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>
                          <a:effectLst/>
                        </a:rPr>
                        <a:t>- štáby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>
                          <a:effectLst/>
                        </a:rPr>
                        <a:t>836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23879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>
                          <a:effectLst/>
                        </a:rPr>
                        <a:t>- bojové jednotky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>
                          <a:effectLst/>
                        </a:rPr>
                        <a:t>1053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326029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>
                          <a:effectLst/>
                        </a:rPr>
                        <a:t>- piloti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>
                          <a:effectLst/>
                        </a:rPr>
                        <a:t>82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58226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>
                          <a:effectLst/>
                        </a:rPr>
                        <a:t>- jiné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>
                          <a:effectLst/>
                        </a:rPr>
                        <a:t>1452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038582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>
                          <a:effectLst/>
                        </a:rPr>
                        <a:t>■ voják v základním výcviku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>
                          <a:effectLst/>
                        </a:rPr>
                        <a:t>2376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02826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>
                          <a:effectLst/>
                        </a:rPr>
                        <a:t>celkem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u="none" strike="noStrike" dirty="0">
                          <a:effectLst/>
                        </a:rPr>
                        <a:t>8591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62455239"/>
                  </a:ext>
                </a:extLst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635453" y="6357229"/>
            <a:ext cx="11277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SOUMAR, Libor, OBERMAN, Čestmír, Dlouhodobé monitorování aktuálního tělesného stavu populace s důrazem na příslušníky Armády České republiky, </a:t>
            </a:r>
            <a:r>
              <a:rPr lang="cs-CZ" sz="800" i="1" dirty="0"/>
              <a:t>Vojenské rozhledy</a:t>
            </a:r>
            <a:r>
              <a:rPr lang="cs-CZ" sz="800" dirty="0"/>
              <a:t>, 2010, roč. 19 (51), č. 4, s. 174–189, ISSN 1210-3292</a:t>
            </a:r>
          </a:p>
          <a:p>
            <a:r>
              <a:rPr lang="cs-CZ" sz="800" dirty="0"/>
              <a:t>KRYL, L. a kol. </a:t>
            </a:r>
            <a:r>
              <a:rPr lang="cs-CZ" sz="800" i="1" dirty="0"/>
              <a:t>Praktikum z tělovýchovného lékařství.</a:t>
            </a:r>
            <a:r>
              <a:rPr lang="cs-CZ" sz="800" dirty="0"/>
              <a:t> Praha : SPN, 1990</a:t>
            </a:r>
          </a:p>
          <a:p>
            <a:r>
              <a:rPr lang="en-US" sz="800" dirty="0"/>
              <a:t>Heller, J. (2005). Laboratory Manual </a:t>
            </a:r>
            <a:r>
              <a:rPr lang="en-US" sz="800" dirty="0" err="1"/>
              <a:t>forHuman</a:t>
            </a:r>
            <a:r>
              <a:rPr lang="en-US" sz="800" dirty="0"/>
              <a:t> and Exercise Physiology. </a:t>
            </a:r>
            <a:r>
              <a:rPr lang="en-US" sz="800" dirty="0" err="1"/>
              <a:t>Charales</a:t>
            </a:r>
            <a:r>
              <a:rPr lang="en-US" sz="800" dirty="0"/>
              <a:t> </a:t>
            </a:r>
            <a:r>
              <a:rPr lang="en-US" sz="800" dirty="0" err="1"/>
              <a:t>Univeristy</a:t>
            </a:r>
            <a:r>
              <a:rPr lang="en-US" sz="800" dirty="0"/>
              <a:t> in Prague: The </a:t>
            </a:r>
            <a:r>
              <a:rPr lang="en-US" sz="800" dirty="0" err="1"/>
              <a:t>Karolinum</a:t>
            </a:r>
            <a:r>
              <a:rPr lang="en-US" sz="800" dirty="0"/>
              <a:t> Press.</a:t>
            </a:r>
            <a:endParaRPr lang="cs-CZ" sz="800" dirty="0"/>
          </a:p>
          <a:p>
            <a:endParaRPr lang="cs-CZ" sz="1000" dirty="0"/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008245"/>
              </p:ext>
            </p:extLst>
          </p:nvPr>
        </p:nvGraphicFramePr>
        <p:xfrm>
          <a:off x="7503523" y="528220"/>
          <a:ext cx="4196986" cy="27564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8257">
                  <a:extLst>
                    <a:ext uri="{9D8B030D-6E8A-4147-A177-3AD203B41FA5}">
                      <a16:colId xmlns:a16="http://schemas.microsoft.com/office/drawing/2014/main" val="574683254"/>
                    </a:ext>
                  </a:extLst>
                </a:gridCol>
                <a:gridCol w="1087332">
                  <a:extLst>
                    <a:ext uri="{9D8B030D-6E8A-4147-A177-3AD203B41FA5}">
                      <a16:colId xmlns:a16="http://schemas.microsoft.com/office/drawing/2014/main" val="24714958"/>
                    </a:ext>
                  </a:extLst>
                </a:gridCol>
                <a:gridCol w="991744">
                  <a:extLst>
                    <a:ext uri="{9D8B030D-6E8A-4147-A177-3AD203B41FA5}">
                      <a16:colId xmlns:a16="http://schemas.microsoft.com/office/drawing/2014/main" val="794218057"/>
                    </a:ext>
                  </a:extLst>
                </a:gridCol>
                <a:gridCol w="779653">
                  <a:extLst>
                    <a:ext uri="{9D8B030D-6E8A-4147-A177-3AD203B41FA5}">
                      <a16:colId xmlns:a16="http://schemas.microsoft.com/office/drawing/2014/main" val="3891725218"/>
                    </a:ext>
                  </a:extLst>
                </a:gridCol>
              </a:tblGrid>
              <a:tr h="49488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Parametr</a:t>
                      </a:r>
                      <a:endParaRPr lang="cs-CZ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nebojové jednotky (n= 5964)</a:t>
                      </a:r>
                      <a:endParaRPr lang="cs-CZ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bojové jednotky (n=303)</a:t>
                      </a:r>
                      <a:endParaRPr lang="cs-CZ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elitní jednotky (n = 35)</a:t>
                      </a:r>
                      <a:endParaRPr lang="cs-CZ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054275"/>
                  </a:ext>
                </a:extLst>
              </a:tr>
              <a:tr h="18674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u="none" strike="noStrike">
                          <a:effectLst/>
                        </a:rPr>
                        <a:t>věk (roky)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>
                          <a:effectLst/>
                        </a:rPr>
                        <a:t>25,8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>
                          <a:effectLst/>
                        </a:rPr>
                        <a:t>28,1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000" u="none" strike="noStrike">
                          <a:effectLst/>
                        </a:rPr>
                        <a:t>28,9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6193547"/>
                  </a:ext>
                </a:extLst>
              </a:tr>
              <a:tr h="18674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u="none" strike="noStrike">
                          <a:effectLst/>
                        </a:rPr>
                        <a:t>hmotnost (kg)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>
                          <a:effectLst/>
                        </a:rPr>
                        <a:t>80,1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>
                          <a:effectLst/>
                        </a:rPr>
                        <a:t>83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000" u="none" strike="noStrike">
                          <a:effectLst/>
                        </a:rPr>
                        <a:t>81,7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1395491"/>
                  </a:ext>
                </a:extLst>
              </a:tr>
              <a:tr h="18674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u="none" strike="noStrike">
                          <a:effectLst/>
                        </a:rPr>
                        <a:t>BMI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>
                          <a:effectLst/>
                        </a:rPr>
                        <a:t>24,9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>
                          <a:effectLst/>
                        </a:rPr>
                        <a:t>26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000" u="none" strike="noStrike">
                          <a:effectLst/>
                        </a:rPr>
                        <a:t>25,5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9839317"/>
                  </a:ext>
                </a:extLst>
              </a:tr>
              <a:tr h="18674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u="none" strike="noStrike">
                          <a:effectLst/>
                        </a:rPr>
                        <a:t>tuk 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>
                          <a:effectLst/>
                        </a:rPr>
                        <a:t>13,5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>
                          <a:effectLst/>
                        </a:rPr>
                        <a:t>14,5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000" u="none" strike="noStrike">
                          <a:effectLst/>
                        </a:rPr>
                        <a:t>14,8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8729018"/>
                  </a:ext>
                </a:extLst>
              </a:tr>
              <a:tr h="18674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u="none" strike="noStrike">
                          <a:effectLst/>
                        </a:rPr>
                        <a:t>svalstvo 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>
                          <a:effectLst/>
                        </a:rPr>
                        <a:t>40,3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>
                          <a:effectLst/>
                        </a:rPr>
                        <a:t>40,7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000" u="none" strike="noStrike">
                          <a:effectLst/>
                        </a:rPr>
                        <a:t>39,1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2222209"/>
                  </a:ext>
                </a:extLst>
              </a:tr>
              <a:tr h="18674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u="none" strike="noStrike">
                          <a:effectLst/>
                        </a:rPr>
                        <a:t>systolický tlak (mmHg)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>
                          <a:effectLst/>
                        </a:rPr>
                        <a:t>135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>
                          <a:effectLst/>
                        </a:rPr>
                        <a:t>143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000" u="none" strike="noStrike">
                          <a:effectLst/>
                        </a:rPr>
                        <a:t>138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0877007"/>
                  </a:ext>
                </a:extLst>
              </a:tr>
              <a:tr h="18674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u="none" strike="noStrike">
                          <a:effectLst/>
                        </a:rPr>
                        <a:t>diastolický tlak (mmHg)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>
                          <a:effectLst/>
                        </a:rPr>
                        <a:t>75,2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>
                          <a:effectLst/>
                        </a:rPr>
                        <a:t>78,6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000" u="none" strike="noStrike">
                          <a:effectLst/>
                        </a:rPr>
                        <a:t>74,2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8106573"/>
                  </a:ext>
                </a:extLst>
              </a:tr>
              <a:tr h="18674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u="none" strike="noStrike">
                          <a:effectLst/>
                        </a:rPr>
                        <a:t>W170 (W)</a:t>
                      </a:r>
                      <a:endParaRPr lang="cs-CZ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u="none" strike="noStrike">
                          <a:effectLst/>
                        </a:rPr>
                        <a:t>240</a:t>
                      </a:r>
                      <a:endParaRPr lang="cs-CZ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u="none" strike="noStrike">
                          <a:effectLst/>
                        </a:rPr>
                        <a:t>237</a:t>
                      </a:r>
                      <a:endParaRPr lang="cs-CZ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000" b="1" u="none" strike="noStrike">
                          <a:effectLst/>
                        </a:rPr>
                        <a:t>255</a:t>
                      </a:r>
                      <a:endParaRPr lang="cs-CZ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6746653"/>
                  </a:ext>
                </a:extLst>
              </a:tr>
              <a:tr h="18674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u="none" strike="noStrike">
                          <a:effectLst/>
                        </a:rPr>
                        <a:t>W170/Kg (W/kg)</a:t>
                      </a:r>
                      <a:endParaRPr lang="cs-CZ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u="none" strike="noStrike" dirty="0">
                          <a:effectLst/>
                        </a:rPr>
                        <a:t>3,02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u="none" strike="noStrike" dirty="0">
                          <a:effectLst/>
                        </a:rPr>
                        <a:t>2,88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000" b="1" u="none" strike="noStrike" dirty="0">
                          <a:effectLst/>
                        </a:rPr>
                        <a:t>3,13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9894982"/>
                  </a:ext>
                </a:extLst>
              </a:tr>
              <a:tr h="32566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u="none" strike="noStrike">
                          <a:effectLst/>
                        </a:rPr>
                        <a:t>uklidnění Tf 2. minuta (%)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>
                          <a:effectLst/>
                        </a:rPr>
                        <a:t>79,8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>
                          <a:effectLst/>
                        </a:rPr>
                        <a:t>81,2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000" u="none" strike="noStrike" dirty="0">
                          <a:effectLst/>
                        </a:rPr>
                        <a:t>80,5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0300788"/>
                  </a:ext>
                </a:extLst>
              </a:tr>
            </a:tbl>
          </a:graphicData>
        </a:graphic>
      </p:graphicFrame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382915"/>
              </p:ext>
            </p:extLst>
          </p:nvPr>
        </p:nvGraphicFramePr>
        <p:xfrm>
          <a:off x="736640" y="3778555"/>
          <a:ext cx="3911600" cy="1106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2556">
                  <a:extLst>
                    <a:ext uri="{9D8B030D-6E8A-4147-A177-3AD203B41FA5}">
                      <a16:colId xmlns:a16="http://schemas.microsoft.com/office/drawing/2014/main" val="3999790530"/>
                    </a:ext>
                  </a:extLst>
                </a:gridCol>
                <a:gridCol w="1459315">
                  <a:extLst>
                    <a:ext uri="{9D8B030D-6E8A-4147-A177-3AD203B41FA5}">
                      <a16:colId xmlns:a16="http://schemas.microsoft.com/office/drawing/2014/main" val="1550083445"/>
                    </a:ext>
                  </a:extLst>
                </a:gridCol>
                <a:gridCol w="1319729">
                  <a:extLst>
                    <a:ext uri="{9D8B030D-6E8A-4147-A177-3AD203B41FA5}">
                      <a16:colId xmlns:a16="http://schemas.microsoft.com/office/drawing/2014/main" val="3772699005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Funkční vyšetření u mužů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3596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Funkční zdatnost</a:t>
                      </a:r>
                      <a:endParaRPr lang="cs-CZ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W170/kg</a:t>
                      </a:r>
                      <a:endParaRPr lang="cs-CZ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W max/kg</a:t>
                      </a:r>
                      <a:endParaRPr lang="cs-CZ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62979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Výborná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     3,26- více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4,80- více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55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Průměrná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     2,61- 3,25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4,30- 4,70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01550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Nedostatečná 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     méně- 2,60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méně- 2,20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0917973"/>
                  </a:ext>
                </a:extLst>
              </a:tr>
            </a:tbl>
          </a:graphicData>
        </a:graphic>
      </p:graphicFrame>
      <p:graphicFrame>
        <p:nvGraphicFramePr>
          <p:cNvPr id="16" name="Tabulk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901614"/>
              </p:ext>
            </p:extLst>
          </p:nvPr>
        </p:nvGraphicFramePr>
        <p:xfrm>
          <a:off x="736640" y="4710591"/>
          <a:ext cx="3911600" cy="1106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2556">
                  <a:extLst>
                    <a:ext uri="{9D8B030D-6E8A-4147-A177-3AD203B41FA5}">
                      <a16:colId xmlns:a16="http://schemas.microsoft.com/office/drawing/2014/main" val="2730912691"/>
                    </a:ext>
                  </a:extLst>
                </a:gridCol>
                <a:gridCol w="1459315">
                  <a:extLst>
                    <a:ext uri="{9D8B030D-6E8A-4147-A177-3AD203B41FA5}">
                      <a16:colId xmlns:a16="http://schemas.microsoft.com/office/drawing/2014/main" val="876118067"/>
                    </a:ext>
                  </a:extLst>
                </a:gridCol>
                <a:gridCol w="1319729">
                  <a:extLst>
                    <a:ext uri="{9D8B030D-6E8A-4147-A177-3AD203B41FA5}">
                      <a16:colId xmlns:a16="http://schemas.microsoft.com/office/drawing/2014/main" val="2180191457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Funkční vyšetření u žen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3378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Funkční zdatnost</a:t>
                      </a:r>
                      <a:endParaRPr lang="cs-CZ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W170/kg</a:t>
                      </a:r>
                      <a:endParaRPr lang="cs-CZ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Wmax/kg</a:t>
                      </a:r>
                      <a:endParaRPr lang="cs-CZ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01815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Výborná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     2,61- více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3,90- více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87078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Průměrná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     1,96-2,60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3,30- 3,80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96195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Nedostatečná 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     méně- 1,95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méně- 3,20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88065881"/>
                  </a:ext>
                </a:extLst>
              </a:tr>
            </a:tbl>
          </a:graphicData>
        </a:graphic>
      </p:graphicFrame>
      <p:sp>
        <p:nvSpPr>
          <p:cNvPr id="17" name="TextovéPole 16"/>
          <p:cNvSpPr txBox="1"/>
          <p:nvPr/>
        </p:nvSpPr>
        <p:spPr>
          <a:xfrm>
            <a:off x="635453" y="5782757"/>
            <a:ext cx="15827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(Kryl, 1990)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7408873" y="3352517"/>
            <a:ext cx="11298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(Soumar, 2010)</a:t>
            </a:r>
          </a:p>
        </p:txBody>
      </p:sp>
      <p:graphicFrame>
        <p:nvGraphicFramePr>
          <p:cNvPr id="19" name="Obj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91550"/>
              </p:ext>
            </p:extLst>
          </p:nvPr>
        </p:nvGraphicFramePr>
        <p:xfrm>
          <a:off x="736640" y="1485836"/>
          <a:ext cx="5715995" cy="1988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r:id="rId3" imgW="12190320" imgH="4241160" progId="">
                  <p:embed/>
                </p:oleObj>
              </mc:Choice>
              <mc:Fallback>
                <p:oleObj r:id="rId3" imgW="12190320" imgH="42411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6640" y="1485836"/>
                        <a:ext cx="5715995" cy="19889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ovéPole 25"/>
          <p:cNvSpPr txBox="1"/>
          <p:nvPr/>
        </p:nvSpPr>
        <p:spPr>
          <a:xfrm>
            <a:off x="635453" y="3466910"/>
            <a:ext cx="14587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(Heller, 2005)</a:t>
            </a:r>
          </a:p>
        </p:txBody>
      </p:sp>
    </p:spTree>
    <p:extLst>
      <p:ext uri="{BB962C8B-B14F-4D97-AF65-F5344CB8AC3E}">
        <p14:creationId xmlns:p14="http://schemas.microsoft.com/office/powerpoint/2010/main" val="1195455615"/>
      </p:ext>
    </p:extLst>
  </p:cSld>
  <p:clrMapOvr>
    <a:masterClrMapping/>
  </p:clrMapOvr>
</p:sld>
</file>

<file path=ppt/theme/theme1.xml><?xml version="1.0" encoding="utf-8"?>
<a:theme xmlns:a="http://schemas.openxmlformats.org/drawingml/2006/main" name="Řez">
  <a:themeElements>
    <a:clrScheme name="Řez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Řez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2462</TotalTime>
  <Words>1829</Words>
  <Application>Microsoft Office PowerPoint</Application>
  <PresentationFormat>Širokoúhlá obrazovka</PresentationFormat>
  <Paragraphs>274</Paragraphs>
  <Slides>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Řez</vt:lpstr>
      <vt:lpstr>Zátěžové testy</vt:lpstr>
      <vt:lpstr>Wingate test – anaerobní též znám jako Wingate anaerobic test (WAnT)</vt:lpstr>
      <vt:lpstr>Wingate test – anaerobní též znám jako Wingate anaerobic test WAnT</vt:lpstr>
      <vt:lpstr>Wingate test – anaerobní též znám jako Wingate anaerobic test WAnT</vt:lpstr>
      <vt:lpstr>Conconi test též znám jako ramp test</vt:lpstr>
      <vt:lpstr>Prezentace aplikace PowerPoint</vt:lpstr>
      <vt:lpstr>W170 – aerobní též znám jako Physical Work Capacity-170 (PWC170)</vt:lpstr>
      <vt:lpstr>W170 – aerobní též znám jako Physical Work Capacity-170 (PWC170)</vt:lpstr>
      <vt:lpstr>W170 – aerobní též znám jako Physical Work Capacity-170 (PWC170)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Horáček</dc:creator>
  <cp:lastModifiedBy>Jan Horáček</cp:lastModifiedBy>
  <cp:revision>58</cp:revision>
  <dcterms:created xsi:type="dcterms:W3CDTF">2017-04-06T06:43:40Z</dcterms:created>
  <dcterms:modified xsi:type="dcterms:W3CDTF">2017-04-20T17:57:43Z</dcterms:modified>
</cp:coreProperties>
</file>